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notesMasterIdLst>
    <p:notesMasterId r:id="rId40"/>
  </p:notesMasterIdLst>
  <p:sldIdLst>
    <p:sldId id="1203" r:id="rId4"/>
    <p:sldId id="256" r:id="rId5"/>
    <p:sldId id="258" r:id="rId6"/>
    <p:sldId id="261" r:id="rId7"/>
    <p:sldId id="262" r:id="rId8"/>
    <p:sldId id="1200" r:id="rId9"/>
    <p:sldId id="264" r:id="rId10"/>
    <p:sldId id="265" r:id="rId11"/>
    <p:sldId id="266" r:id="rId12"/>
    <p:sldId id="267" r:id="rId13"/>
    <p:sldId id="268" r:id="rId14"/>
    <p:sldId id="1202" r:id="rId15"/>
    <p:sldId id="270" r:id="rId16"/>
    <p:sldId id="271" r:id="rId17"/>
    <p:sldId id="272" r:id="rId18"/>
    <p:sldId id="273" r:id="rId19"/>
    <p:sldId id="274" r:id="rId20"/>
    <p:sldId id="296" r:id="rId21"/>
    <p:sldId id="276" r:id="rId22"/>
    <p:sldId id="277" r:id="rId23"/>
    <p:sldId id="278" r:id="rId24"/>
    <p:sldId id="279" r:id="rId25"/>
    <p:sldId id="280" r:id="rId26"/>
    <p:sldId id="281" r:id="rId27"/>
    <p:sldId id="282" r:id="rId28"/>
    <p:sldId id="283" r:id="rId29"/>
    <p:sldId id="284" r:id="rId30"/>
    <p:sldId id="1201" r:id="rId31"/>
    <p:sldId id="286" r:id="rId32"/>
    <p:sldId id="287" r:id="rId33"/>
    <p:sldId id="288" r:id="rId34"/>
    <p:sldId id="290" r:id="rId35"/>
    <p:sldId id="289" r:id="rId36"/>
    <p:sldId id="291" r:id="rId37"/>
    <p:sldId id="292" r:id="rId38"/>
    <p:sldId id="12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4350A22-8A8A-E343-AF4E-8CA54EE60D0A}">
          <p14:sldIdLst>
            <p14:sldId id="1203"/>
            <p14:sldId id="256"/>
            <p14:sldId id="258"/>
            <p14:sldId id="261"/>
            <p14:sldId id="262"/>
            <p14:sldId id="1200"/>
            <p14:sldId id="264"/>
            <p14:sldId id="265"/>
            <p14:sldId id="266"/>
            <p14:sldId id="267"/>
          </p14:sldIdLst>
        </p14:section>
        <p14:section name="Financials" id="{54C4E061-D0C7-F147-A99C-FAB2D81B2FD0}">
          <p14:sldIdLst>
            <p14:sldId id="268"/>
            <p14:sldId id="1202"/>
            <p14:sldId id="270"/>
            <p14:sldId id="271"/>
            <p14:sldId id="272"/>
            <p14:sldId id="273"/>
            <p14:sldId id="274"/>
            <p14:sldId id="296"/>
            <p14:sldId id="276"/>
            <p14:sldId id="277"/>
            <p14:sldId id="278"/>
            <p14:sldId id="279"/>
          </p14:sldIdLst>
        </p14:section>
        <p14:section name="Other updates" id="{4828675B-2A84-0249-9A9C-EC7709526B42}">
          <p14:sldIdLst>
            <p14:sldId id="280"/>
            <p14:sldId id="281"/>
            <p14:sldId id="282"/>
            <p14:sldId id="283"/>
            <p14:sldId id="284"/>
            <p14:sldId id="1201"/>
          </p14:sldIdLst>
        </p14:section>
        <p14:section name="Goals" id="{7676D6EF-2A1A-8544-A0C9-DA3CDAF12078}">
          <p14:sldIdLst>
            <p14:sldId id="286"/>
            <p14:sldId id="287"/>
            <p14:sldId id="288"/>
          </p14:sldIdLst>
        </p14:section>
        <p14:section name="Timeline" id="{E8CDE31E-8C12-DB4D-A747-4B1A3728EFDC}">
          <p14:sldIdLst>
            <p14:sldId id="290"/>
            <p14:sldId id="289"/>
            <p14:sldId id="291"/>
            <p14:sldId id="292"/>
            <p14:sldId id="12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3993FC"/>
    <a:srgbClr val="F77C80"/>
    <a:srgbClr val="FCDFE0"/>
    <a:srgbClr val="F5E1E4"/>
    <a:srgbClr val="FF0000"/>
    <a:srgbClr val="30B1E6"/>
    <a:srgbClr val="3E99FB"/>
    <a:srgbClr val="D7EEFE"/>
    <a:srgbClr val="31E3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autoAdjust="0"/>
    <p:restoredTop sz="84762"/>
  </p:normalViewPr>
  <p:slideViewPr>
    <p:cSldViewPr snapToGrid="0">
      <p:cViewPr varScale="1">
        <p:scale>
          <a:sx n="103" d="100"/>
          <a:sy n="103" d="100"/>
        </p:scale>
        <p:origin x="1632" y="184"/>
      </p:cViewPr>
      <p:guideLst>
        <p:guide orient="horz" pos="2160"/>
        <p:guide pos="3840"/>
      </p:guideLst>
    </p:cSldViewPr>
  </p:slideViewPr>
  <p:notesTextViewPr>
    <p:cViewPr>
      <p:scale>
        <a:sx n="1" d="1"/>
        <a:sy n="1" d="1"/>
      </p:scale>
      <p:origin x="0" y="0"/>
    </p:cViewPr>
  </p:notesTextViewPr>
  <p:sorterViewPr>
    <p:cViewPr varScale="1">
      <p:scale>
        <a:sx n="1" d="1"/>
        <a:sy n="1" d="1"/>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25400">
              <a:solidFill>
                <a:schemeClr val="bg1"/>
              </a:solidFill>
            </a:ln>
          </c:spPr>
          <c:dPt>
            <c:idx val="0"/>
            <c:bubble3D val="0"/>
            <c:spPr>
              <a:solidFill>
                <a:schemeClr val="accent2"/>
              </a:solidFill>
              <a:ln w="25400">
                <a:solidFill>
                  <a:schemeClr val="bg1"/>
                </a:solidFill>
              </a:ln>
              <a:effectLst/>
            </c:spPr>
            <c:extLst>
              <c:ext xmlns:c16="http://schemas.microsoft.com/office/drawing/2014/chart" uri="{C3380CC4-5D6E-409C-BE32-E72D297353CC}">
                <c16:uniqueId val="{00000001-EFAD-4B0E-847C-03F727F33C34}"/>
              </c:ext>
            </c:extLst>
          </c:dPt>
          <c:dPt>
            <c:idx val="1"/>
            <c:bubble3D val="0"/>
            <c:spPr>
              <a:solidFill>
                <a:schemeClr val="accent3"/>
              </a:solidFill>
              <a:ln w="25400">
                <a:solidFill>
                  <a:schemeClr val="bg1"/>
                </a:solidFill>
              </a:ln>
              <a:effectLst/>
            </c:spPr>
            <c:extLst>
              <c:ext xmlns:c16="http://schemas.microsoft.com/office/drawing/2014/chart" uri="{C3380CC4-5D6E-409C-BE32-E72D297353CC}">
                <c16:uniqueId val="{00000002-EFAD-4B0E-847C-03F727F33C34}"/>
              </c:ext>
            </c:extLst>
          </c:dPt>
          <c:dPt>
            <c:idx val="2"/>
            <c:bubble3D val="0"/>
            <c:spPr>
              <a:solidFill>
                <a:schemeClr val="accent2">
                  <a:lumMod val="60000"/>
                  <a:lumOff val="40000"/>
                </a:schemeClr>
              </a:solidFill>
              <a:ln w="25400">
                <a:solidFill>
                  <a:schemeClr val="bg1"/>
                </a:solidFill>
              </a:ln>
              <a:effectLst/>
            </c:spPr>
            <c:extLst>
              <c:ext xmlns:c16="http://schemas.microsoft.com/office/drawing/2014/chart" uri="{C3380CC4-5D6E-409C-BE32-E72D297353CC}">
                <c16:uniqueId val="{00000003-EFAD-4B0E-847C-03F727F33C34}"/>
              </c:ext>
            </c:extLst>
          </c:dPt>
          <c:dPt>
            <c:idx val="3"/>
            <c:bubble3D val="0"/>
            <c:spPr>
              <a:solidFill>
                <a:schemeClr val="accent3">
                  <a:lumMod val="40000"/>
                  <a:lumOff val="60000"/>
                </a:schemeClr>
              </a:solidFill>
              <a:ln w="25400">
                <a:solidFill>
                  <a:schemeClr val="bg1"/>
                </a:solidFill>
              </a:ln>
              <a:effectLst/>
            </c:spPr>
            <c:extLst>
              <c:ext xmlns:c16="http://schemas.microsoft.com/office/drawing/2014/chart" uri="{C3380CC4-5D6E-409C-BE32-E72D297353CC}">
                <c16:uniqueId val="{00000007-473B-F943-BCFF-F90FD3AB5457}"/>
              </c:ext>
            </c:extLst>
          </c:dPt>
          <c:dPt>
            <c:idx val="4"/>
            <c:bubble3D val="0"/>
            <c:spPr>
              <a:solidFill>
                <a:schemeClr val="accent5">
                  <a:lumMod val="40000"/>
                  <a:lumOff val="60000"/>
                </a:schemeClr>
              </a:solidFill>
              <a:ln w="25400">
                <a:solidFill>
                  <a:schemeClr val="bg1"/>
                </a:solidFill>
              </a:ln>
              <a:effectLst/>
            </c:spPr>
            <c:extLst>
              <c:ext xmlns:c16="http://schemas.microsoft.com/office/drawing/2014/chart" uri="{C3380CC4-5D6E-409C-BE32-E72D297353CC}">
                <c16:uniqueId val="{00000004-EFAD-4B0E-847C-03F727F33C34}"/>
              </c:ext>
            </c:extLst>
          </c:dPt>
          <c:dPt>
            <c:idx val="5"/>
            <c:bubble3D val="0"/>
            <c:spPr>
              <a:solidFill>
                <a:schemeClr val="accent4">
                  <a:lumMod val="40000"/>
                  <a:lumOff val="60000"/>
                </a:schemeClr>
              </a:solidFill>
              <a:ln w="25400">
                <a:solidFill>
                  <a:schemeClr val="bg1"/>
                </a:solidFill>
              </a:ln>
              <a:effectLst/>
            </c:spPr>
            <c:extLst>
              <c:ext xmlns:c16="http://schemas.microsoft.com/office/drawing/2014/chart" uri="{C3380CC4-5D6E-409C-BE32-E72D297353CC}">
                <c16:uniqueId val="{00000005-EFAD-4B0E-847C-03F727F33C34}"/>
              </c:ext>
            </c:extLst>
          </c:dPt>
          <c:cat>
            <c:numRef>
              <c:f>Sheet1!$A$2:$A$7</c:f>
              <c:numCache>
                <c:formatCode>General</c:formatCode>
                <c:ptCount val="6"/>
                <c:pt idx="0">
                  <c:v>1</c:v>
                </c:pt>
                <c:pt idx="1">
                  <c:v>2</c:v>
                </c:pt>
                <c:pt idx="2">
                  <c:v>3</c:v>
                </c:pt>
                <c:pt idx="3">
                  <c:v>4</c:v>
                </c:pt>
                <c:pt idx="4">
                  <c:v>5</c:v>
                </c:pt>
              </c:numCache>
            </c:numRef>
          </c:cat>
          <c:val>
            <c:numRef>
              <c:f>Sheet1!$B$2:$B$7</c:f>
              <c:numCache>
                <c:formatCode>0%</c:formatCode>
                <c:ptCount val="6"/>
                <c:pt idx="0">
                  <c:v>0.34</c:v>
                </c:pt>
                <c:pt idx="1">
                  <c:v>0.23</c:v>
                </c:pt>
                <c:pt idx="2">
                  <c:v>0.19</c:v>
                </c:pt>
                <c:pt idx="3">
                  <c:v>0.13</c:v>
                </c:pt>
                <c:pt idx="4">
                  <c:v>0.11</c:v>
                </c:pt>
              </c:numCache>
            </c:numRef>
          </c:val>
          <c:extLst>
            <c:ext xmlns:c16="http://schemas.microsoft.com/office/drawing/2014/chart" uri="{C3380CC4-5D6E-409C-BE32-E72D297353CC}">
              <c16:uniqueId val="{00000000-EFAD-4B0E-847C-03F727F33C34}"/>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25400">
              <a:solidFill>
                <a:schemeClr val="bg1"/>
              </a:solidFill>
            </a:ln>
          </c:spPr>
          <c:dPt>
            <c:idx val="0"/>
            <c:bubble3D val="0"/>
            <c:spPr>
              <a:solidFill>
                <a:schemeClr val="bg2">
                  <a:lumMod val="75000"/>
                </a:schemeClr>
              </a:solidFill>
              <a:ln w="25400">
                <a:solidFill>
                  <a:schemeClr val="bg1"/>
                </a:solidFill>
              </a:ln>
              <a:effectLst/>
            </c:spPr>
            <c:extLst>
              <c:ext xmlns:c16="http://schemas.microsoft.com/office/drawing/2014/chart" uri="{C3380CC4-5D6E-409C-BE32-E72D297353CC}">
                <c16:uniqueId val="{00000001-EFAD-4B0E-847C-03F727F33C34}"/>
              </c:ext>
            </c:extLst>
          </c:dPt>
          <c:dPt>
            <c:idx val="1"/>
            <c:bubble3D val="0"/>
            <c:spPr>
              <a:solidFill>
                <a:schemeClr val="bg2">
                  <a:lumMod val="90000"/>
                </a:schemeClr>
              </a:solidFill>
              <a:ln w="25400">
                <a:solidFill>
                  <a:schemeClr val="bg1"/>
                </a:solidFill>
              </a:ln>
              <a:effectLst/>
            </c:spPr>
            <c:extLst>
              <c:ext xmlns:c16="http://schemas.microsoft.com/office/drawing/2014/chart" uri="{C3380CC4-5D6E-409C-BE32-E72D297353CC}">
                <c16:uniqueId val="{00000002-EFAD-4B0E-847C-03F727F33C34}"/>
              </c:ext>
            </c:extLst>
          </c:dPt>
          <c:dPt>
            <c:idx val="2"/>
            <c:bubble3D val="0"/>
            <c:spPr>
              <a:solidFill>
                <a:schemeClr val="bg2"/>
              </a:solidFill>
              <a:ln w="25400">
                <a:solidFill>
                  <a:schemeClr val="bg1"/>
                </a:solidFill>
              </a:ln>
              <a:effectLst/>
            </c:spPr>
            <c:extLst>
              <c:ext xmlns:c16="http://schemas.microsoft.com/office/drawing/2014/chart" uri="{C3380CC4-5D6E-409C-BE32-E72D297353CC}">
                <c16:uniqueId val="{00000003-EFAD-4B0E-847C-03F727F33C34}"/>
              </c:ext>
            </c:extLst>
          </c:dPt>
          <c:cat>
            <c:numRef>
              <c:f>Sheet1!$A$2:$A$4</c:f>
              <c:numCache>
                <c:formatCode>General</c:formatCode>
                <c:ptCount val="3"/>
                <c:pt idx="0">
                  <c:v>1</c:v>
                </c:pt>
                <c:pt idx="1">
                  <c:v>2</c:v>
                </c:pt>
                <c:pt idx="2">
                  <c:v>3</c:v>
                </c:pt>
              </c:numCache>
            </c:numRef>
          </c:cat>
          <c:val>
            <c:numRef>
              <c:f>Sheet1!$B$2:$B$4</c:f>
              <c:numCache>
                <c:formatCode>0%</c:formatCode>
                <c:ptCount val="3"/>
                <c:pt idx="0">
                  <c:v>0.74</c:v>
                </c:pt>
                <c:pt idx="1">
                  <c:v>0.19</c:v>
                </c:pt>
                <c:pt idx="2">
                  <c:v>7.0000000000000007E-2</c:v>
                </c:pt>
              </c:numCache>
            </c:numRef>
          </c:val>
          <c:extLst>
            <c:ext xmlns:c16="http://schemas.microsoft.com/office/drawing/2014/chart" uri="{C3380CC4-5D6E-409C-BE32-E72D297353CC}">
              <c16:uniqueId val="{00000000-EFAD-4B0E-847C-03F727F33C34}"/>
            </c:ext>
          </c:extLst>
        </c:ser>
        <c:dLbls>
          <c:showLegendKey val="0"/>
          <c:showVal val="0"/>
          <c:showCatName val="0"/>
          <c:showSerName val="0"/>
          <c:showPercent val="0"/>
          <c:showBubbleSize val="0"/>
          <c:showLeaderLines val="1"/>
        </c:dLbls>
        <c:firstSliceAng val="0"/>
        <c:holeSize val="7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1072041997210155"/>
          <c:y val="5.55268050981318E-2"/>
          <c:w val="0.77609603782459935"/>
          <c:h val="0.79956452993797056"/>
        </c:manualLayout>
      </c:layout>
      <c:barChart>
        <c:barDir val="bar"/>
        <c:grouping val="clustered"/>
        <c:varyColors val="0"/>
        <c:ser>
          <c:idx val="0"/>
          <c:order val="0"/>
          <c:tx>
            <c:strRef>
              <c:f>Sheet1!$B$1</c:f>
              <c:strCache>
                <c:ptCount val="1"/>
                <c:pt idx="0">
                  <c:v>1</c:v>
                </c:pt>
              </c:strCache>
            </c:strRef>
          </c:tx>
          <c:spPr>
            <a:solidFill>
              <a:schemeClr val="accent2"/>
            </a:solidFill>
            <a:ln w="9525" cap="flat" cmpd="sng" algn="ctr">
              <a:noFill/>
              <a:round/>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50000</c:v>
                </c:pt>
                <c:pt idx="1">
                  <c:v>80000</c:v>
                </c:pt>
                <c:pt idx="2">
                  <c:v>120000</c:v>
                </c:pt>
                <c:pt idx="3">
                  <c:v>210000</c:v>
                </c:pt>
                <c:pt idx="4">
                  <c:v>300000</c:v>
                </c:pt>
              </c:numCache>
            </c:numRef>
          </c:val>
          <c:extLst>
            <c:ext xmlns:c16="http://schemas.microsoft.com/office/drawing/2014/chart" uri="{C3380CC4-5D6E-409C-BE32-E72D297353CC}">
              <c16:uniqueId val="{00000000-A25F-46BB-B838-B403AF4AF344}"/>
            </c:ext>
          </c:extLst>
        </c:ser>
        <c:dLbls>
          <c:showLegendKey val="0"/>
          <c:showVal val="0"/>
          <c:showCatName val="0"/>
          <c:showSerName val="0"/>
          <c:showPercent val="0"/>
          <c:showBubbleSize val="0"/>
        </c:dLbls>
        <c:gapWidth val="100"/>
        <c:axId val="1827165279"/>
        <c:axId val="1827149055"/>
      </c:barChart>
      <c:catAx>
        <c:axId val="1827165279"/>
        <c:scaling>
          <c:orientation val="minMax"/>
        </c:scaling>
        <c:delete val="0"/>
        <c:axPos val="l"/>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49055"/>
        <c:crosses val="autoZero"/>
        <c:auto val="1"/>
        <c:lblAlgn val="ctr"/>
        <c:lblOffset val="100"/>
        <c:noMultiLvlLbl val="0"/>
      </c:catAx>
      <c:valAx>
        <c:axId val="1827149055"/>
        <c:scaling>
          <c:orientation val="minMax"/>
          <c:max val="350000"/>
          <c:min val="0"/>
        </c:scaling>
        <c:delete val="0"/>
        <c:axPos val="b"/>
        <c:majorGridlines>
          <c:spPr>
            <a:ln w="6350" cap="flat" cmpd="sng" algn="ctr">
              <a:solidFill>
                <a:schemeClr val="tx2">
                  <a:alpha val="1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65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2">
              <a:lumMod val="60000"/>
              <a:lumOff val="40000"/>
            </a:schemeClr>
          </a:solidFill>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1072041997210155"/>
          <c:y val="5.55268050981318E-2"/>
          <c:w val="0.77609603782459935"/>
          <c:h val="0.79956452993797056"/>
        </c:manualLayout>
      </c:layout>
      <c:barChart>
        <c:barDir val="bar"/>
        <c:grouping val="clustered"/>
        <c:varyColors val="0"/>
        <c:ser>
          <c:idx val="0"/>
          <c:order val="0"/>
          <c:tx>
            <c:strRef>
              <c:f>Sheet1!$B$1</c:f>
              <c:strCache>
                <c:ptCount val="1"/>
                <c:pt idx="0">
                  <c:v>1</c:v>
                </c:pt>
              </c:strCache>
            </c:strRef>
          </c:tx>
          <c:spPr>
            <a:solidFill>
              <a:schemeClr val="accent2"/>
            </a:solidFill>
            <a:ln w="9525" cap="flat" cmpd="sng" algn="ctr">
              <a:noFill/>
              <a:round/>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1000</c:v>
                </c:pt>
                <c:pt idx="1">
                  <c:v>8000</c:v>
                </c:pt>
                <c:pt idx="2">
                  <c:v>15000</c:v>
                </c:pt>
                <c:pt idx="3">
                  <c:v>40000</c:v>
                </c:pt>
                <c:pt idx="4">
                  <c:v>65000</c:v>
                </c:pt>
              </c:numCache>
            </c:numRef>
          </c:val>
          <c:extLst>
            <c:ext xmlns:c16="http://schemas.microsoft.com/office/drawing/2014/chart" uri="{C3380CC4-5D6E-409C-BE32-E72D297353CC}">
              <c16:uniqueId val="{00000000-A78B-44D1-9BF1-0AFB78A2A862}"/>
            </c:ext>
          </c:extLst>
        </c:ser>
        <c:dLbls>
          <c:showLegendKey val="0"/>
          <c:showVal val="0"/>
          <c:showCatName val="0"/>
          <c:showSerName val="0"/>
          <c:showPercent val="0"/>
          <c:showBubbleSize val="0"/>
        </c:dLbls>
        <c:gapWidth val="100"/>
        <c:axId val="1827165279"/>
        <c:axId val="1827149055"/>
      </c:barChart>
      <c:catAx>
        <c:axId val="1827165279"/>
        <c:scaling>
          <c:orientation val="minMax"/>
        </c:scaling>
        <c:delete val="0"/>
        <c:axPos val="l"/>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49055"/>
        <c:crosses val="autoZero"/>
        <c:auto val="1"/>
        <c:lblAlgn val="ctr"/>
        <c:lblOffset val="100"/>
        <c:noMultiLvlLbl val="0"/>
      </c:catAx>
      <c:valAx>
        <c:axId val="1827149055"/>
        <c:scaling>
          <c:orientation val="minMax"/>
          <c:max val="70000"/>
          <c:min val="0"/>
        </c:scaling>
        <c:delete val="0"/>
        <c:axPos val="b"/>
        <c:majorGridlines>
          <c:spPr>
            <a:ln w="6350" cap="flat" cmpd="sng" algn="ctr">
              <a:solidFill>
                <a:schemeClr val="tx2">
                  <a:alpha val="1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65279"/>
        <c:crosses val="autoZero"/>
        <c:crossBetween val="between"/>
        <c:majorUnit val="2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2">
              <a:lumMod val="60000"/>
              <a:lumOff val="40000"/>
            </a:schemeClr>
          </a:solidFill>
          <a:latin typeface="Century Gothic" panose="020B0502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1072041997210155"/>
          <c:y val="5.55268050981318E-2"/>
          <c:w val="0.77609603782459935"/>
          <c:h val="0.79956452993797056"/>
        </c:manualLayout>
      </c:layout>
      <c:barChart>
        <c:barDir val="bar"/>
        <c:grouping val="clustered"/>
        <c:varyColors val="0"/>
        <c:ser>
          <c:idx val="0"/>
          <c:order val="0"/>
          <c:tx>
            <c:strRef>
              <c:f>Sheet1!$B$1</c:f>
              <c:strCache>
                <c:ptCount val="1"/>
                <c:pt idx="0">
                  <c:v>1</c:v>
                </c:pt>
              </c:strCache>
            </c:strRef>
          </c:tx>
          <c:spPr>
            <a:solidFill>
              <a:schemeClr val="accent2"/>
            </a:solidFill>
            <a:ln w="9525" cap="flat" cmpd="sng" algn="ctr">
              <a:noFill/>
              <a:round/>
            </a:ln>
            <a:effectLst/>
          </c:spPr>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1000</c:v>
                </c:pt>
                <c:pt idx="1">
                  <c:v>8000</c:v>
                </c:pt>
                <c:pt idx="2">
                  <c:v>15000</c:v>
                </c:pt>
                <c:pt idx="3">
                  <c:v>40000</c:v>
                </c:pt>
                <c:pt idx="4">
                  <c:v>65000</c:v>
                </c:pt>
              </c:numCache>
            </c:numRef>
          </c:val>
          <c:extLst>
            <c:ext xmlns:c16="http://schemas.microsoft.com/office/drawing/2014/chart" uri="{C3380CC4-5D6E-409C-BE32-E72D297353CC}">
              <c16:uniqueId val="{00000000-4F02-4497-86C0-982D3F439ECF}"/>
            </c:ext>
          </c:extLst>
        </c:ser>
        <c:dLbls>
          <c:showLegendKey val="0"/>
          <c:showVal val="0"/>
          <c:showCatName val="0"/>
          <c:showSerName val="0"/>
          <c:showPercent val="0"/>
          <c:showBubbleSize val="0"/>
        </c:dLbls>
        <c:gapWidth val="100"/>
        <c:axId val="1827165279"/>
        <c:axId val="1827149055"/>
      </c:barChart>
      <c:catAx>
        <c:axId val="1827165279"/>
        <c:scaling>
          <c:orientation val="minMax"/>
        </c:scaling>
        <c:delete val="0"/>
        <c:axPos val="l"/>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49055"/>
        <c:crosses val="autoZero"/>
        <c:auto val="1"/>
        <c:lblAlgn val="ctr"/>
        <c:lblOffset val="100"/>
        <c:noMultiLvlLbl val="0"/>
      </c:catAx>
      <c:valAx>
        <c:axId val="1827149055"/>
        <c:scaling>
          <c:orientation val="minMax"/>
          <c:max val="70000"/>
          <c:min val="0"/>
        </c:scaling>
        <c:delete val="0"/>
        <c:axPos val="b"/>
        <c:majorGridlines>
          <c:spPr>
            <a:ln w="6350" cap="flat" cmpd="sng" algn="ctr">
              <a:solidFill>
                <a:schemeClr val="tx2">
                  <a:alpha val="1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2">
                    <a:lumMod val="60000"/>
                    <a:lumOff val="40000"/>
                  </a:schemeClr>
                </a:solidFill>
                <a:latin typeface="Century Gothic" panose="020B0502020202020204" pitchFamily="34" charset="0"/>
                <a:ea typeface="+mn-ea"/>
                <a:cs typeface="+mn-cs"/>
              </a:defRPr>
            </a:pPr>
            <a:endParaRPr lang="en-US"/>
          </a:p>
        </c:txPr>
        <c:crossAx val="1827165279"/>
        <c:crosses val="autoZero"/>
        <c:crossBetween val="between"/>
        <c:majorUnit val="2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2">
              <a:lumMod val="60000"/>
              <a:lumOff val="40000"/>
            </a:schemeClr>
          </a:solidFill>
          <a:latin typeface="Century Gothic" panose="020B0502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1072041997210155"/>
          <c:y val="5.55268050981318E-2"/>
          <c:w val="0.74479558959475556"/>
          <c:h val="0.79956452993797056"/>
        </c:manualLayout>
      </c:layout>
      <c:scatterChart>
        <c:scatterStyle val="smoothMarker"/>
        <c:varyColors val="0"/>
        <c:ser>
          <c:idx val="0"/>
          <c:order val="0"/>
          <c:tx>
            <c:strRef>
              <c:f>Sheet1!$B$1</c:f>
              <c:strCache>
                <c:ptCount val="1"/>
                <c:pt idx="0">
                  <c:v>1</c:v>
                </c:pt>
              </c:strCache>
            </c:strRef>
          </c:tx>
          <c:spPr>
            <a:ln w="9525" cap="rnd">
              <a:solidFill>
                <a:schemeClr val="accent3"/>
              </a:solidFill>
              <a:round/>
            </a:ln>
            <a:effectLst/>
          </c:spPr>
          <c:marker>
            <c:symbol val="circle"/>
            <c:size val="5"/>
            <c:spPr>
              <a:solidFill>
                <a:schemeClr val="bg1"/>
              </a:solidFill>
              <a:ln w="19050" cap="flat" cmpd="sng" algn="ctr">
                <a:solidFill>
                  <a:schemeClr val="accent2"/>
                </a:solidFill>
                <a:round/>
              </a:ln>
              <a:effectLst/>
            </c:spPr>
          </c:marker>
          <c:dPt>
            <c:idx val="1"/>
            <c:marker>
              <c:symbol val="circle"/>
              <c:size val="5"/>
              <c:spPr>
                <a:solidFill>
                  <a:schemeClr val="bg1"/>
                </a:solidFill>
                <a:ln w="19050" cap="flat" cmpd="sng" algn="ctr">
                  <a:solidFill>
                    <a:schemeClr val="accent2"/>
                  </a:solidFill>
                  <a:round/>
                </a:ln>
                <a:effectLst/>
              </c:spPr>
            </c:marker>
            <c:bubble3D val="0"/>
            <c:spPr>
              <a:ln w="9525" cap="rnd">
                <a:solidFill>
                  <a:schemeClr val="bg1"/>
                </a:solidFill>
                <a:round/>
              </a:ln>
              <a:effectLst/>
            </c:spPr>
            <c:extLst>
              <c:ext xmlns:c16="http://schemas.microsoft.com/office/drawing/2014/chart" uri="{C3380CC4-5D6E-409C-BE32-E72D297353CC}">
                <c16:uniqueId val="{00000002-0685-4FB5-9847-572E768E97A0}"/>
              </c:ext>
            </c:extLst>
          </c:dPt>
          <c:dPt>
            <c:idx val="2"/>
            <c:marker>
              <c:symbol val="circle"/>
              <c:size val="5"/>
              <c:spPr>
                <a:solidFill>
                  <a:schemeClr val="bg1"/>
                </a:solidFill>
                <a:ln w="19050" cap="flat" cmpd="sng" algn="ctr">
                  <a:solidFill>
                    <a:schemeClr val="accent2"/>
                  </a:solidFill>
                  <a:round/>
                </a:ln>
                <a:effectLst/>
              </c:spPr>
            </c:marker>
            <c:bubble3D val="0"/>
            <c:spPr>
              <a:ln w="9525" cap="rnd">
                <a:solidFill>
                  <a:schemeClr val="bg1"/>
                </a:solidFill>
                <a:round/>
              </a:ln>
              <a:effectLst/>
            </c:spPr>
            <c:extLst>
              <c:ext xmlns:c16="http://schemas.microsoft.com/office/drawing/2014/chart" uri="{C3380CC4-5D6E-409C-BE32-E72D297353CC}">
                <c16:uniqueId val="{00000003-0685-4FB5-9847-572E768E97A0}"/>
              </c:ext>
            </c:extLst>
          </c:dPt>
          <c:dPt>
            <c:idx val="3"/>
            <c:marker>
              <c:symbol val="circle"/>
              <c:size val="5"/>
              <c:spPr>
                <a:solidFill>
                  <a:schemeClr val="bg1"/>
                </a:solidFill>
                <a:ln w="19050" cap="flat" cmpd="sng" algn="ctr">
                  <a:solidFill>
                    <a:schemeClr val="accent2"/>
                  </a:solidFill>
                  <a:round/>
                </a:ln>
                <a:effectLst/>
              </c:spPr>
            </c:marker>
            <c:bubble3D val="0"/>
            <c:spPr>
              <a:ln w="9525" cap="rnd">
                <a:solidFill>
                  <a:schemeClr val="bg1"/>
                </a:solidFill>
                <a:round/>
              </a:ln>
              <a:effectLst/>
            </c:spPr>
            <c:extLst>
              <c:ext xmlns:c16="http://schemas.microsoft.com/office/drawing/2014/chart" uri="{C3380CC4-5D6E-409C-BE32-E72D297353CC}">
                <c16:uniqueId val="{00000004-0685-4FB5-9847-572E768E97A0}"/>
              </c:ext>
            </c:extLst>
          </c:dPt>
          <c:dPt>
            <c:idx val="4"/>
            <c:marker>
              <c:symbol val="circle"/>
              <c:size val="5"/>
              <c:spPr>
                <a:solidFill>
                  <a:schemeClr val="bg1"/>
                </a:solidFill>
                <a:ln w="19050" cap="flat" cmpd="sng" algn="ctr">
                  <a:solidFill>
                    <a:schemeClr val="accent2"/>
                  </a:solidFill>
                  <a:round/>
                </a:ln>
                <a:effectLst/>
              </c:spPr>
            </c:marker>
            <c:bubble3D val="0"/>
            <c:spPr>
              <a:ln w="9525" cap="rnd">
                <a:solidFill>
                  <a:schemeClr val="bg1"/>
                </a:solidFill>
                <a:round/>
              </a:ln>
              <a:effectLst/>
            </c:spPr>
            <c:extLst>
              <c:ext xmlns:c16="http://schemas.microsoft.com/office/drawing/2014/chart" uri="{C3380CC4-5D6E-409C-BE32-E72D297353CC}">
                <c16:uniqueId val="{00000005-0685-4FB5-9847-572E768E97A0}"/>
              </c:ext>
            </c:extLst>
          </c:dPt>
          <c:dPt>
            <c:idx val="5"/>
            <c:marker>
              <c:symbol val="circle"/>
              <c:size val="5"/>
              <c:spPr>
                <a:solidFill>
                  <a:schemeClr val="bg1"/>
                </a:solidFill>
                <a:ln w="19050" cap="flat" cmpd="sng" algn="ctr">
                  <a:solidFill>
                    <a:schemeClr val="accent2"/>
                  </a:solidFill>
                  <a:round/>
                </a:ln>
                <a:effectLst/>
              </c:spPr>
            </c:marker>
            <c:bubble3D val="0"/>
            <c:spPr>
              <a:ln w="9525" cap="rnd">
                <a:solidFill>
                  <a:schemeClr val="bg1"/>
                </a:solidFill>
                <a:round/>
              </a:ln>
              <a:effectLst/>
            </c:spPr>
            <c:extLst>
              <c:ext xmlns:c16="http://schemas.microsoft.com/office/drawing/2014/chart" uri="{C3380CC4-5D6E-409C-BE32-E72D297353CC}">
                <c16:uniqueId val="{00000006-0685-4FB5-9847-572E768E97A0}"/>
              </c:ext>
            </c:extLst>
          </c:dPt>
          <c:xVal>
            <c:numRef>
              <c:f>Sheet1!$A$2:$A$7</c:f>
              <c:numCache>
                <c:formatCode>General</c:formatCode>
                <c:ptCount val="6"/>
                <c:pt idx="0">
                  <c:v>0</c:v>
                </c:pt>
                <c:pt idx="1">
                  <c:v>1</c:v>
                </c:pt>
                <c:pt idx="2">
                  <c:v>2</c:v>
                </c:pt>
                <c:pt idx="3">
                  <c:v>3</c:v>
                </c:pt>
                <c:pt idx="4">
                  <c:v>4</c:v>
                </c:pt>
                <c:pt idx="5">
                  <c:v>5</c:v>
                </c:pt>
              </c:numCache>
            </c:numRef>
          </c:xVal>
          <c:yVal>
            <c:numRef>
              <c:f>Sheet1!$B$2:$B$7</c:f>
              <c:numCache>
                <c:formatCode>General</c:formatCode>
                <c:ptCount val="6"/>
                <c:pt idx="0">
                  <c:v>0</c:v>
                </c:pt>
                <c:pt idx="1">
                  <c:v>1000</c:v>
                </c:pt>
                <c:pt idx="2">
                  <c:v>-30000</c:v>
                </c:pt>
                <c:pt idx="3">
                  <c:v>-10000</c:v>
                </c:pt>
                <c:pt idx="4">
                  <c:v>20000</c:v>
                </c:pt>
                <c:pt idx="5">
                  <c:v>40000</c:v>
                </c:pt>
              </c:numCache>
            </c:numRef>
          </c:yVal>
          <c:smooth val="1"/>
          <c:extLst>
            <c:ext xmlns:c16="http://schemas.microsoft.com/office/drawing/2014/chart" uri="{C3380CC4-5D6E-409C-BE32-E72D297353CC}">
              <c16:uniqueId val="{00000000-0685-4FB5-9847-572E768E97A0}"/>
            </c:ext>
          </c:extLst>
        </c:ser>
        <c:dLbls>
          <c:showLegendKey val="0"/>
          <c:showVal val="0"/>
          <c:showCatName val="0"/>
          <c:showSerName val="0"/>
          <c:showPercent val="0"/>
          <c:showBubbleSize val="0"/>
        </c:dLbls>
        <c:axId val="1827165279"/>
        <c:axId val="1827149055"/>
      </c:scatterChart>
      <c:valAx>
        <c:axId val="1827165279"/>
        <c:scaling>
          <c:orientation val="minMax"/>
          <c:max val="5"/>
          <c:min val="0"/>
        </c:scaling>
        <c:delete val="0"/>
        <c:axPos val="b"/>
        <c:majorGridlines>
          <c:spPr>
            <a:ln w="9525" cap="flat" cmpd="sng" algn="ctr">
              <a:noFill/>
              <a:round/>
            </a:ln>
            <a:effectLst/>
          </c:spPr>
        </c:majorGridlines>
        <c:numFmt formatCode="General" sourceLinked="1"/>
        <c:majorTickMark val="none"/>
        <c:minorTickMark val="none"/>
        <c:tickLblPos val="low"/>
        <c:spPr>
          <a:noFill/>
          <a:ln w="9525" cap="flat" cmpd="sng" algn="ctr">
            <a:solidFill>
              <a:schemeClr val="bg1">
                <a:alpha val="1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1827149055"/>
        <c:crosses val="autoZero"/>
        <c:crossBetween val="midCat"/>
      </c:valAx>
      <c:valAx>
        <c:axId val="1827149055"/>
        <c:scaling>
          <c:orientation val="minMax"/>
          <c:max val="50000"/>
          <c:min val="-40000"/>
        </c:scaling>
        <c:delete val="0"/>
        <c:axPos val="l"/>
        <c:majorGridlines>
          <c:spPr>
            <a:ln w="9525" cap="flat" cmpd="sng" algn="ctr">
              <a:no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1827165279"/>
        <c:crosses val="autoZero"/>
        <c:crossBetween val="midCat"/>
        <c:majorUnit val="2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3">
  <a:schemeClr val="accent3"/>
</cs:colorStyle>
</file>

<file path=ppt/charts/colors4.xml><?xml version="1.0" encoding="utf-8"?>
<cs:colorStyle xmlns:cs="http://schemas.microsoft.com/office/drawing/2012/chartStyle" xmlns:a="http://schemas.openxmlformats.org/drawingml/2006/main" meth="withinLinearReversed" id="23">
  <a:schemeClr val="accent3"/>
</cs:colorStyle>
</file>

<file path=ppt/charts/colors5.xml><?xml version="1.0" encoding="utf-8"?>
<cs:colorStyle xmlns:cs="http://schemas.microsoft.com/office/drawing/2012/chartStyle" xmlns:a="http://schemas.openxmlformats.org/drawingml/2006/main" meth="withinLinearReversed" id="23">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9DBD0-6594-EC44-BD08-910456B11AC5}"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4A769-447F-BB40-9964-261213A55C7E}" type="slidenum">
              <a:rPr lang="en-US" smtClean="0"/>
              <a:t>‹#›</a:t>
            </a:fld>
            <a:endParaRPr lang="en-US"/>
          </a:p>
        </p:txBody>
      </p:sp>
    </p:spTree>
    <p:extLst>
      <p:ext uri="{BB962C8B-B14F-4D97-AF65-F5344CB8AC3E}">
        <p14:creationId xmlns:p14="http://schemas.microsoft.com/office/powerpoint/2010/main" val="3241077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4A769-447F-BB40-9964-261213A55C7E}" type="slidenum">
              <a:rPr lang="en-US" smtClean="0"/>
              <a:t>2</a:t>
            </a:fld>
            <a:endParaRPr lang="en-US"/>
          </a:p>
        </p:txBody>
      </p:sp>
    </p:spTree>
    <p:extLst>
      <p:ext uri="{BB962C8B-B14F-4D97-AF65-F5344CB8AC3E}">
        <p14:creationId xmlns:p14="http://schemas.microsoft.com/office/powerpoint/2010/main" val="342542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4A769-447F-BB40-9964-261213A55C7E}" type="slidenum">
              <a:rPr lang="en-US" smtClean="0"/>
              <a:t>28</a:t>
            </a:fld>
            <a:endParaRPr lang="en-US"/>
          </a:p>
        </p:txBody>
      </p:sp>
    </p:spTree>
    <p:extLst>
      <p:ext uri="{BB962C8B-B14F-4D97-AF65-F5344CB8AC3E}">
        <p14:creationId xmlns:p14="http://schemas.microsoft.com/office/powerpoint/2010/main" val="309772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4A769-447F-BB40-9964-261213A55C7E}" type="slidenum">
              <a:rPr lang="en-US" smtClean="0"/>
              <a:t>33</a:t>
            </a:fld>
            <a:endParaRPr lang="en-US"/>
          </a:p>
        </p:txBody>
      </p:sp>
    </p:spTree>
    <p:extLst>
      <p:ext uri="{BB962C8B-B14F-4D97-AF65-F5344CB8AC3E}">
        <p14:creationId xmlns:p14="http://schemas.microsoft.com/office/powerpoint/2010/main" val="124653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4A769-447F-BB40-9964-261213A55C7E}" type="slidenum">
              <a:rPr lang="en-US" smtClean="0"/>
              <a:t>34</a:t>
            </a:fld>
            <a:endParaRPr lang="en-US"/>
          </a:p>
        </p:txBody>
      </p:sp>
    </p:spTree>
    <p:extLst>
      <p:ext uri="{BB962C8B-B14F-4D97-AF65-F5344CB8AC3E}">
        <p14:creationId xmlns:p14="http://schemas.microsoft.com/office/powerpoint/2010/main" val="1584563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736A-49AF-49DE-B586-6E84C795C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EF810610-6AD9-46B2-82D6-0E18E382A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263C5B99-47F1-42C3-8D53-1B932680B175}"/>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203FE36A-3DBF-41DC-9398-C8E1F1459EB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1E94EA3-4838-427D-8BA0-45A3AC32B48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452330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27C0-E7E8-4BEE-8B13-6DD07743CCA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64AB74D0-7E55-4C4C-A1CD-D498985191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7882132-632A-4AF2-87A2-665B0AB684CE}"/>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3D88BFE1-EE22-4ED0-8793-D911EDB7992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BC0B7E1-3064-4491-80C2-C0D4EE3E0A3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386639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8D47F-8634-44C3-9A43-CB5BBE7BC1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75DFFE4-BF0B-475E-9C38-93492D4B5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6BC6E57-C841-40E6-BFE6-6A3BE0FEC88A}"/>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5DF02A1C-379F-49C3-B3A1-5D7559E6AD2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5D1BCD8-7677-4FD7-9E6B-81C7137529DD}"/>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95927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70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96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401483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8069468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140422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077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6077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E6B38-D680-4324-B4AF-254F22B5836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C97B6C7-6B8A-4D14-B5F5-86B80BD45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76C91BF-281C-41FB-AF10-766C7EB49322}"/>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5C8ABB44-6A3F-4A7A-A7AC-0DD30B1D486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3029124-7A3E-4745-B15A-948264460963}"/>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769117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107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312207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235307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727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921384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4/7/22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402065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4/7/22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3907877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4/7/22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445591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4/7/22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9707038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4/7/22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3885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B905-A915-44FD-BB75-DAD3B4271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B250F412-3258-431C-957E-9BC425DF5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C31B9-717B-4DFF-AE05-7093BA4551FF}"/>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2E070365-BA46-4406-ADC6-F5E761124E0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1597325-5785-456A-8142-7818CEF9B181}"/>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419485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4/7/22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465104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4/7/22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16807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4/7/22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29006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4/7/22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038405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4/7/22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754473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4/7/22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1314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414521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CA2C-7888-4722-AE0B-391F60F2993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5DA42F1-7189-404B-AF7E-621C8F62B4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D6D39BB-4049-4F43-B2BB-039380EFA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A76C06B-022F-4253-BC79-A6691FAC031B}"/>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6" name="Footer Placeholder 5">
            <a:extLst>
              <a:ext uri="{FF2B5EF4-FFF2-40B4-BE49-F238E27FC236}">
                <a16:creationId xmlns:a16="http://schemas.microsoft.com/office/drawing/2014/main" id="{1A84BADB-600A-4D72-9366-37B79B64E61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04C5189-EBB2-41E9-A8B9-70C9406A9FCF}"/>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95757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7D92-ECF4-4509-BA0C-A551C2A6EA8D}"/>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7F9FC0F-B0E1-4610-9183-DA86E3DCC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164887-39EB-49BD-B41C-6FADFA1CD4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CD368DD-D117-4321-9D47-7634A77924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73E7A1-EC60-41FD-9F84-9CDE7E8ECC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65093E0E-BEEC-4882-BDD9-9D724AA46919}"/>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8" name="Footer Placeholder 7">
            <a:extLst>
              <a:ext uri="{FF2B5EF4-FFF2-40B4-BE49-F238E27FC236}">
                <a16:creationId xmlns:a16="http://schemas.microsoft.com/office/drawing/2014/main" id="{66A3A4BC-F3E8-4BE1-8B4B-41BAB88C9964}"/>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CE09650C-BAE7-4EE4-A8DA-C62AB847CCEA}"/>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391013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1C07-3697-4BB4-B328-252E19204C77}"/>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2BA665BE-8BA1-4E5C-B114-1830F9DF2095}"/>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4" name="Footer Placeholder 3">
            <a:extLst>
              <a:ext uri="{FF2B5EF4-FFF2-40B4-BE49-F238E27FC236}">
                <a16:creationId xmlns:a16="http://schemas.microsoft.com/office/drawing/2014/main" id="{17213250-64DF-429D-ABFC-6928B2FECB4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784FB7E-5232-44C1-B64E-B2DC75BA19BF}"/>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98866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36AC36-0BBD-41CA-B7E9-CD8D43123D0F}"/>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3" name="Footer Placeholder 2">
            <a:extLst>
              <a:ext uri="{FF2B5EF4-FFF2-40B4-BE49-F238E27FC236}">
                <a16:creationId xmlns:a16="http://schemas.microsoft.com/office/drawing/2014/main" id="{E9C53BAB-FB90-43C5-88F4-16612ADB824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9ACD5022-44E5-40A9-8AB1-5ED5AC2871E1}"/>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121993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29A4-7EF2-463B-A619-35F2A90FB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179D97B-A42C-4ADF-A96F-201583DC8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596C16C-C648-4353-8B84-456D2D618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D7D30-730F-4BEA-95CE-1589DFAAF331}"/>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6" name="Footer Placeholder 5">
            <a:extLst>
              <a:ext uri="{FF2B5EF4-FFF2-40B4-BE49-F238E27FC236}">
                <a16:creationId xmlns:a16="http://schemas.microsoft.com/office/drawing/2014/main" id="{45DAEB27-2C09-48CE-BBA9-5CE6B564CF0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1740A09-2B13-4533-AF6C-09C362143A76}"/>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940617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7610-7342-4B9D-9E29-347FF6D00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9F24DD6D-C9A8-4DD0-BDCE-439EEB845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89BD9C05-E822-4074-A913-130D52833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77455-DA62-4F7E-884B-94D3A358A584}"/>
              </a:ext>
            </a:extLst>
          </p:cNvPr>
          <p:cNvSpPr>
            <a:spLocks noGrp="1"/>
          </p:cNvSpPr>
          <p:nvPr>
            <p:ph type="dt" sz="half" idx="10"/>
          </p:nvPr>
        </p:nvSpPr>
        <p:spPr/>
        <p:txBody>
          <a:bodyPr/>
          <a:lstStyle/>
          <a:p>
            <a:fld id="{E1CFA9E8-4BF8-4E0D-8841-7D3C3EA6AB6C}" type="datetimeFigureOut">
              <a:rPr lang="en-MY" smtClean="0"/>
              <a:t>07/04/2022</a:t>
            </a:fld>
            <a:endParaRPr lang="en-MY"/>
          </a:p>
        </p:txBody>
      </p:sp>
      <p:sp>
        <p:nvSpPr>
          <p:cNvPr id="6" name="Footer Placeholder 5">
            <a:extLst>
              <a:ext uri="{FF2B5EF4-FFF2-40B4-BE49-F238E27FC236}">
                <a16:creationId xmlns:a16="http://schemas.microsoft.com/office/drawing/2014/main" id="{AFD6CDB8-5D83-4F32-BDF9-13412731B69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90A3C7A-1C1B-45DD-927F-85FA4F83CA6C}"/>
              </a:ext>
            </a:extLst>
          </p:cNvPr>
          <p:cNvSpPr>
            <a:spLocks noGrp="1"/>
          </p:cNvSpPr>
          <p:nvPr>
            <p:ph type="sldNum" sz="quarter" idx="12"/>
          </p:nvPr>
        </p:nvSpPr>
        <p:spPr/>
        <p:txBody>
          <a:bodyPr/>
          <a:lstStyle/>
          <a:p>
            <a:fld id="{76D23A95-CF85-4388-B387-7D3FE74FC795}" type="slidenum">
              <a:rPr lang="en-MY" smtClean="0"/>
              <a:t>‹#›</a:t>
            </a:fld>
            <a:endParaRPr lang="en-MY"/>
          </a:p>
        </p:txBody>
      </p:sp>
    </p:spTree>
    <p:extLst>
      <p:ext uri="{BB962C8B-B14F-4D97-AF65-F5344CB8AC3E}">
        <p14:creationId xmlns:p14="http://schemas.microsoft.com/office/powerpoint/2010/main" val="220752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0B1D3E-59D5-4B42-B600-63BC1860A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014720B3-9E69-4B3A-99DA-8BE88CC7F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AAD35B1-EE9F-4BC9-888A-2391D3E8C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FA9E8-4BF8-4E0D-8841-7D3C3EA6AB6C}" type="datetimeFigureOut">
              <a:rPr lang="en-MY" smtClean="0"/>
              <a:t>07/04/2022</a:t>
            </a:fld>
            <a:endParaRPr lang="en-MY"/>
          </a:p>
        </p:txBody>
      </p:sp>
      <p:sp>
        <p:nvSpPr>
          <p:cNvPr id="5" name="Footer Placeholder 4">
            <a:extLst>
              <a:ext uri="{FF2B5EF4-FFF2-40B4-BE49-F238E27FC236}">
                <a16:creationId xmlns:a16="http://schemas.microsoft.com/office/drawing/2014/main" id="{8F2D7F37-437E-4494-ACDA-7C91768746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BC0B8814-0848-4718-A186-0B3F7DE09C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23A95-CF85-4388-B387-7D3FE74FC795}" type="slidenum">
              <a:rPr lang="en-MY" smtClean="0"/>
              <a:t>‹#›</a:t>
            </a:fld>
            <a:endParaRPr lang="en-MY"/>
          </a:p>
        </p:txBody>
      </p:sp>
    </p:spTree>
    <p:extLst>
      <p:ext uri="{BB962C8B-B14F-4D97-AF65-F5344CB8AC3E}">
        <p14:creationId xmlns:p14="http://schemas.microsoft.com/office/powerpoint/2010/main" val="3275507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3231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10103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qrep"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resources?m=ppt&amp;sr=qre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hyperlink" Target="https://plus.youexec.com/article/thirty" TargetMode="External"/><Relationship Id="rId7" Type="http://schemas.openxmlformats.org/officeDocument/2006/relationships/hyperlink" Target="https://plus.youexec.com/article/graph" TargetMode="Externa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25.gif"/><Relationship Id="rId5" Type="http://schemas.openxmlformats.org/officeDocument/2006/relationships/hyperlink" Target="https://plus.youexec.com/article/2022cal" TargetMode="External"/><Relationship Id="rId10" Type="http://schemas.openxmlformats.org/officeDocument/2006/relationships/image" Target="../media/image27.gif"/><Relationship Id="rId4" Type="http://schemas.openxmlformats.org/officeDocument/2006/relationships/image" Target="../media/image24.gif"/><Relationship Id="rId9" Type="http://schemas.openxmlformats.org/officeDocument/2006/relationships/hyperlink" Target="https://plus.youexec.com/article/okr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8.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75564" y="430074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678320"/>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extLst>
              <a:ext uri="{28A0092B-C50C-407E-A947-70E740481C1C}">
                <a14:useLocalDpi xmlns:a14="http://schemas.microsoft.com/office/drawing/2010/main" val="0"/>
              </a:ext>
            </a:extLst>
          </a:blip>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Tree>
    <p:extLst>
      <p:ext uri="{BB962C8B-B14F-4D97-AF65-F5344CB8AC3E}">
        <p14:creationId xmlns:p14="http://schemas.microsoft.com/office/powerpoint/2010/main" val="209096911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6" name="Group 465">
            <a:extLst>
              <a:ext uri="{FF2B5EF4-FFF2-40B4-BE49-F238E27FC236}">
                <a16:creationId xmlns:a16="http://schemas.microsoft.com/office/drawing/2014/main" id="{4DE57789-8EEC-4A64-A7C3-F95C23CF88AB}"/>
              </a:ext>
            </a:extLst>
          </p:cNvPr>
          <p:cNvGrpSpPr/>
          <p:nvPr/>
        </p:nvGrpSpPr>
        <p:grpSpPr>
          <a:xfrm rot="9000000">
            <a:off x="-3249439" y="4004601"/>
            <a:ext cx="5983644" cy="5778088"/>
            <a:chOff x="-4943201" y="1623425"/>
            <a:chExt cx="1901258" cy="1835944"/>
          </a:xfrm>
        </p:grpSpPr>
        <p:grpSp>
          <p:nvGrpSpPr>
            <p:cNvPr id="467" name="Group 466">
              <a:extLst>
                <a:ext uri="{FF2B5EF4-FFF2-40B4-BE49-F238E27FC236}">
                  <a16:creationId xmlns:a16="http://schemas.microsoft.com/office/drawing/2014/main" id="{FE962AC3-04D3-4E3B-AA31-CA427331C279}"/>
                </a:ext>
              </a:extLst>
            </p:cNvPr>
            <p:cNvGrpSpPr/>
            <p:nvPr/>
          </p:nvGrpSpPr>
          <p:grpSpPr>
            <a:xfrm>
              <a:off x="-4827378" y="2019376"/>
              <a:ext cx="1785435" cy="1214438"/>
              <a:chOff x="-4827378" y="2019376"/>
              <a:chExt cx="1785435" cy="1214438"/>
            </a:xfrm>
          </p:grpSpPr>
          <p:sp>
            <p:nvSpPr>
              <p:cNvPr id="481" name="Freeform: Shape 480">
                <a:extLst>
                  <a:ext uri="{FF2B5EF4-FFF2-40B4-BE49-F238E27FC236}">
                    <a16:creationId xmlns:a16="http://schemas.microsoft.com/office/drawing/2014/main" id="{3DA48D26-BB4F-4306-8EA1-E4BD6EBC2777}"/>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5E0C1B73-4E6F-4A04-AC1E-6BFBE1DE1097}"/>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DFDA1F1C-6432-4CCA-9AA2-F2EA5FEEDF9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1F2A0C18-DFD0-46D8-8595-1494BA906A86}"/>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6CA06882-FB3E-46B2-827A-437BC5C1BEB5}"/>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B9104CFC-90C3-40CE-9A16-00E0AEB07A16}"/>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02CB3C0-019E-4178-AB22-1B835FF969E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41443A66-7A0D-47CE-BEA2-53411E68A9BF}"/>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D77BBBC2-B596-4BA4-9AF1-7FF955CE052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C2DFEC08-9827-472B-A44D-835D19273195}"/>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8FF80BDA-E827-4C4D-924F-59F92677304C}"/>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468" name="Freeform: Shape 467">
              <a:extLst>
                <a:ext uri="{FF2B5EF4-FFF2-40B4-BE49-F238E27FC236}">
                  <a16:creationId xmlns:a16="http://schemas.microsoft.com/office/drawing/2014/main" id="{267424F6-B6E1-49A8-8F8A-B6CFAF5FFAA2}"/>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8474D923-7775-486C-B030-A64E3BA58CC5}"/>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E78EC48A-083E-4C5C-8C89-693281F0E139}"/>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93FF4C66-11F7-43A0-9735-70BA37654CEA}"/>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18431E48-0845-4734-BA8B-A61CC873C54E}"/>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C978F84-B024-46F5-82D6-00F70385944F}"/>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F714D3F-E2C4-443E-B6A8-9F1A82C09566}"/>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F9BCFC1D-D66F-437B-9E9A-4872CAA0B68A}"/>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063C5B89-6D88-4775-AC43-7C811D2F541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CF71EAF3-2060-4CF6-83A0-08ED7AFF0A64}"/>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1D5DA525-2BE4-4266-BB51-9234042A22F4}"/>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4" name="Gruppieren 83">
            <a:extLst>
              <a:ext uri="{FF2B5EF4-FFF2-40B4-BE49-F238E27FC236}">
                <a16:creationId xmlns:a16="http://schemas.microsoft.com/office/drawing/2014/main" id="{04B1CA88-3A03-4F7E-B0BF-7D800A7F51AF}"/>
              </a:ext>
            </a:extLst>
          </p:cNvPr>
          <p:cNvGrpSpPr/>
          <p:nvPr/>
        </p:nvGrpSpPr>
        <p:grpSpPr>
          <a:xfrm>
            <a:off x="1257300" y="1561472"/>
            <a:ext cx="9677400" cy="4787226"/>
            <a:chOff x="4723950" y="4558321"/>
            <a:chExt cx="15038036" cy="7439106"/>
          </a:xfrm>
          <a:solidFill>
            <a:schemeClr val="tx2">
              <a:lumMod val="20000"/>
              <a:lumOff val="80000"/>
              <a:alpha val="75000"/>
            </a:schemeClr>
          </a:solidFill>
        </p:grpSpPr>
        <p:sp>
          <p:nvSpPr>
            <p:cNvPr id="5" name="Shape 2279">
              <a:extLst>
                <a:ext uri="{FF2B5EF4-FFF2-40B4-BE49-F238E27FC236}">
                  <a16:creationId xmlns:a16="http://schemas.microsoft.com/office/drawing/2014/main" id="{81EC3250-8146-4FD7-9FCB-C7C6A4D52F84}"/>
                </a:ext>
              </a:extLst>
            </p:cNvPr>
            <p:cNvSpPr/>
            <p:nvPr/>
          </p:nvSpPr>
          <p:spPr>
            <a:xfrm>
              <a:off x="10114946" y="4592760"/>
              <a:ext cx="77590" cy="34493"/>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 name="Shape 2280">
              <a:extLst>
                <a:ext uri="{FF2B5EF4-FFF2-40B4-BE49-F238E27FC236}">
                  <a16:creationId xmlns:a16="http://schemas.microsoft.com/office/drawing/2014/main" id="{DA0DF0E3-44DD-422D-8346-961A44513DF6}"/>
                </a:ext>
              </a:extLst>
            </p:cNvPr>
            <p:cNvSpPr/>
            <p:nvPr/>
          </p:nvSpPr>
          <p:spPr>
            <a:xfrm>
              <a:off x="16468646" y="9827088"/>
              <a:ext cx="1718458" cy="1284866"/>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 name="Shape 2281">
              <a:extLst>
                <a:ext uri="{FF2B5EF4-FFF2-40B4-BE49-F238E27FC236}">
                  <a16:creationId xmlns:a16="http://schemas.microsoft.com/office/drawing/2014/main" id="{A598E267-5F57-4E1B-BD9B-4B5F966512BB}"/>
                </a:ext>
              </a:extLst>
            </p:cNvPr>
            <p:cNvSpPr/>
            <p:nvPr/>
          </p:nvSpPr>
          <p:spPr>
            <a:xfrm>
              <a:off x="11557531" y="6550243"/>
              <a:ext cx="336218" cy="508771"/>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 name="Shape 2282">
              <a:extLst>
                <a:ext uri="{FF2B5EF4-FFF2-40B4-BE49-F238E27FC236}">
                  <a16:creationId xmlns:a16="http://schemas.microsoft.com/office/drawing/2014/main" id="{4A0E5EB7-15FA-449E-8256-D590BAFA4526}"/>
                </a:ext>
              </a:extLst>
            </p:cNvPr>
            <p:cNvSpPr/>
            <p:nvPr/>
          </p:nvSpPr>
          <p:spPr>
            <a:xfrm>
              <a:off x="10790259" y="6018477"/>
              <a:ext cx="454041" cy="221332"/>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 name="Shape 2283">
              <a:extLst>
                <a:ext uri="{FF2B5EF4-FFF2-40B4-BE49-F238E27FC236}">
                  <a16:creationId xmlns:a16="http://schemas.microsoft.com/office/drawing/2014/main" id="{969FACE7-1466-42F6-8DB1-DF101F413CDA}"/>
                </a:ext>
              </a:extLst>
            </p:cNvPr>
            <p:cNvSpPr/>
            <p:nvPr/>
          </p:nvSpPr>
          <p:spPr>
            <a:xfrm>
              <a:off x="13965672" y="5207888"/>
              <a:ext cx="758650" cy="523147"/>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 name="Shape 2284">
              <a:extLst>
                <a:ext uri="{FF2B5EF4-FFF2-40B4-BE49-F238E27FC236}">
                  <a16:creationId xmlns:a16="http://schemas.microsoft.com/office/drawing/2014/main" id="{21EF8355-0D1E-4BED-BBA8-0F914E0F22CB}"/>
                </a:ext>
              </a:extLst>
            </p:cNvPr>
            <p:cNvSpPr/>
            <p:nvPr/>
          </p:nvSpPr>
          <p:spPr>
            <a:xfrm>
              <a:off x="15911153" y="4989431"/>
              <a:ext cx="270126" cy="135097"/>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 name="Shape 2285">
              <a:extLst>
                <a:ext uri="{FF2B5EF4-FFF2-40B4-BE49-F238E27FC236}">
                  <a16:creationId xmlns:a16="http://schemas.microsoft.com/office/drawing/2014/main" id="{A4A9FA65-F744-4E00-B245-CE9FCAB1A424}"/>
                </a:ext>
              </a:extLst>
            </p:cNvPr>
            <p:cNvSpPr/>
            <p:nvPr/>
          </p:nvSpPr>
          <p:spPr>
            <a:xfrm>
              <a:off x="15692752" y="4911822"/>
              <a:ext cx="252884" cy="135097"/>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 name="Shape 2286">
              <a:extLst>
                <a:ext uri="{FF2B5EF4-FFF2-40B4-BE49-F238E27FC236}">
                  <a16:creationId xmlns:a16="http://schemas.microsoft.com/office/drawing/2014/main" id="{AEB2C67F-C18B-4D4B-AF84-09EC0B3B146A}"/>
                </a:ext>
              </a:extLst>
            </p:cNvPr>
            <p:cNvSpPr/>
            <p:nvPr/>
          </p:nvSpPr>
          <p:spPr>
            <a:xfrm>
              <a:off x="15618036" y="4920444"/>
              <a:ext cx="126441" cy="43118"/>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 name="Shape 2287">
              <a:extLst>
                <a:ext uri="{FF2B5EF4-FFF2-40B4-BE49-F238E27FC236}">
                  <a16:creationId xmlns:a16="http://schemas.microsoft.com/office/drawing/2014/main" id="{CB90D1FF-9C3D-4FF6-AB48-A8DCB253C054}"/>
                </a:ext>
              </a:extLst>
            </p:cNvPr>
            <p:cNvSpPr/>
            <p:nvPr/>
          </p:nvSpPr>
          <p:spPr>
            <a:xfrm>
              <a:off x="15641025" y="4802595"/>
              <a:ext cx="212649" cy="135097"/>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 name="Shape 2288">
              <a:extLst>
                <a:ext uri="{FF2B5EF4-FFF2-40B4-BE49-F238E27FC236}">
                  <a16:creationId xmlns:a16="http://schemas.microsoft.com/office/drawing/2014/main" id="{F7CE24A0-9EEA-47F9-BE86-A453D7CC6199}"/>
                </a:ext>
              </a:extLst>
            </p:cNvPr>
            <p:cNvSpPr/>
            <p:nvPr/>
          </p:nvSpPr>
          <p:spPr>
            <a:xfrm>
              <a:off x="17882495" y="5334361"/>
              <a:ext cx="212649" cy="68984"/>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 name="Shape 2289">
              <a:extLst>
                <a:ext uri="{FF2B5EF4-FFF2-40B4-BE49-F238E27FC236}">
                  <a16:creationId xmlns:a16="http://schemas.microsoft.com/office/drawing/2014/main" id="{DE1CEC4F-1452-4854-961D-D4A985988780}"/>
                </a:ext>
              </a:extLst>
            </p:cNvPr>
            <p:cNvSpPr/>
            <p:nvPr/>
          </p:nvSpPr>
          <p:spPr>
            <a:xfrm>
              <a:off x="17612369" y="5469458"/>
              <a:ext cx="178169" cy="68984"/>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 name="Shape 2290">
              <a:extLst>
                <a:ext uri="{FF2B5EF4-FFF2-40B4-BE49-F238E27FC236}">
                  <a16:creationId xmlns:a16="http://schemas.microsoft.com/office/drawing/2014/main" id="{860B3678-D3FA-474E-BF97-8ECB91B0BC44}"/>
                </a:ext>
              </a:extLst>
            </p:cNvPr>
            <p:cNvSpPr/>
            <p:nvPr/>
          </p:nvSpPr>
          <p:spPr>
            <a:xfrm>
              <a:off x="17620991" y="5437842"/>
              <a:ext cx="68966" cy="40242"/>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 name="Shape 2291">
              <a:extLst>
                <a:ext uri="{FF2B5EF4-FFF2-40B4-BE49-F238E27FC236}">
                  <a16:creationId xmlns:a16="http://schemas.microsoft.com/office/drawing/2014/main" id="{DF217CB2-E502-4484-844A-B3C581E71214}"/>
                </a:ext>
              </a:extLst>
            </p:cNvPr>
            <p:cNvSpPr/>
            <p:nvPr/>
          </p:nvSpPr>
          <p:spPr>
            <a:xfrm>
              <a:off x="17437074" y="5317115"/>
              <a:ext cx="25862" cy="43118"/>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 name="Shape 2292">
              <a:extLst>
                <a:ext uri="{FF2B5EF4-FFF2-40B4-BE49-F238E27FC236}">
                  <a16:creationId xmlns:a16="http://schemas.microsoft.com/office/drawing/2014/main" id="{8B8CE62F-2EF3-4150-A7F3-482D9F26CBB8}"/>
                </a:ext>
              </a:extLst>
            </p:cNvPr>
            <p:cNvSpPr/>
            <p:nvPr/>
          </p:nvSpPr>
          <p:spPr>
            <a:xfrm>
              <a:off x="17437074" y="5443588"/>
              <a:ext cx="34484" cy="43118"/>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 name="Shape 2293">
              <a:extLst>
                <a:ext uri="{FF2B5EF4-FFF2-40B4-BE49-F238E27FC236}">
                  <a16:creationId xmlns:a16="http://schemas.microsoft.com/office/drawing/2014/main" id="{8BE96E55-9A9B-4EC5-85F9-F4C0C70C817F}"/>
                </a:ext>
              </a:extLst>
            </p:cNvPr>
            <p:cNvSpPr/>
            <p:nvPr/>
          </p:nvSpPr>
          <p:spPr>
            <a:xfrm>
              <a:off x="17494549" y="5285498"/>
              <a:ext cx="356335" cy="135097"/>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 name="Shape 2294">
              <a:extLst>
                <a:ext uri="{FF2B5EF4-FFF2-40B4-BE49-F238E27FC236}">
                  <a16:creationId xmlns:a16="http://schemas.microsoft.com/office/drawing/2014/main" id="{C008C26F-0AAE-4CA9-9662-30B06112D0C6}"/>
                </a:ext>
              </a:extLst>
            </p:cNvPr>
            <p:cNvSpPr/>
            <p:nvPr/>
          </p:nvSpPr>
          <p:spPr>
            <a:xfrm>
              <a:off x="17698582" y="5325739"/>
              <a:ext cx="66093" cy="68984"/>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 name="Shape 2295">
              <a:extLst>
                <a:ext uri="{FF2B5EF4-FFF2-40B4-BE49-F238E27FC236}">
                  <a16:creationId xmlns:a16="http://schemas.microsoft.com/office/drawing/2014/main" id="{C47D2C6B-E553-4812-AB09-1C11481BD5D0}"/>
                </a:ext>
              </a:extLst>
            </p:cNvPr>
            <p:cNvSpPr/>
            <p:nvPr/>
          </p:nvSpPr>
          <p:spPr>
            <a:xfrm>
              <a:off x="18802073" y="5782771"/>
              <a:ext cx="91956" cy="517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 name="Shape 2296">
              <a:extLst>
                <a:ext uri="{FF2B5EF4-FFF2-40B4-BE49-F238E27FC236}">
                  <a16:creationId xmlns:a16="http://schemas.microsoft.com/office/drawing/2014/main" id="{104CE941-306E-4AAA-AC82-E76F64552F16}"/>
                </a:ext>
              </a:extLst>
            </p:cNvPr>
            <p:cNvSpPr/>
            <p:nvPr/>
          </p:nvSpPr>
          <p:spPr>
            <a:xfrm>
              <a:off x="18623902" y="6524375"/>
              <a:ext cx="51724" cy="43118"/>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 name="Shape 2297">
              <a:extLst>
                <a:ext uri="{FF2B5EF4-FFF2-40B4-BE49-F238E27FC236}">
                  <a16:creationId xmlns:a16="http://schemas.microsoft.com/office/drawing/2014/main" id="{8E429174-5C7E-4DE8-86A8-F64657D6B5B0}"/>
                </a:ext>
              </a:extLst>
            </p:cNvPr>
            <p:cNvSpPr/>
            <p:nvPr/>
          </p:nvSpPr>
          <p:spPr>
            <a:xfrm>
              <a:off x="17503169" y="6771575"/>
              <a:ext cx="43104" cy="22995"/>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 name="Shape 2298">
              <a:extLst>
                <a:ext uri="{FF2B5EF4-FFF2-40B4-BE49-F238E27FC236}">
                  <a16:creationId xmlns:a16="http://schemas.microsoft.com/office/drawing/2014/main" id="{F9B538FD-364E-4F64-A308-F33C3F3CB0C8}"/>
                </a:ext>
              </a:extLst>
            </p:cNvPr>
            <p:cNvSpPr/>
            <p:nvPr/>
          </p:nvSpPr>
          <p:spPr>
            <a:xfrm>
              <a:off x="18261818" y="7024524"/>
              <a:ext cx="43104" cy="40242"/>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 name="Shape 2299">
              <a:extLst>
                <a:ext uri="{FF2B5EF4-FFF2-40B4-BE49-F238E27FC236}">
                  <a16:creationId xmlns:a16="http://schemas.microsoft.com/office/drawing/2014/main" id="{5EF98768-DF6E-4E1A-85F0-5B0014728C0C}"/>
                </a:ext>
              </a:extLst>
            </p:cNvPr>
            <p:cNvSpPr/>
            <p:nvPr/>
          </p:nvSpPr>
          <p:spPr>
            <a:xfrm>
              <a:off x="18235957" y="7090634"/>
              <a:ext cx="17242" cy="8622"/>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 name="Shape 2300">
              <a:extLst>
                <a:ext uri="{FF2B5EF4-FFF2-40B4-BE49-F238E27FC236}">
                  <a16:creationId xmlns:a16="http://schemas.microsoft.com/office/drawing/2014/main" id="{CC78439F-1B3B-4A86-94D4-C4CD43557A44}"/>
                </a:ext>
              </a:extLst>
            </p:cNvPr>
            <p:cNvSpPr/>
            <p:nvPr/>
          </p:nvSpPr>
          <p:spPr>
            <a:xfrm>
              <a:off x="18118137" y="7225733"/>
              <a:ext cx="25862" cy="8622"/>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 name="Shape 2301">
              <a:extLst>
                <a:ext uri="{FF2B5EF4-FFF2-40B4-BE49-F238E27FC236}">
                  <a16:creationId xmlns:a16="http://schemas.microsoft.com/office/drawing/2014/main" id="{34C7CF31-9E8F-40BC-9F89-DCF4B1091280}"/>
                </a:ext>
              </a:extLst>
            </p:cNvPr>
            <p:cNvSpPr/>
            <p:nvPr/>
          </p:nvSpPr>
          <p:spPr>
            <a:xfrm>
              <a:off x="18017557" y="7268849"/>
              <a:ext cx="60346" cy="34493"/>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 name="Shape 2302">
              <a:extLst>
                <a:ext uri="{FF2B5EF4-FFF2-40B4-BE49-F238E27FC236}">
                  <a16:creationId xmlns:a16="http://schemas.microsoft.com/office/drawing/2014/main" id="{C87AB34A-EF0F-456D-91FE-BD2A40A53A26}"/>
                </a:ext>
              </a:extLst>
            </p:cNvPr>
            <p:cNvSpPr/>
            <p:nvPr/>
          </p:nvSpPr>
          <p:spPr>
            <a:xfrm>
              <a:off x="17951463" y="7303343"/>
              <a:ext cx="48851" cy="31619"/>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 name="Shape 2303">
              <a:extLst>
                <a:ext uri="{FF2B5EF4-FFF2-40B4-BE49-F238E27FC236}">
                  <a16:creationId xmlns:a16="http://schemas.microsoft.com/office/drawing/2014/main" id="{6410D74E-FF0F-4D91-9F5A-ACDFDEEF73A0}"/>
                </a:ext>
              </a:extLst>
            </p:cNvPr>
            <p:cNvSpPr/>
            <p:nvPr/>
          </p:nvSpPr>
          <p:spPr>
            <a:xfrm>
              <a:off x="17908359" y="7329211"/>
              <a:ext cx="43104" cy="40242"/>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 name="Shape 2304">
              <a:extLst>
                <a:ext uri="{FF2B5EF4-FFF2-40B4-BE49-F238E27FC236}">
                  <a16:creationId xmlns:a16="http://schemas.microsoft.com/office/drawing/2014/main" id="{856E6A9E-40FC-4F9D-A100-D1C7E74F7607}"/>
                </a:ext>
              </a:extLst>
            </p:cNvPr>
            <p:cNvSpPr/>
            <p:nvPr/>
          </p:nvSpPr>
          <p:spPr>
            <a:xfrm>
              <a:off x="17899735" y="7386700"/>
              <a:ext cx="8620" cy="8622"/>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 name="Shape 2305">
              <a:extLst>
                <a:ext uri="{FF2B5EF4-FFF2-40B4-BE49-F238E27FC236}">
                  <a16:creationId xmlns:a16="http://schemas.microsoft.com/office/drawing/2014/main" id="{FB5F6132-2DAE-433D-B4E5-A0ADEA4A1504}"/>
                </a:ext>
              </a:extLst>
            </p:cNvPr>
            <p:cNvSpPr/>
            <p:nvPr/>
          </p:nvSpPr>
          <p:spPr>
            <a:xfrm>
              <a:off x="17856631" y="7352207"/>
              <a:ext cx="43104" cy="34493"/>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 name="Shape 2306">
              <a:extLst>
                <a:ext uri="{FF2B5EF4-FFF2-40B4-BE49-F238E27FC236}">
                  <a16:creationId xmlns:a16="http://schemas.microsoft.com/office/drawing/2014/main" id="{FDFD8D52-8C64-4AD2-9B97-A902F9570D6C}"/>
                </a:ext>
              </a:extLst>
            </p:cNvPr>
            <p:cNvSpPr/>
            <p:nvPr/>
          </p:nvSpPr>
          <p:spPr>
            <a:xfrm>
              <a:off x="17546273" y="7665520"/>
              <a:ext cx="17242" cy="258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grpSp>
          <p:nvGrpSpPr>
            <p:cNvPr id="33" name="Shape 2307">
              <a:extLst>
                <a:ext uri="{FF2B5EF4-FFF2-40B4-BE49-F238E27FC236}">
                  <a16:creationId xmlns:a16="http://schemas.microsoft.com/office/drawing/2014/main" id="{FA49FE41-8D47-43F6-B8C0-A9D71CF7DA91}"/>
                </a:ext>
              </a:extLst>
            </p:cNvPr>
            <p:cNvGrpSpPr/>
            <p:nvPr/>
          </p:nvGrpSpPr>
          <p:grpSpPr>
            <a:xfrm>
              <a:off x="17235919" y="7303342"/>
              <a:ext cx="629331" cy="597880"/>
              <a:chOff x="5961121" y="2686386"/>
              <a:chExt cx="288232" cy="273757"/>
            </a:xfrm>
            <a:grpFill/>
          </p:grpSpPr>
          <p:sp>
            <p:nvSpPr>
              <p:cNvPr id="398" name="Shape 2308">
                <a:extLst>
                  <a:ext uri="{FF2B5EF4-FFF2-40B4-BE49-F238E27FC236}">
                    <a16:creationId xmlns:a16="http://schemas.microsoft.com/office/drawing/2014/main" id="{95D18F3A-759C-423E-AE3A-37F6F42212F1}"/>
                  </a:ext>
                </a:extLst>
              </p:cNvPr>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9" name="Shape 2309">
                <a:extLst>
                  <a:ext uri="{FF2B5EF4-FFF2-40B4-BE49-F238E27FC236}">
                    <a16:creationId xmlns:a16="http://schemas.microsoft.com/office/drawing/2014/main" id="{32A90FD5-731B-44DD-A98E-62A6F0AAB57E}"/>
                  </a:ext>
                </a:extLst>
              </p:cNvPr>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grpSp>
        <p:sp>
          <p:nvSpPr>
            <p:cNvPr id="34" name="Shape 2310">
              <a:extLst>
                <a:ext uri="{FF2B5EF4-FFF2-40B4-BE49-F238E27FC236}">
                  <a16:creationId xmlns:a16="http://schemas.microsoft.com/office/drawing/2014/main" id="{F387C31F-08C5-4334-AF85-A79000CB20F5}"/>
                </a:ext>
              </a:extLst>
            </p:cNvPr>
            <p:cNvSpPr/>
            <p:nvPr/>
          </p:nvSpPr>
          <p:spPr>
            <a:xfrm>
              <a:off x="17393967" y="7852357"/>
              <a:ext cx="17242" cy="22995"/>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 name="Shape 2311">
              <a:extLst>
                <a:ext uri="{FF2B5EF4-FFF2-40B4-BE49-F238E27FC236}">
                  <a16:creationId xmlns:a16="http://schemas.microsoft.com/office/drawing/2014/main" id="{BCCA5000-5D35-49ED-BB3D-9948EE299548}"/>
                </a:ext>
              </a:extLst>
            </p:cNvPr>
            <p:cNvSpPr/>
            <p:nvPr/>
          </p:nvSpPr>
          <p:spPr>
            <a:xfrm>
              <a:off x="17293389" y="7852357"/>
              <a:ext cx="109198" cy="83358"/>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 name="Shape 2312">
              <a:extLst>
                <a:ext uri="{FF2B5EF4-FFF2-40B4-BE49-F238E27FC236}">
                  <a16:creationId xmlns:a16="http://schemas.microsoft.com/office/drawing/2014/main" id="{697BAB3F-F67E-445D-B303-186A9D8156D6}"/>
                </a:ext>
              </a:extLst>
            </p:cNvPr>
            <p:cNvSpPr/>
            <p:nvPr/>
          </p:nvSpPr>
          <p:spPr>
            <a:xfrm>
              <a:off x="17184189" y="7883976"/>
              <a:ext cx="91956" cy="135097"/>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 name="Shape 2313">
              <a:extLst>
                <a:ext uri="{FF2B5EF4-FFF2-40B4-BE49-F238E27FC236}">
                  <a16:creationId xmlns:a16="http://schemas.microsoft.com/office/drawing/2014/main" id="{0EE1D424-4E5F-49F8-BA1B-F588F9101CAC}"/>
                </a:ext>
              </a:extLst>
            </p:cNvPr>
            <p:cNvSpPr/>
            <p:nvPr/>
          </p:nvSpPr>
          <p:spPr>
            <a:xfrm>
              <a:off x="17092234" y="8214539"/>
              <a:ext cx="31611" cy="258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 name="Shape 2314">
              <a:extLst>
                <a:ext uri="{FF2B5EF4-FFF2-40B4-BE49-F238E27FC236}">
                  <a16:creationId xmlns:a16="http://schemas.microsoft.com/office/drawing/2014/main" id="{48FC1D1B-50B2-4CC9-B55A-C74EF6C2EC5F}"/>
                </a:ext>
              </a:extLst>
            </p:cNvPr>
            <p:cNvSpPr/>
            <p:nvPr/>
          </p:nvSpPr>
          <p:spPr>
            <a:xfrm>
              <a:off x="17166947" y="8131178"/>
              <a:ext cx="17242" cy="14372"/>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 name="Shape 2315">
              <a:extLst>
                <a:ext uri="{FF2B5EF4-FFF2-40B4-BE49-F238E27FC236}">
                  <a16:creationId xmlns:a16="http://schemas.microsoft.com/office/drawing/2014/main" id="{1CB9259B-4950-4BFD-84C8-BC31F953950B}"/>
                </a:ext>
              </a:extLst>
            </p:cNvPr>
            <p:cNvSpPr/>
            <p:nvPr/>
          </p:nvSpPr>
          <p:spPr>
            <a:xfrm>
              <a:off x="16939927" y="8306519"/>
              <a:ext cx="17242"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0" name="Shape 2316">
              <a:extLst>
                <a:ext uri="{FF2B5EF4-FFF2-40B4-BE49-F238E27FC236}">
                  <a16:creationId xmlns:a16="http://schemas.microsoft.com/office/drawing/2014/main" id="{E40C62F7-4A46-4B36-BDF2-0A376D6F12B8}"/>
                </a:ext>
              </a:extLst>
            </p:cNvPr>
            <p:cNvSpPr/>
            <p:nvPr/>
          </p:nvSpPr>
          <p:spPr>
            <a:xfrm>
              <a:off x="16779004" y="8274899"/>
              <a:ext cx="100578" cy="140847"/>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1" name="Shape 2317">
              <a:extLst>
                <a:ext uri="{FF2B5EF4-FFF2-40B4-BE49-F238E27FC236}">
                  <a16:creationId xmlns:a16="http://schemas.microsoft.com/office/drawing/2014/main" id="{EF5099C8-5CCA-4F70-9B55-3A765277824C}"/>
                </a:ext>
              </a:extLst>
            </p:cNvPr>
            <p:cNvSpPr/>
            <p:nvPr/>
          </p:nvSpPr>
          <p:spPr>
            <a:xfrm>
              <a:off x="16281858" y="8510602"/>
              <a:ext cx="117821" cy="83358"/>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2" name="Shape 2318">
              <a:extLst>
                <a:ext uri="{FF2B5EF4-FFF2-40B4-BE49-F238E27FC236}">
                  <a16:creationId xmlns:a16="http://schemas.microsoft.com/office/drawing/2014/main" id="{E60E50AD-9E7A-405A-8305-3677721E21D0}"/>
                </a:ext>
              </a:extLst>
            </p:cNvPr>
            <p:cNvSpPr/>
            <p:nvPr/>
          </p:nvSpPr>
          <p:spPr>
            <a:xfrm>
              <a:off x="16761762" y="8568090"/>
              <a:ext cx="169545" cy="238577"/>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3" name="Shape 2319">
              <a:extLst>
                <a:ext uri="{FF2B5EF4-FFF2-40B4-BE49-F238E27FC236}">
                  <a16:creationId xmlns:a16="http://schemas.microsoft.com/office/drawing/2014/main" id="{1AA8B146-A13B-40F5-BA02-8240AC536097}"/>
                </a:ext>
              </a:extLst>
            </p:cNvPr>
            <p:cNvSpPr/>
            <p:nvPr/>
          </p:nvSpPr>
          <p:spPr>
            <a:xfrm>
              <a:off x="16905446" y="8772175"/>
              <a:ext cx="51724" cy="66112"/>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4" name="Shape 2320">
              <a:extLst>
                <a:ext uri="{FF2B5EF4-FFF2-40B4-BE49-F238E27FC236}">
                  <a16:creationId xmlns:a16="http://schemas.microsoft.com/office/drawing/2014/main" id="{57E1C390-585B-499B-9084-D25B48A2DB57}"/>
                </a:ext>
              </a:extLst>
            </p:cNvPr>
            <p:cNvSpPr/>
            <p:nvPr/>
          </p:nvSpPr>
          <p:spPr>
            <a:xfrm>
              <a:off x="16939927" y="8829663"/>
              <a:ext cx="83336" cy="112103"/>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5" name="Shape 2321">
              <a:extLst>
                <a:ext uri="{FF2B5EF4-FFF2-40B4-BE49-F238E27FC236}">
                  <a16:creationId xmlns:a16="http://schemas.microsoft.com/office/drawing/2014/main" id="{C9CE8B4B-BB7A-416C-8E1B-CB4A5DC5E780}"/>
                </a:ext>
              </a:extLst>
            </p:cNvPr>
            <p:cNvSpPr/>
            <p:nvPr/>
          </p:nvSpPr>
          <p:spPr>
            <a:xfrm>
              <a:off x="16787622" y="8780799"/>
              <a:ext cx="51724" cy="66112"/>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6" name="Shape 2322">
              <a:extLst>
                <a:ext uri="{FF2B5EF4-FFF2-40B4-BE49-F238E27FC236}">
                  <a16:creationId xmlns:a16="http://schemas.microsoft.com/office/drawing/2014/main" id="{B3B2159E-181E-4A47-8D4E-0252D8F46F78}"/>
                </a:ext>
              </a:extLst>
            </p:cNvPr>
            <p:cNvSpPr/>
            <p:nvPr/>
          </p:nvSpPr>
          <p:spPr>
            <a:xfrm>
              <a:off x="16847972" y="8846911"/>
              <a:ext cx="74715" cy="86232"/>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7" name="Shape 2323">
              <a:extLst>
                <a:ext uri="{FF2B5EF4-FFF2-40B4-BE49-F238E27FC236}">
                  <a16:creationId xmlns:a16="http://schemas.microsoft.com/office/drawing/2014/main" id="{2FE306F7-5ED2-417B-BA44-7FC32D32526C}"/>
                </a:ext>
              </a:extLst>
            </p:cNvPr>
            <p:cNvSpPr/>
            <p:nvPr/>
          </p:nvSpPr>
          <p:spPr>
            <a:xfrm>
              <a:off x="16865214" y="8898648"/>
              <a:ext cx="57473" cy="91980"/>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8" name="Shape 2324">
              <a:extLst>
                <a:ext uri="{FF2B5EF4-FFF2-40B4-BE49-F238E27FC236}">
                  <a16:creationId xmlns:a16="http://schemas.microsoft.com/office/drawing/2014/main" id="{79D6DAE7-AF7F-4C71-ACE1-C2EB21802571}"/>
                </a:ext>
              </a:extLst>
            </p:cNvPr>
            <p:cNvSpPr/>
            <p:nvPr/>
          </p:nvSpPr>
          <p:spPr>
            <a:xfrm>
              <a:off x="16914063" y="8890027"/>
              <a:ext cx="34484" cy="66112"/>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49" name="Shape 2325">
              <a:extLst>
                <a:ext uri="{FF2B5EF4-FFF2-40B4-BE49-F238E27FC236}">
                  <a16:creationId xmlns:a16="http://schemas.microsoft.com/office/drawing/2014/main" id="{D3B4FCAF-527A-4048-B755-325B5E3877D4}"/>
                </a:ext>
              </a:extLst>
            </p:cNvPr>
            <p:cNvSpPr/>
            <p:nvPr/>
          </p:nvSpPr>
          <p:spPr>
            <a:xfrm>
              <a:off x="16931307" y="8933142"/>
              <a:ext cx="51724" cy="31619"/>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0" name="Shape 2326">
              <a:extLst>
                <a:ext uri="{FF2B5EF4-FFF2-40B4-BE49-F238E27FC236}">
                  <a16:creationId xmlns:a16="http://schemas.microsoft.com/office/drawing/2014/main" id="{70BE678B-38BB-4731-B06F-7C0E1C776F31}"/>
                </a:ext>
              </a:extLst>
            </p:cNvPr>
            <p:cNvSpPr/>
            <p:nvPr/>
          </p:nvSpPr>
          <p:spPr>
            <a:xfrm>
              <a:off x="16931307" y="8956139"/>
              <a:ext cx="117821" cy="17821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1" name="Shape 2327">
              <a:extLst>
                <a:ext uri="{FF2B5EF4-FFF2-40B4-BE49-F238E27FC236}">
                  <a16:creationId xmlns:a16="http://schemas.microsoft.com/office/drawing/2014/main" id="{D7031563-922F-457A-867F-27151E470C05}"/>
                </a:ext>
              </a:extLst>
            </p:cNvPr>
            <p:cNvSpPr/>
            <p:nvPr/>
          </p:nvSpPr>
          <p:spPr>
            <a:xfrm>
              <a:off x="16856591" y="8990631"/>
              <a:ext cx="100578" cy="86232"/>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2" name="Shape 2328">
              <a:extLst>
                <a:ext uri="{FF2B5EF4-FFF2-40B4-BE49-F238E27FC236}">
                  <a16:creationId xmlns:a16="http://schemas.microsoft.com/office/drawing/2014/main" id="{25B182B2-AE9F-4575-AF05-2C5933CE2508}"/>
                </a:ext>
              </a:extLst>
            </p:cNvPr>
            <p:cNvSpPr/>
            <p:nvPr/>
          </p:nvSpPr>
          <p:spPr>
            <a:xfrm>
              <a:off x="16652561" y="8907273"/>
              <a:ext cx="100578" cy="100604"/>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3" name="Shape 2329">
              <a:extLst>
                <a:ext uri="{FF2B5EF4-FFF2-40B4-BE49-F238E27FC236}">
                  <a16:creationId xmlns:a16="http://schemas.microsoft.com/office/drawing/2014/main" id="{D64FF7A0-F03E-4FBC-BFBC-0E23BBF543AD}"/>
                </a:ext>
              </a:extLst>
            </p:cNvPr>
            <p:cNvSpPr/>
            <p:nvPr/>
          </p:nvSpPr>
          <p:spPr>
            <a:xfrm>
              <a:off x="16948550" y="8780799"/>
              <a:ext cx="17242" cy="8622"/>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4" name="Shape 2330">
              <a:extLst>
                <a:ext uri="{FF2B5EF4-FFF2-40B4-BE49-F238E27FC236}">
                  <a16:creationId xmlns:a16="http://schemas.microsoft.com/office/drawing/2014/main" id="{9282D946-FB8E-4F06-984E-1B07CC3A0150}"/>
                </a:ext>
              </a:extLst>
            </p:cNvPr>
            <p:cNvSpPr/>
            <p:nvPr/>
          </p:nvSpPr>
          <p:spPr>
            <a:xfrm>
              <a:off x="15727236" y="9125729"/>
              <a:ext cx="471283" cy="491526"/>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5" name="Shape 2331">
              <a:extLst>
                <a:ext uri="{FF2B5EF4-FFF2-40B4-BE49-F238E27FC236}">
                  <a16:creationId xmlns:a16="http://schemas.microsoft.com/office/drawing/2014/main" id="{DCFD4C85-461B-4A0A-8A72-313CE5280B93}"/>
                </a:ext>
              </a:extLst>
            </p:cNvPr>
            <p:cNvSpPr/>
            <p:nvPr/>
          </p:nvSpPr>
          <p:spPr>
            <a:xfrm>
              <a:off x="15810571" y="9303946"/>
              <a:ext cx="43104" cy="43118"/>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6" name="Shape 2332">
              <a:extLst>
                <a:ext uri="{FF2B5EF4-FFF2-40B4-BE49-F238E27FC236}">
                  <a16:creationId xmlns:a16="http://schemas.microsoft.com/office/drawing/2014/main" id="{B92D8537-37A1-4296-B85B-489D64B462FF}"/>
                </a:ext>
              </a:extLst>
            </p:cNvPr>
            <p:cNvSpPr/>
            <p:nvPr/>
          </p:nvSpPr>
          <p:spPr>
            <a:xfrm>
              <a:off x="15870922" y="9404550"/>
              <a:ext cx="40231" cy="43118"/>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7" name="Shape 2333">
              <a:extLst>
                <a:ext uri="{FF2B5EF4-FFF2-40B4-BE49-F238E27FC236}">
                  <a16:creationId xmlns:a16="http://schemas.microsoft.com/office/drawing/2014/main" id="{37E41265-FAD6-4621-8346-DF6AB9A9A59E}"/>
                </a:ext>
              </a:extLst>
            </p:cNvPr>
            <p:cNvSpPr/>
            <p:nvPr/>
          </p:nvSpPr>
          <p:spPr>
            <a:xfrm>
              <a:off x="16155415" y="9430418"/>
              <a:ext cx="60346" cy="60363"/>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8" name="Shape 2334">
              <a:extLst>
                <a:ext uri="{FF2B5EF4-FFF2-40B4-BE49-F238E27FC236}">
                  <a16:creationId xmlns:a16="http://schemas.microsoft.com/office/drawing/2014/main" id="{E9DD7BF3-E609-426E-B6E6-83004A3F3935}"/>
                </a:ext>
              </a:extLst>
            </p:cNvPr>
            <p:cNvSpPr/>
            <p:nvPr/>
          </p:nvSpPr>
          <p:spPr>
            <a:xfrm>
              <a:off x="16250246" y="9473536"/>
              <a:ext cx="31611" cy="31619"/>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59" name="Shape 2335">
              <a:extLst>
                <a:ext uri="{FF2B5EF4-FFF2-40B4-BE49-F238E27FC236}">
                  <a16:creationId xmlns:a16="http://schemas.microsoft.com/office/drawing/2014/main" id="{8C11466E-AC58-4A88-87F7-0E7CEC99E416}"/>
                </a:ext>
              </a:extLst>
            </p:cNvPr>
            <p:cNvSpPr/>
            <p:nvPr/>
          </p:nvSpPr>
          <p:spPr>
            <a:xfrm>
              <a:off x="16164035" y="9617256"/>
              <a:ext cx="387947" cy="126474"/>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0" name="Shape 2336">
              <a:extLst>
                <a:ext uri="{FF2B5EF4-FFF2-40B4-BE49-F238E27FC236}">
                  <a16:creationId xmlns:a16="http://schemas.microsoft.com/office/drawing/2014/main" id="{981D1B21-3A30-4250-A128-0494707F0D68}"/>
                </a:ext>
              </a:extLst>
            </p:cNvPr>
            <p:cNvSpPr/>
            <p:nvPr/>
          </p:nvSpPr>
          <p:spPr>
            <a:xfrm>
              <a:off x="16451404" y="9648873"/>
              <a:ext cx="66093" cy="258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1" name="Shape 2337">
              <a:extLst>
                <a:ext uri="{FF2B5EF4-FFF2-40B4-BE49-F238E27FC236}">
                  <a16:creationId xmlns:a16="http://schemas.microsoft.com/office/drawing/2014/main" id="{8A3DB870-CF1F-4D60-9FCF-D83EC8FD7F64}"/>
                </a:ext>
              </a:extLst>
            </p:cNvPr>
            <p:cNvSpPr/>
            <p:nvPr/>
          </p:nvSpPr>
          <p:spPr>
            <a:xfrm>
              <a:off x="16543360" y="9709237"/>
              <a:ext cx="51724" cy="34493"/>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2" name="Shape 2338">
              <a:extLst>
                <a:ext uri="{FF2B5EF4-FFF2-40B4-BE49-F238E27FC236}">
                  <a16:creationId xmlns:a16="http://schemas.microsoft.com/office/drawing/2014/main" id="{DBFDDB61-FFBE-4373-9870-C32AC3DAFD20}"/>
                </a:ext>
              </a:extLst>
            </p:cNvPr>
            <p:cNvSpPr/>
            <p:nvPr/>
          </p:nvSpPr>
          <p:spPr>
            <a:xfrm>
              <a:off x="16595088" y="9717859"/>
              <a:ext cx="40231" cy="258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3" name="Shape 2339">
              <a:extLst>
                <a:ext uri="{FF2B5EF4-FFF2-40B4-BE49-F238E27FC236}">
                  <a16:creationId xmlns:a16="http://schemas.microsoft.com/office/drawing/2014/main" id="{01988E3A-9FEC-4847-B555-32D45E718623}"/>
                </a:ext>
              </a:extLst>
            </p:cNvPr>
            <p:cNvSpPr/>
            <p:nvPr/>
          </p:nvSpPr>
          <p:spPr>
            <a:xfrm>
              <a:off x="16626697" y="9717859"/>
              <a:ext cx="60346" cy="34493"/>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4" name="Shape 2340">
              <a:extLst>
                <a:ext uri="{FF2B5EF4-FFF2-40B4-BE49-F238E27FC236}">
                  <a16:creationId xmlns:a16="http://schemas.microsoft.com/office/drawing/2014/main" id="{6F2382CA-C87D-46ED-8B17-614C72BBF060}"/>
                </a:ext>
              </a:extLst>
            </p:cNvPr>
            <p:cNvSpPr/>
            <p:nvPr/>
          </p:nvSpPr>
          <p:spPr>
            <a:xfrm>
              <a:off x="16669801" y="9709237"/>
              <a:ext cx="68966" cy="43118"/>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5" name="Shape 2341">
              <a:extLst>
                <a:ext uri="{FF2B5EF4-FFF2-40B4-BE49-F238E27FC236}">
                  <a16:creationId xmlns:a16="http://schemas.microsoft.com/office/drawing/2014/main" id="{ED8A0959-AE34-4BD2-B355-83E8540038FF}"/>
                </a:ext>
              </a:extLst>
            </p:cNvPr>
            <p:cNvSpPr/>
            <p:nvPr/>
          </p:nvSpPr>
          <p:spPr>
            <a:xfrm>
              <a:off x="16761762" y="9717859"/>
              <a:ext cx="103452" cy="34493"/>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6" name="Shape 2342">
              <a:extLst>
                <a:ext uri="{FF2B5EF4-FFF2-40B4-BE49-F238E27FC236}">
                  <a16:creationId xmlns:a16="http://schemas.microsoft.com/office/drawing/2014/main" id="{06613A04-D325-4704-9C3B-903FA50CED0B}"/>
                </a:ext>
              </a:extLst>
            </p:cNvPr>
            <p:cNvSpPr/>
            <p:nvPr/>
          </p:nvSpPr>
          <p:spPr>
            <a:xfrm>
              <a:off x="16730150" y="9766725"/>
              <a:ext cx="91956" cy="517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7" name="Shape 2343">
              <a:extLst>
                <a:ext uri="{FF2B5EF4-FFF2-40B4-BE49-F238E27FC236}">
                  <a16:creationId xmlns:a16="http://schemas.microsoft.com/office/drawing/2014/main" id="{C278A9B0-CD5B-478D-8C72-390284E7D014}"/>
                </a:ext>
              </a:extLst>
            </p:cNvPr>
            <p:cNvSpPr/>
            <p:nvPr/>
          </p:nvSpPr>
          <p:spPr>
            <a:xfrm>
              <a:off x="17023263" y="9496530"/>
              <a:ext cx="51724" cy="34493"/>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8" name="Shape 2344">
              <a:extLst>
                <a:ext uri="{FF2B5EF4-FFF2-40B4-BE49-F238E27FC236}">
                  <a16:creationId xmlns:a16="http://schemas.microsoft.com/office/drawing/2014/main" id="{A29E3BF6-42D1-4E20-A0BB-FCCA4B03EEC4}"/>
                </a:ext>
              </a:extLst>
            </p:cNvPr>
            <p:cNvSpPr/>
            <p:nvPr/>
          </p:nvSpPr>
          <p:spPr>
            <a:xfrm>
              <a:off x="17109476" y="9490784"/>
              <a:ext cx="126441" cy="40242"/>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69" name="Shape 2345">
              <a:extLst>
                <a:ext uri="{FF2B5EF4-FFF2-40B4-BE49-F238E27FC236}">
                  <a16:creationId xmlns:a16="http://schemas.microsoft.com/office/drawing/2014/main" id="{DF20D42B-4B9A-4A6E-B8EF-B125CEF84B9D}"/>
                </a:ext>
              </a:extLst>
            </p:cNvPr>
            <p:cNvSpPr/>
            <p:nvPr/>
          </p:nvSpPr>
          <p:spPr>
            <a:xfrm>
              <a:off x="16721529" y="9295319"/>
              <a:ext cx="270126" cy="304688"/>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0" name="Shape 2346">
              <a:extLst>
                <a:ext uri="{FF2B5EF4-FFF2-40B4-BE49-F238E27FC236}">
                  <a16:creationId xmlns:a16="http://schemas.microsoft.com/office/drawing/2014/main" id="{EE82D096-9ECE-4E53-B103-522B39931425}"/>
                </a:ext>
              </a:extLst>
            </p:cNvPr>
            <p:cNvSpPr/>
            <p:nvPr/>
          </p:nvSpPr>
          <p:spPr>
            <a:xfrm>
              <a:off x="17083611" y="9278072"/>
              <a:ext cx="66093" cy="126474"/>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1" name="Shape 2347">
              <a:extLst>
                <a:ext uri="{FF2B5EF4-FFF2-40B4-BE49-F238E27FC236}">
                  <a16:creationId xmlns:a16="http://schemas.microsoft.com/office/drawing/2014/main" id="{5D3CA9A9-1761-481D-AF9C-BBB916F96911}"/>
                </a:ext>
              </a:extLst>
            </p:cNvPr>
            <p:cNvSpPr/>
            <p:nvPr/>
          </p:nvSpPr>
          <p:spPr>
            <a:xfrm>
              <a:off x="17118098" y="9260827"/>
              <a:ext cx="22988" cy="17246"/>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2" name="Shape 2348">
              <a:extLst>
                <a:ext uri="{FF2B5EF4-FFF2-40B4-BE49-F238E27FC236}">
                  <a16:creationId xmlns:a16="http://schemas.microsoft.com/office/drawing/2014/main" id="{8C975EA5-BDE5-41B0-B343-A1C8D5C496B2}"/>
                </a:ext>
              </a:extLst>
            </p:cNvPr>
            <p:cNvSpPr/>
            <p:nvPr/>
          </p:nvSpPr>
          <p:spPr>
            <a:xfrm>
              <a:off x="17210055" y="9370055"/>
              <a:ext cx="40231" cy="17246"/>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3" name="Shape 2349">
              <a:extLst>
                <a:ext uri="{FF2B5EF4-FFF2-40B4-BE49-F238E27FC236}">
                  <a16:creationId xmlns:a16="http://schemas.microsoft.com/office/drawing/2014/main" id="{AB7C59E1-1730-44A5-97CC-9DECD297B004}"/>
                </a:ext>
              </a:extLst>
            </p:cNvPr>
            <p:cNvSpPr/>
            <p:nvPr/>
          </p:nvSpPr>
          <p:spPr>
            <a:xfrm>
              <a:off x="17218676" y="9378677"/>
              <a:ext cx="158052" cy="94856"/>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4" name="Shape 2350">
              <a:extLst>
                <a:ext uri="{FF2B5EF4-FFF2-40B4-BE49-F238E27FC236}">
                  <a16:creationId xmlns:a16="http://schemas.microsoft.com/office/drawing/2014/main" id="{56CDBFBC-3A67-4FFE-8090-1712664F6581}"/>
                </a:ext>
              </a:extLst>
            </p:cNvPr>
            <p:cNvSpPr/>
            <p:nvPr/>
          </p:nvSpPr>
          <p:spPr>
            <a:xfrm>
              <a:off x="17968705" y="9539648"/>
              <a:ext cx="175294" cy="100604"/>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5" name="Shape 2351">
              <a:extLst>
                <a:ext uri="{FF2B5EF4-FFF2-40B4-BE49-F238E27FC236}">
                  <a16:creationId xmlns:a16="http://schemas.microsoft.com/office/drawing/2014/main" id="{08292DAC-151E-4079-AEBB-F02414ED25C8}"/>
                </a:ext>
              </a:extLst>
            </p:cNvPr>
            <p:cNvSpPr/>
            <p:nvPr/>
          </p:nvSpPr>
          <p:spPr>
            <a:xfrm>
              <a:off x="18221590" y="9591385"/>
              <a:ext cx="74715" cy="91980"/>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6" name="Shape 2352">
              <a:extLst>
                <a:ext uri="{FF2B5EF4-FFF2-40B4-BE49-F238E27FC236}">
                  <a16:creationId xmlns:a16="http://schemas.microsoft.com/office/drawing/2014/main" id="{01CE3A16-0386-4644-9756-5D3AFF789BA5}"/>
                </a:ext>
              </a:extLst>
            </p:cNvPr>
            <p:cNvSpPr/>
            <p:nvPr/>
          </p:nvSpPr>
          <p:spPr>
            <a:xfrm>
              <a:off x="18439987" y="9760979"/>
              <a:ext cx="48851" cy="48864"/>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7" name="Shape 2353">
              <a:extLst>
                <a:ext uri="{FF2B5EF4-FFF2-40B4-BE49-F238E27FC236}">
                  <a16:creationId xmlns:a16="http://schemas.microsoft.com/office/drawing/2014/main" id="{7B7A4F37-4BE7-4CAC-B0F5-3BFD6542468D}"/>
                </a:ext>
              </a:extLst>
            </p:cNvPr>
            <p:cNvSpPr/>
            <p:nvPr/>
          </p:nvSpPr>
          <p:spPr>
            <a:xfrm>
              <a:off x="18388262" y="9683368"/>
              <a:ext cx="77590" cy="517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8" name="Shape 2354">
              <a:extLst>
                <a:ext uri="{FF2B5EF4-FFF2-40B4-BE49-F238E27FC236}">
                  <a16:creationId xmlns:a16="http://schemas.microsoft.com/office/drawing/2014/main" id="{29315FB8-58FB-4A4B-9BF6-467552E25286}"/>
                </a:ext>
              </a:extLst>
            </p:cNvPr>
            <p:cNvSpPr/>
            <p:nvPr/>
          </p:nvSpPr>
          <p:spPr>
            <a:xfrm>
              <a:off x="18313546" y="9648873"/>
              <a:ext cx="34484" cy="43118"/>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79" name="Shape 2355">
              <a:extLst>
                <a:ext uri="{FF2B5EF4-FFF2-40B4-BE49-F238E27FC236}">
                  <a16:creationId xmlns:a16="http://schemas.microsoft.com/office/drawing/2014/main" id="{211A4AF4-CBCD-472E-9358-987204332433}"/>
                </a:ext>
              </a:extLst>
            </p:cNvPr>
            <p:cNvSpPr/>
            <p:nvPr/>
          </p:nvSpPr>
          <p:spPr>
            <a:xfrm>
              <a:off x="18623902" y="10241006"/>
              <a:ext cx="135061" cy="100604"/>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0" name="Shape 2356">
              <a:extLst>
                <a:ext uri="{FF2B5EF4-FFF2-40B4-BE49-F238E27FC236}">
                  <a16:creationId xmlns:a16="http://schemas.microsoft.com/office/drawing/2014/main" id="{AA6D25BC-FC20-44A1-99CA-9FCBFED21F8D}"/>
                </a:ext>
              </a:extLst>
            </p:cNvPr>
            <p:cNvSpPr/>
            <p:nvPr/>
          </p:nvSpPr>
          <p:spPr>
            <a:xfrm>
              <a:off x="18985985" y="10882003"/>
              <a:ext cx="94832" cy="117851"/>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1" name="Shape 2357">
              <a:extLst>
                <a:ext uri="{FF2B5EF4-FFF2-40B4-BE49-F238E27FC236}">
                  <a16:creationId xmlns:a16="http://schemas.microsoft.com/office/drawing/2014/main" id="{F99D87AF-5145-428A-A563-7AEB16036D09}"/>
                </a:ext>
              </a:extLst>
            </p:cNvPr>
            <p:cNvSpPr/>
            <p:nvPr/>
          </p:nvSpPr>
          <p:spPr>
            <a:xfrm>
              <a:off x="19011849" y="10991232"/>
              <a:ext cx="218396" cy="25582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2" name="Shape 2358">
              <a:extLst>
                <a:ext uri="{FF2B5EF4-FFF2-40B4-BE49-F238E27FC236}">
                  <a16:creationId xmlns:a16="http://schemas.microsoft.com/office/drawing/2014/main" id="{19431464-5C8F-45C4-B274-0EEA47B7DCAB}"/>
                </a:ext>
              </a:extLst>
            </p:cNvPr>
            <p:cNvSpPr/>
            <p:nvPr/>
          </p:nvSpPr>
          <p:spPr>
            <a:xfrm>
              <a:off x="18724483" y="11178068"/>
              <a:ext cx="330473" cy="321936"/>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3" name="Shape 2359">
              <a:extLst>
                <a:ext uri="{FF2B5EF4-FFF2-40B4-BE49-F238E27FC236}">
                  <a16:creationId xmlns:a16="http://schemas.microsoft.com/office/drawing/2014/main" id="{11677420-614C-41C5-B5C6-316F5F71747E}"/>
                </a:ext>
              </a:extLst>
            </p:cNvPr>
            <p:cNvSpPr/>
            <p:nvPr/>
          </p:nvSpPr>
          <p:spPr>
            <a:xfrm>
              <a:off x="18776207" y="11500007"/>
              <a:ext cx="17242" cy="17246"/>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4" name="Shape 2360">
              <a:extLst>
                <a:ext uri="{FF2B5EF4-FFF2-40B4-BE49-F238E27FC236}">
                  <a16:creationId xmlns:a16="http://schemas.microsoft.com/office/drawing/2014/main" id="{2DAD361D-D477-41F4-936A-9AF7B81C30DD}"/>
                </a:ext>
              </a:extLst>
            </p:cNvPr>
            <p:cNvSpPr/>
            <p:nvPr/>
          </p:nvSpPr>
          <p:spPr>
            <a:xfrm>
              <a:off x="17807779" y="11186694"/>
              <a:ext cx="160928" cy="152345"/>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5" name="Shape 2361">
              <a:extLst>
                <a:ext uri="{FF2B5EF4-FFF2-40B4-BE49-F238E27FC236}">
                  <a16:creationId xmlns:a16="http://schemas.microsoft.com/office/drawing/2014/main" id="{35EAE621-ECC9-4D7C-BE49-67F9C814683A}"/>
                </a:ext>
              </a:extLst>
            </p:cNvPr>
            <p:cNvSpPr/>
            <p:nvPr/>
          </p:nvSpPr>
          <p:spPr>
            <a:xfrm>
              <a:off x="17934222" y="11143577"/>
              <a:ext cx="25862" cy="43118"/>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6" name="Shape 2362">
              <a:extLst>
                <a:ext uri="{FF2B5EF4-FFF2-40B4-BE49-F238E27FC236}">
                  <a16:creationId xmlns:a16="http://schemas.microsoft.com/office/drawing/2014/main" id="{01B47F16-C62D-4694-B882-B29CAFFDC22E}"/>
                </a:ext>
              </a:extLst>
            </p:cNvPr>
            <p:cNvSpPr/>
            <p:nvPr/>
          </p:nvSpPr>
          <p:spPr>
            <a:xfrm>
              <a:off x="17764675" y="11143577"/>
              <a:ext cx="17242" cy="17246"/>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7" name="Shape 2363">
              <a:extLst>
                <a:ext uri="{FF2B5EF4-FFF2-40B4-BE49-F238E27FC236}">
                  <a16:creationId xmlns:a16="http://schemas.microsoft.com/office/drawing/2014/main" id="{14971BD9-B434-4041-91FC-3A93509CAC54}"/>
                </a:ext>
              </a:extLst>
            </p:cNvPr>
            <p:cNvSpPr/>
            <p:nvPr/>
          </p:nvSpPr>
          <p:spPr>
            <a:xfrm>
              <a:off x="15138132" y="8956139"/>
              <a:ext cx="91956" cy="152345"/>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8" name="Shape 2364">
              <a:extLst>
                <a:ext uri="{FF2B5EF4-FFF2-40B4-BE49-F238E27FC236}">
                  <a16:creationId xmlns:a16="http://schemas.microsoft.com/office/drawing/2014/main" id="{CC81C116-2B5C-4AE9-A53C-DA5D72DE3F3C}"/>
                </a:ext>
              </a:extLst>
            </p:cNvPr>
            <p:cNvSpPr/>
            <p:nvPr/>
          </p:nvSpPr>
          <p:spPr>
            <a:xfrm>
              <a:off x="13586349" y="9870207"/>
              <a:ext cx="304609" cy="589256"/>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89" name="Shape 2365">
              <a:extLst>
                <a:ext uri="{FF2B5EF4-FFF2-40B4-BE49-F238E27FC236}">
                  <a16:creationId xmlns:a16="http://schemas.microsoft.com/office/drawing/2014/main" id="{60572197-CF49-4FC7-8BC8-6B6D3D25E7B6}"/>
                </a:ext>
              </a:extLst>
            </p:cNvPr>
            <p:cNvSpPr/>
            <p:nvPr/>
          </p:nvSpPr>
          <p:spPr>
            <a:xfrm>
              <a:off x="14261661" y="5739654"/>
              <a:ext cx="91956" cy="68984"/>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0" name="Shape 2366">
              <a:extLst>
                <a:ext uri="{FF2B5EF4-FFF2-40B4-BE49-F238E27FC236}">
                  <a16:creationId xmlns:a16="http://schemas.microsoft.com/office/drawing/2014/main" id="{8C3EFF5E-F607-474F-9BB1-05DB60C945CF}"/>
                </a:ext>
              </a:extLst>
            </p:cNvPr>
            <p:cNvSpPr/>
            <p:nvPr/>
          </p:nvSpPr>
          <p:spPr>
            <a:xfrm>
              <a:off x="13821988" y="5791395"/>
              <a:ext cx="91956" cy="83358"/>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1" name="Shape 2367">
              <a:extLst>
                <a:ext uri="{FF2B5EF4-FFF2-40B4-BE49-F238E27FC236}">
                  <a16:creationId xmlns:a16="http://schemas.microsoft.com/office/drawing/2014/main" id="{E1CC0812-5D71-41EB-ACAA-1C2CF230B6E7}"/>
                </a:ext>
              </a:extLst>
            </p:cNvPr>
            <p:cNvSpPr/>
            <p:nvPr/>
          </p:nvSpPr>
          <p:spPr>
            <a:xfrm>
              <a:off x="14741564" y="5503952"/>
              <a:ext cx="74715" cy="43118"/>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2" name="Shape 2368">
              <a:extLst>
                <a:ext uri="{FF2B5EF4-FFF2-40B4-BE49-F238E27FC236}">
                  <a16:creationId xmlns:a16="http://schemas.microsoft.com/office/drawing/2014/main" id="{F2625963-BFEC-4FA7-86C8-90F25AA7AF2D}"/>
                </a:ext>
              </a:extLst>
            </p:cNvPr>
            <p:cNvSpPr/>
            <p:nvPr/>
          </p:nvSpPr>
          <p:spPr>
            <a:xfrm>
              <a:off x="16425539" y="5420593"/>
              <a:ext cx="83336" cy="40242"/>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3" name="Shape 2369">
              <a:extLst>
                <a:ext uri="{FF2B5EF4-FFF2-40B4-BE49-F238E27FC236}">
                  <a16:creationId xmlns:a16="http://schemas.microsoft.com/office/drawing/2014/main" id="{9647DA04-7EA7-48FB-8E04-12D2C7169EB1}"/>
                </a:ext>
              </a:extLst>
            </p:cNvPr>
            <p:cNvSpPr/>
            <p:nvPr/>
          </p:nvSpPr>
          <p:spPr>
            <a:xfrm>
              <a:off x="15574932" y="4811216"/>
              <a:ext cx="51724" cy="17246"/>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4" name="Shape 2370">
              <a:extLst>
                <a:ext uri="{FF2B5EF4-FFF2-40B4-BE49-F238E27FC236}">
                  <a16:creationId xmlns:a16="http://schemas.microsoft.com/office/drawing/2014/main" id="{3C63D4F0-77A2-468E-A23F-00880747755F}"/>
                </a:ext>
              </a:extLst>
            </p:cNvPr>
            <p:cNvSpPr/>
            <p:nvPr/>
          </p:nvSpPr>
          <p:spPr>
            <a:xfrm>
              <a:off x="15103650" y="5538448"/>
              <a:ext cx="48851" cy="34493"/>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5" name="Shape 2371">
              <a:extLst>
                <a:ext uri="{FF2B5EF4-FFF2-40B4-BE49-F238E27FC236}">
                  <a16:creationId xmlns:a16="http://schemas.microsoft.com/office/drawing/2014/main" id="{4A8ADA97-0CCF-4383-AED1-5B43C706F543}"/>
                </a:ext>
              </a:extLst>
            </p:cNvPr>
            <p:cNvSpPr/>
            <p:nvPr/>
          </p:nvSpPr>
          <p:spPr>
            <a:xfrm>
              <a:off x="12172497" y="7421194"/>
              <a:ext cx="48851" cy="91980"/>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6" name="Shape 2372">
              <a:extLst>
                <a:ext uri="{FF2B5EF4-FFF2-40B4-BE49-F238E27FC236}">
                  <a16:creationId xmlns:a16="http://schemas.microsoft.com/office/drawing/2014/main" id="{AC5225A4-5EF6-4667-ABC8-648C8EFA2BE3}"/>
                </a:ext>
              </a:extLst>
            </p:cNvPr>
            <p:cNvSpPr/>
            <p:nvPr/>
          </p:nvSpPr>
          <p:spPr>
            <a:xfrm>
              <a:off x="12155254" y="7504554"/>
              <a:ext cx="74715" cy="126474"/>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7" name="Shape 2373">
              <a:extLst>
                <a:ext uri="{FF2B5EF4-FFF2-40B4-BE49-F238E27FC236}">
                  <a16:creationId xmlns:a16="http://schemas.microsoft.com/office/drawing/2014/main" id="{A95C64F3-14FA-4CE2-98CB-49A8054E25DD}"/>
                </a:ext>
              </a:extLst>
            </p:cNvPr>
            <p:cNvSpPr/>
            <p:nvPr/>
          </p:nvSpPr>
          <p:spPr>
            <a:xfrm>
              <a:off x="12330551" y="7656897"/>
              <a:ext cx="135061" cy="83358"/>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8" name="Shape 2374">
              <a:extLst>
                <a:ext uri="{FF2B5EF4-FFF2-40B4-BE49-F238E27FC236}">
                  <a16:creationId xmlns:a16="http://schemas.microsoft.com/office/drawing/2014/main" id="{0685C475-E5CA-479C-AA49-9EF4844E73A7}"/>
                </a:ext>
              </a:extLst>
            </p:cNvPr>
            <p:cNvSpPr/>
            <p:nvPr/>
          </p:nvSpPr>
          <p:spPr>
            <a:xfrm>
              <a:off x="13132304" y="7774749"/>
              <a:ext cx="109198" cy="60363"/>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99" name="Shape 2375">
              <a:extLst>
                <a:ext uri="{FF2B5EF4-FFF2-40B4-BE49-F238E27FC236}">
                  <a16:creationId xmlns:a16="http://schemas.microsoft.com/office/drawing/2014/main" id="{37B8554C-2B35-43DB-9EE5-32E494590BCC}"/>
                </a:ext>
              </a:extLst>
            </p:cNvPr>
            <p:cNvSpPr/>
            <p:nvPr/>
          </p:nvSpPr>
          <p:spPr>
            <a:xfrm>
              <a:off x="12770223" y="7783372"/>
              <a:ext cx="126441" cy="34493"/>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0" name="Shape 2376">
              <a:extLst>
                <a:ext uri="{FF2B5EF4-FFF2-40B4-BE49-F238E27FC236}">
                  <a16:creationId xmlns:a16="http://schemas.microsoft.com/office/drawing/2014/main" id="{F3E4E6B2-3141-40D2-A212-97C3FA5A7C67}"/>
                </a:ext>
              </a:extLst>
            </p:cNvPr>
            <p:cNvSpPr/>
            <p:nvPr/>
          </p:nvSpPr>
          <p:spPr>
            <a:xfrm>
              <a:off x="12709876" y="6541620"/>
              <a:ext cx="60346" cy="60363"/>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1" name="Shape 2377">
              <a:extLst>
                <a:ext uri="{FF2B5EF4-FFF2-40B4-BE49-F238E27FC236}">
                  <a16:creationId xmlns:a16="http://schemas.microsoft.com/office/drawing/2014/main" id="{5A1D136B-E690-4C11-BD1D-C0A59DF42A6A}"/>
                </a:ext>
              </a:extLst>
            </p:cNvPr>
            <p:cNvSpPr/>
            <p:nvPr/>
          </p:nvSpPr>
          <p:spPr>
            <a:xfrm>
              <a:off x="12718497" y="6518626"/>
              <a:ext cx="43104" cy="22995"/>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2" name="Shape 2378">
              <a:extLst>
                <a:ext uri="{FF2B5EF4-FFF2-40B4-BE49-F238E27FC236}">
                  <a16:creationId xmlns:a16="http://schemas.microsoft.com/office/drawing/2014/main" id="{2EAF9A8A-FFB0-4BED-8291-A4B77CE9D281}"/>
                </a:ext>
              </a:extLst>
            </p:cNvPr>
            <p:cNvSpPr/>
            <p:nvPr/>
          </p:nvSpPr>
          <p:spPr>
            <a:xfrm>
              <a:off x="12543201" y="6576112"/>
              <a:ext cx="48851" cy="83358"/>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3" name="Shape 2379">
              <a:extLst>
                <a:ext uri="{FF2B5EF4-FFF2-40B4-BE49-F238E27FC236}">
                  <a16:creationId xmlns:a16="http://schemas.microsoft.com/office/drawing/2014/main" id="{4A23FBA0-63AB-492B-BD06-28AFFDA477F4}"/>
                </a:ext>
              </a:extLst>
            </p:cNvPr>
            <p:cNvSpPr/>
            <p:nvPr/>
          </p:nvSpPr>
          <p:spPr>
            <a:xfrm>
              <a:off x="12617921" y="6432392"/>
              <a:ext cx="34484" cy="34493"/>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4" name="Shape 2380">
              <a:extLst>
                <a:ext uri="{FF2B5EF4-FFF2-40B4-BE49-F238E27FC236}">
                  <a16:creationId xmlns:a16="http://schemas.microsoft.com/office/drawing/2014/main" id="{72432AD2-8870-4ECD-913F-E247A5D2B688}"/>
                </a:ext>
              </a:extLst>
            </p:cNvPr>
            <p:cNvSpPr/>
            <p:nvPr/>
          </p:nvSpPr>
          <p:spPr>
            <a:xfrm>
              <a:off x="12281698" y="6693964"/>
              <a:ext cx="48851" cy="776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5" name="Shape 2381">
              <a:extLst>
                <a:ext uri="{FF2B5EF4-FFF2-40B4-BE49-F238E27FC236}">
                  <a16:creationId xmlns:a16="http://schemas.microsoft.com/office/drawing/2014/main" id="{F449BA60-F91C-4887-8BC4-CED81CF87231}"/>
                </a:ext>
              </a:extLst>
            </p:cNvPr>
            <p:cNvSpPr/>
            <p:nvPr/>
          </p:nvSpPr>
          <p:spPr>
            <a:xfrm>
              <a:off x="12221352" y="6711211"/>
              <a:ext cx="68966" cy="68984"/>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6" name="Shape 2382">
              <a:extLst>
                <a:ext uri="{FF2B5EF4-FFF2-40B4-BE49-F238E27FC236}">
                  <a16:creationId xmlns:a16="http://schemas.microsoft.com/office/drawing/2014/main" id="{964291EF-8B70-42F7-AF31-FDD6FABEAA54}"/>
                </a:ext>
              </a:extLst>
            </p:cNvPr>
            <p:cNvSpPr/>
            <p:nvPr/>
          </p:nvSpPr>
          <p:spPr>
            <a:xfrm>
              <a:off x="11919615" y="7582162"/>
              <a:ext cx="40231" cy="31619"/>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7" name="Shape 2383">
              <a:extLst>
                <a:ext uri="{FF2B5EF4-FFF2-40B4-BE49-F238E27FC236}">
                  <a16:creationId xmlns:a16="http://schemas.microsoft.com/office/drawing/2014/main" id="{2D0E896A-BAD9-45F5-8FC5-2A88DEFA59E5}"/>
                </a:ext>
              </a:extLst>
            </p:cNvPr>
            <p:cNvSpPr/>
            <p:nvPr/>
          </p:nvSpPr>
          <p:spPr>
            <a:xfrm>
              <a:off x="11505802" y="6550243"/>
              <a:ext cx="51724" cy="517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8" name="Shape 2384">
              <a:extLst>
                <a:ext uri="{FF2B5EF4-FFF2-40B4-BE49-F238E27FC236}">
                  <a16:creationId xmlns:a16="http://schemas.microsoft.com/office/drawing/2014/main" id="{B30A0822-756F-4E69-8445-1A517B88B25E}"/>
                </a:ext>
              </a:extLst>
            </p:cNvPr>
            <p:cNvSpPr/>
            <p:nvPr/>
          </p:nvSpPr>
          <p:spPr>
            <a:xfrm>
              <a:off x="11531669" y="6610605"/>
              <a:ext cx="25862" cy="258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09" name="Shape 2385">
              <a:extLst>
                <a:ext uri="{FF2B5EF4-FFF2-40B4-BE49-F238E27FC236}">
                  <a16:creationId xmlns:a16="http://schemas.microsoft.com/office/drawing/2014/main" id="{428B3B6A-6AE7-4CCD-B3A3-498E09B380AE}"/>
                </a:ext>
              </a:extLst>
            </p:cNvPr>
            <p:cNvSpPr/>
            <p:nvPr/>
          </p:nvSpPr>
          <p:spPr>
            <a:xfrm>
              <a:off x="11557531" y="6636477"/>
              <a:ext cx="14368"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0" name="Shape 2386">
              <a:extLst>
                <a:ext uri="{FF2B5EF4-FFF2-40B4-BE49-F238E27FC236}">
                  <a16:creationId xmlns:a16="http://schemas.microsoft.com/office/drawing/2014/main" id="{F01D86AB-82C0-4A84-894B-F8A8EA8CDEDC}"/>
                </a:ext>
              </a:extLst>
            </p:cNvPr>
            <p:cNvSpPr/>
            <p:nvPr/>
          </p:nvSpPr>
          <p:spPr>
            <a:xfrm>
              <a:off x="11557531" y="6659473"/>
              <a:ext cx="8620" cy="17246"/>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1" name="Shape 2387">
              <a:extLst>
                <a:ext uri="{FF2B5EF4-FFF2-40B4-BE49-F238E27FC236}">
                  <a16:creationId xmlns:a16="http://schemas.microsoft.com/office/drawing/2014/main" id="{C6F97417-70AB-46E1-8311-7D1753F36F11}"/>
                </a:ext>
              </a:extLst>
            </p:cNvPr>
            <p:cNvSpPr/>
            <p:nvPr/>
          </p:nvSpPr>
          <p:spPr>
            <a:xfrm>
              <a:off x="11557531" y="6676718"/>
              <a:ext cx="14368"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2" name="Shape 2388">
              <a:extLst>
                <a:ext uri="{FF2B5EF4-FFF2-40B4-BE49-F238E27FC236}">
                  <a16:creationId xmlns:a16="http://schemas.microsoft.com/office/drawing/2014/main" id="{7557EB9B-2155-4655-B0C8-A22468EE7122}"/>
                </a:ext>
              </a:extLst>
            </p:cNvPr>
            <p:cNvSpPr/>
            <p:nvPr/>
          </p:nvSpPr>
          <p:spPr>
            <a:xfrm>
              <a:off x="11623626" y="6803191"/>
              <a:ext cx="8620" cy="17246"/>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3" name="Shape 2389">
              <a:extLst>
                <a:ext uri="{FF2B5EF4-FFF2-40B4-BE49-F238E27FC236}">
                  <a16:creationId xmlns:a16="http://schemas.microsoft.com/office/drawing/2014/main" id="{52436E7F-3A56-4A2C-BD38-B3EDD364BB64}"/>
                </a:ext>
              </a:extLst>
            </p:cNvPr>
            <p:cNvSpPr/>
            <p:nvPr/>
          </p:nvSpPr>
          <p:spPr>
            <a:xfrm>
              <a:off x="11750069" y="6423769"/>
              <a:ext cx="17242" cy="34493"/>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4" name="Shape 2390">
              <a:extLst>
                <a:ext uri="{FF2B5EF4-FFF2-40B4-BE49-F238E27FC236}">
                  <a16:creationId xmlns:a16="http://schemas.microsoft.com/office/drawing/2014/main" id="{B1AF4C39-E97A-4DC6-9C65-FF702E3A26D5}"/>
                </a:ext>
              </a:extLst>
            </p:cNvPr>
            <p:cNvSpPr/>
            <p:nvPr/>
          </p:nvSpPr>
          <p:spPr>
            <a:xfrm>
              <a:off x="8709717" y="11801821"/>
              <a:ext cx="100578" cy="517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5" name="Shape 2391">
              <a:extLst>
                <a:ext uri="{FF2B5EF4-FFF2-40B4-BE49-F238E27FC236}">
                  <a16:creationId xmlns:a16="http://schemas.microsoft.com/office/drawing/2014/main" id="{73271818-DAE3-4F44-A0F5-405DF13F24A6}"/>
                </a:ext>
              </a:extLst>
            </p:cNvPr>
            <p:cNvSpPr/>
            <p:nvPr/>
          </p:nvSpPr>
          <p:spPr>
            <a:xfrm>
              <a:off x="8701094" y="11853558"/>
              <a:ext cx="74715" cy="517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6" name="Shape 2392">
              <a:extLst>
                <a:ext uri="{FF2B5EF4-FFF2-40B4-BE49-F238E27FC236}">
                  <a16:creationId xmlns:a16="http://schemas.microsoft.com/office/drawing/2014/main" id="{6C4E7B06-60F8-4D7B-9529-CDFD2471E6A2}"/>
                </a:ext>
              </a:extLst>
            </p:cNvPr>
            <p:cNvSpPr/>
            <p:nvPr/>
          </p:nvSpPr>
          <p:spPr>
            <a:xfrm>
              <a:off x="8692476" y="11787449"/>
              <a:ext cx="66093" cy="40242"/>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7" name="Shape 2393">
              <a:extLst>
                <a:ext uri="{FF2B5EF4-FFF2-40B4-BE49-F238E27FC236}">
                  <a16:creationId xmlns:a16="http://schemas.microsoft.com/office/drawing/2014/main" id="{DA1D48FB-9661-4D1E-8BF5-7437DFF8699F}"/>
                </a:ext>
              </a:extLst>
            </p:cNvPr>
            <p:cNvSpPr/>
            <p:nvPr/>
          </p:nvSpPr>
          <p:spPr>
            <a:xfrm>
              <a:off x="8657991" y="11819066"/>
              <a:ext cx="68966" cy="43118"/>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8" name="Shape 2394">
              <a:extLst>
                <a:ext uri="{FF2B5EF4-FFF2-40B4-BE49-F238E27FC236}">
                  <a16:creationId xmlns:a16="http://schemas.microsoft.com/office/drawing/2014/main" id="{D5F67D17-0C8F-40E2-9CA0-427312C5FA21}"/>
                </a:ext>
              </a:extLst>
            </p:cNvPr>
            <p:cNvSpPr/>
            <p:nvPr/>
          </p:nvSpPr>
          <p:spPr>
            <a:xfrm>
              <a:off x="8640749" y="11761577"/>
              <a:ext cx="25862" cy="258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19" name="Shape 2395">
              <a:extLst>
                <a:ext uri="{FF2B5EF4-FFF2-40B4-BE49-F238E27FC236}">
                  <a16:creationId xmlns:a16="http://schemas.microsoft.com/office/drawing/2014/main" id="{67EC5069-E991-49A9-8FE0-1A470CA43CEB}"/>
                </a:ext>
              </a:extLst>
            </p:cNvPr>
            <p:cNvSpPr/>
            <p:nvPr/>
          </p:nvSpPr>
          <p:spPr>
            <a:xfrm>
              <a:off x="8640749" y="11692592"/>
              <a:ext cx="60346" cy="60363"/>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0" name="Shape 2396">
              <a:extLst>
                <a:ext uri="{FF2B5EF4-FFF2-40B4-BE49-F238E27FC236}">
                  <a16:creationId xmlns:a16="http://schemas.microsoft.com/office/drawing/2014/main" id="{ED51DE71-8A32-4F85-A24C-7BF9DB255346}"/>
                </a:ext>
              </a:extLst>
            </p:cNvPr>
            <p:cNvSpPr/>
            <p:nvPr/>
          </p:nvSpPr>
          <p:spPr>
            <a:xfrm>
              <a:off x="8632127" y="11583364"/>
              <a:ext cx="43104" cy="91980"/>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1" name="Shape 2397">
              <a:extLst>
                <a:ext uri="{FF2B5EF4-FFF2-40B4-BE49-F238E27FC236}">
                  <a16:creationId xmlns:a16="http://schemas.microsoft.com/office/drawing/2014/main" id="{B6A53D80-EB71-4FBA-8488-F3FAC260474A}"/>
                </a:ext>
              </a:extLst>
            </p:cNvPr>
            <p:cNvSpPr/>
            <p:nvPr/>
          </p:nvSpPr>
          <p:spPr>
            <a:xfrm>
              <a:off x="8623508" y="11658097"/>
              <a:ext cx="25862" cy="517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2" name="Shape 2398">
              <a:extLst>
                <a:ext uri="{FF2B5EF4-FFF2-40B4-BE49-F238E27FC236}">
                  <a16:creationId xmlns:a16="http://schemas.microsoft.com/office/drawing/2014/main" id="{50FDEC7E-584B-4D85-A72F-41931CA47A0B}"/>
                </a:ext>
              </a:extLst>
            </p:cNvPr>
            <p:cNvSpPr/>
            <p:nvPr/>
          </p:nvSpPr>
          <p:spPr>
            <a:xfrm>
              <a:off x="8623508" y="11548870"/>
              <a:ext cx="43104" cy="60363"/>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3" name="Shape 2399">
              <a:extLst>
                <a:ext uri="{FF2B5EF4-FFF2-40B4-BE49-F238E27FC236}">
                  <a16:creationId xmlns:a16="http://schemas.microsoft.com/office/drawing/2014/main" id="{DDEF8DFD-2C6C-4A42-8C3B-9EC1C47C724B}"/>
                </a:ext>
              </a:extLst>
            </p:cNvPr>
            <p:cNvSpPr/>
            <p:nvPr/>
          </p:nvSpPr>
          <p:spPr>
            <a:xfrm>
              <a:off x="8666614" y="11382153"/>
              <a:ext cx="43104" cy="40242"/>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4" name="Shape 2400">
              <a:extLst>
                <a:ext uri="{FF2B5EF4-FFF2-40B4-BE49-F238E27FC236}">
                  <a16:creationId xmlns:a16="http://schemas.microsoft.com/office/drawing/2014/main" id="{2F9201CE-86DB-4DC1-8223-0931B7A09E29}"/>
                </a:ext>
              </a:extLst>
            </p:cNvPr>
            <p:cNvSpPr/>
            <p:nvPr/>
          </p:nvSpPr>
          <p:spPr>
            <a:xfrm>
              <a:off x="8675235" y="11229810"/>
              <a:ext cx="51724" cy="91980"/>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5" name="Shape 2401">
              <a:extLst>
                <a:ext uri="{FF2B5EF4-FFF2-40B4-BE49-F238E27FC236}">
                  <a16:creationId xmlns:a16="http://schemas.microsoft.com/office/drawing/2014/main" id="{AE73EB95-C77B-415F-BF31-4D0C484DFD2A}"/>
                </a:ext>
              </a:extLst>
            </p:cNvPr>
            <p:cNvSpPr/>
            <p:nvPr/>
          </p:nvSpPr>
          <p:spPr>
            <a:xfrm>
              <a:off x="8844781" y="8838286"/>
              <a:ext cx="40231" cy="34493"/>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6" name="Shape 2402">
              <a:extLst>
                <a:ext uri="{FF2B5EF4-FFF2-40B4-BE49-F238E27FC236}">
                  <a16:creationId xmlns:a16="http://schemas.microsoft.com/office/drawing/2014/main" id="{99C42205-4F2F-4964-ADEC-7DF357FC86D0}"/>
                </a:ext>
              </a:extLst>
            </p:cNvPr>
            <p:cNvSpPr/>
            <p:nvPr/>
          </p:nvSpPr>
          <p:spPr>
            <a:xfrm>
              <a:off x="9206864" y="8890027"/>
              <a:ext cx="48851" cy="66112"/>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7" name="Shape 2403">
              <a:extLst>
                <a:ext uri="{FF2B5EF4-FFF2-40B4-BE49-F238E27FC236}">
                  <a16:creationId xmlns:a16="http://schemas.microsoft.com/office/drawing/2014/main" id="{74C58942-EA1A-402C-8D79-4E2E42D89725}"/>
                </a:ext>
              </a:extLst>
            </p:cNvPr>
            <p:cNvSpPr/>
            <p:nvPr/>
          </p:nvSpPr>
          <p:spPr>
            <a:xfrm>
              <a:off x="9669526" y="9347061"/>
              <a:ext cx="117821" cy="109228"/>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8" name="Shape 2404">
              <a:extLst>
                <a:ext uri="{FF2B5EF4-FFF2-40B4-BE49-F238E27FC236}">
                  <a16:creationId xmlns:a16="http://schemas.microsoft.com/office/drawing/2014/main" id="{AC1A697E-44AA-459C-95BA-49D1F25D72D2}"/>
                </a:ext>
              </a:extLst>
            </p:cNvPr>
            <p:cNvSpPr/>
            <p:nvPr/>
          </p:nvSpPr>
          <p:spPr>
            <a:xfrm>
              <a:off x="8979844" y="8568090"/>
              <a:ext cx="83336" cy="34493"/>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29" name="Shape 2405">
              <a:extLst>
                <a:ext uri="{FF2B5EF4-FFF2-40B4-BE49-F238E27FC236}">
                  <a16:creationId xmlns:a16="http://schemas.microsoft.com/office/drawing/2014/main" id="{206995C4-469D-4FEE-834F-3E20864BEA31}"/>
                </a:ext>
              </a:extLst>
            </p:cNvPr>
            <p:cNvSpPr/>
            <p:nvPr/>
          </p:nvSpPr>
          <p:spPr>
            <a:xfrm>
              <a:off x="8505686" y="8559466"/>
              <a:ext cx="94832" cy="43118"/>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0" name="Shape 2406">
              <a:extLst>
                <a:ext uri="{FF2B5EF4-FFF2-40B4-BE49-F238E27FC236}">
                  <a16:creationId xmlns:a16="http://schemas.microsoft.com/office/drawing/2014/main" id="{38B60D59-7134-4811-8302-E6A4A677CD60}"/>
                </a:ext>
              </a:extLst>
            </p:cNvPr>
            <p:cNvSpPr/>
            <p:nvPr/>
          </p:nvSpPr>
          <p:spPr>
            <a:xfrm>
              <a:off x="8247058" y="8366882"/>
              <a:ext cx="436798" cy="152345"/>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1" name="Shape 2407">
              <a:extLst>
                <a:ext uri="{FF2B5EF4-FFF2-40B4-BE49-F238E27FC236}">
                  <a16:creationId xmlns:a16="http://schemas.microsoft.com/office/drawing/2014/main" id="{1A91DE10-1E1A-46F4-B35E-D0536082B393}"/>
                </a:ext>
              </a:extLst>
            </p:cNvPr>
            <p:cNvSpPr/>
            <p:nvPr/>
          </p:nvSpPr>
          <p:spPr>
            <a:xfrm>
              <a:off x="8505686" y="8274899"/>
              <a:ext cx="34484" cy="31619"/>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2" name="Shape 2408">
              <a:extLst>
                <a:ext uri="{FF2B5EF4-FFF2-40B4-BE49-F238E27FC236}">
                  <a16:creationId xmlns:a16="http://schemas.microsoft.com/office/drawing/2014/main" id="{4CCF52AC-82C5-4EB7-B0E2-CFDE07EA761A}"/>
                </a:ext>
              </a:extLst>
            </p:cNvPr>
            <p:cNvSpPr/>
            <p:nvPr/>
          </p:nvSpPr>
          <p:spPr>
            <a:xfrm>
              <a:off x="8718338" y="8450239"/>
              <a:ext cx="17242" cy="17246"/>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3" name="Shape 2409">
              <a:extLst>
                <a:ext uri="{FF2B5EF4-FFF2-40B4-BE49-F238E27FC236}">
                  <a16:creationId xmlns:a16="http://schemas.microsoft.com/office/drawing/2014/main" id="{62FC7E8F-F32A-430D-A791-EABB15B035D6}"/>
                </a:ext>
              </a:extLst>
            </p:cNvPr>
            <p:cNvSpPr/>
            <p:nvPr/>
          </p:nvSpPr>
          <p:spPr>
            <a:xfrm>
              <a:off x="9224106" y="7208489"/>
              <a:ext cx="48851" cy="86232"/>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4" name="Shape 2410">
              <a:extLst>
                <a:ext uri="{FF2B5EF4-FFF2-40B4-BE49-F238E27FC236}">
                  <a16:creationId xmlns:a16="http://schemas.microsoft.com/office/drawing/2014/main" id="{C72A69DE-0E36-4CA7-B9F0-5DFE02FB0B04}"/>
                </a:ext>
              </a:extLst>
            </p:cNvPr>
            <p:cNvSpPr/>
            <p:nvPr/>
          </p:nvSpPr>
          <p:spPr>
            <a:xfrm>
              <a:off x="9247095" y="7251604"/>
              <a:ext cx="60346" cy="34493"/>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5" name="Shape 2411">
              <a:extLst>
                <a:ext uri="{FF2B5EF4-FFF2-40B4-BE49-F238E27FC236}">
                  <a16:creationId xmlns:a16="http://schemas.microsoft.com/office/drawing/2014/main" id="{C1833DFA-AFB2-4101-A6EB-8DCD7EA6B19B}"/>
                </a:ext>
              </a:extLst>
            </p:cNvPr>
            <p:cNvSpPr/>
            <p:nvPr/>
          </p:nvSpPr>
          <p:spPr>
            <a:xfrm>
              <a:off x="9080419" y="7217110"/>
              <a:ext cx="126441" cy="60363"/>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6" name="Shape 2412">
              <a:extLst>
                <a:ext uri="{FF2B5EF4-FFF2-40B4-BE49-F238E27FC236}">
                  <a16:creationId xmlns:a16="http://schemas.microsoft.com/office/drawing/2014/main" id="{8D8779B0-7AFD-4A5D-99FF-3E327ACAB961}"/>
                </a:ext>
              </a:extLst>
            </p:cNvPr>
            <p:cNvSpPr/>
            <p:nvPr/>
          </p:nvSpPr>
          <p:spPr>
            <a:xfrm>
              <a:off x="9106286" y="7050392"/>
              <a:ext cx="132187" cy="66112"/>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7" name="Shape 2413">
              <a:extLst>
                <a:ext uri="{FF2B5EF4-FFF2-40B4-BE49-F238E27FC236}">
                  <a16:creationId xmlns:a16="http://schemas.microsoft.com/office/drawing/2014/main" id="{35C62EBB-E648-4B27-A659-17A9A71BF62A}"/>
                </a:ext>
              </a:extLst>
            </p:cNvPr>
            <p:cNvSpPr/>
            <p:nvPr/>
          </p:nvSpPr>
          <p:spPr>
            <a:xfrm>
              <a:off x="9316063" y="6964160"/>
              <a:ext cx="270126" cy="261572"/>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8" name="Shape 2414">
              <a:extLst>
                <a:ext uri="{FF2B5EF4-FFF2-40B4-BE49-F238E27FC236}">
                  <a16:creationId xmlns:a16="http://schemas.microsoft.com/office/drawing/2014/main" id="{C4ABE43F-2D04-4B2E-B270-7DABFDAA26A9}"/>
                </a:ext>
              </a:extLst>
            </p:cNvPr>
            <p:cNvSpPr/>
            <p:nvPr/>
          </p:nvSpPr>
          <p:spPr>
            <a:xfrm>
              <a:off x="9534463" y="7150997"/>
              <a:ext cx="68966" cy="83358"/>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39" name="Shape 2415">
              <a:extLst>
                <a:ext uri="{FF2B5EF4-FFF2-40B4-BE49-F238E27FC236}">
                  <a16:creationId xmlns:a16="http://schemas.microsoft.com/office/drawing/2014/main" id="{834B28CB-CF8E-496F-8713-7A181ADF619A}"/>
                </a:ext>
              </a:extLst>
            </p:cNvPr>
            <p:cNvSpPr/>
            <p:nvPr/>
          </p:nvSpPr>
          <p:spPr>
            <a:xfrm>
              <a:off x="9063182" y="6340410"/>
              <a:ext cx="25862" cy="48864"/>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0" name="Shape 2416">
              <a:extLst>
                <a:ext uri="{FF2B5EF4-FFF2-40B4-BE49-F238E27FC236}">
                  <a16:creationId xmlns:a16="http://schemas.microsoft.com/office/drawing/2014/main" id="{39405055-55B3-436E-9329-D758E6C9A760}"/>
                </a:ext>
              </a:extLst>
            </p:cNvPr>
            <p:cNvSpPr/>
            <p:nvPr/>
          </p:nvSpPr>
          <p:spPr>
            <a:xfrm>
              <a:off x="8936741" y="6423769"/>
              <a:ext cx="25862" cy="258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1" name="Shape 2417">
              <a:extLst>
                <a:ext uri="{FF2B5EF4-FFF2-40B4-BE49-F238E27FC236}">
                  <a16:creationId xmlns:a16="http://schemas.microsoft.com/office/drawing/2014/main" id="{2320A3D8-5E15-44F6-84A0-C1DE9B1F0FB5}"/>
                </a:ext>
              </a:extLst>
            </p:cNvPr>
            <p:cNvSpPr/>
            <p:nvPr/>
          </p:nvSpPr>
          <p:spPr>
            <a:xfrm>
              <a:off x="8356256" y="6872181"/>
              <a:ext cx="57473" cy="34493"/>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2" name="Shape 2418">
              <a:extLst>
                <a:ext uri="{FF2B5EF4-FFF2-40B4-BE49-F238E27FC236}">
                  <a16:creationId xmlns:a16="http://schemas.microsoft.com/office/drawing/2014/main" id="{1E0C787C-F913-49B4-A473-BB92C5D5AED7}"/>
                </a:ext>
              </a:extLst>
            </p:cNvPr>
            <p:cNvSpPr/>
            <p:nvPr/>
          </p:nvSpPr>
          <p:spPr>
            <a:xfrm>
              <a:off x="8448211" y="6668098"/>
              <a:ext cx="51724" cy="517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3" name="Shape 2419">
              <a:extLst>
                <a:ext uri="{FF2B5EF4-FFF2-40B4-BE49-F238E27FC236}">
                  <a16:creationId xmlns:a16="http://schemas.microsoft.com/office/drawing/2014/main" id="{5F2E90AC-4512-4063-A9D8-A65307A07536}"/>
                </a:ext>
              </a:extLst>
            </p:cNvPr>
            <p:cNvSpPr/>
            <p:nvPr/>
          </p:nvSpPr>
          <p:spPr>
            <a:xfrm>
              <a:off x="8422350" y="6305916"/>
              <a:ext cx="51724" cy="60363"/>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4" name="Shape 2420">
              <a:extLst>
                <a:ext uri="{FF2B5EF4-FFF2-40B4-BE49-F238E27FC236}">
                  <a16:creationId xmlns:a16="http://schemas.microsoft.com/office/drawing/2014/main" id="{C13EA7BA-53D7-4A0A-AEF0-DEBBA236C0C1}"/>
                </a:ext>
              </a:extLst>
            </p:cNvPr>
            <p:cNvSpPr/>
            <p:nvPr/>
          </p:nvSpPr>
          <p:spPr>
            <a:xfrm>
              <a:off x="8278665" y="6271424"/>
              <a:ext cx="100578" cy="517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5" name="Shape 2421">
              <a:extLst>
                <a:ext uri="{FF2B5EF4-FFF2-40B4-BE49-F238E27FC236}">
                  <a16:creationId xmlns:a16="http://schemas.microsoft.com/office/drawing/2014/main" id="{D7A1A6A4-6878-4459-81DA-A2238500E95E}"/>
                </a:ext>
              </a:extLst>
            </p:cNvPr>
            <p:cNvSpPr/>
            <p:nvPr/>
          </p:nvSpPr>
          <p:spPr>
            <a:xfrm>
              <a:off x="8491317" y="6239805"/>
              <a:ext cx="57473" cy="22995"/>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6" name="Shape 2422">
              <a:extLst>
                <a:ext uri="{FF2B5EF4-FFF2-40B4-BE49-F238E27FC236}">
                  <a16:creationId xmlns:a16="http://schemas.microsoft.com/office/drawing/2014/main" id="{91BB3F18-CD06-469C-9BF9-32F3962693A5}"/>
                </a:ext>
              </a:extLst>
            </p:cNvPr>
            <p:cNvSpPr/>
            <p:nvPr/>
          </p:nvSpPr>
          <p:spPr>
            <a:xfrm>
              <a:off x="8134981" y="6070214"/>
              <a:ext cx="287369" cy="201211"/>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7" name="Shape 2423">
              <a:extLst>
                <a:ext uri="{FF2B5EF4-FFF2-40B4-BE49-F238E27FC236}">
                  <a16:creationId xmlns:a16="http://schemas.microsoft.com/office/drawing/2014/main" id="{84387B2B-FD55-42AA-8277-FEE3298CAECF}"/>
                </a:ext>
              </a:extLst>
            </p:cNvPr>
            <p:cNvSpPr/>
            <p:nvPr/>
          </p:nvSpPr>
          <p:spPr>
            <a:xfrm>
              <a:off x="8247058" y="6052965"/>
              <a:ext cx="57473" cy="43118"/>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8" name="Shape 2424">
              <a:extLst>
                <a:ext uri="{FF2B5EF4-FFF2-40B4-BE49-F238E27FC236}">
                  <a16:creationId xmlns:a16="http://schemas.microsoft.com/office/drawing/2014/main" id="{4D4E2EA7-378A-4756-9803-8135A6E93B6A}"/>
                </a:ext>
              </a:extLst>
            </p:cNvPr>
            <p:cNvSpPr/>
            <p:nvPr/>
          </p:nvSpPr>
          <p:spPr>
            <a:xfrm>
              <a:off x="8229813" y="6061590"/>
              <a:ext cx="31611" cy="43118"/>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49" name="Shape 2425">
              <a:extLst>
                <a:ext uri="{FF2B5EF4-FFF2-40B4-BE49-F238E27FC236}">
                  <a16:creationId xmlns:a16="http://schemas.microsoft.com/office/drawing/2014/main" id="{A1047395-CC65-40B3-B93F-294C9E6B8F31}"/>
                </a:ext>
              </a:extLst>
            </p:cNvPr>
            <p:cNvSpPr/>
            <p:nvPr/>
          </p:nvSpPr>
          <p:spPr>
            <a:xfrm>
              <a:off x="8152223" y="5900624"/>
              <a:ext cx="25862" cy="517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0" name="Shape 2426">
              <a:extLst>
                <a:ext uri="{FF2B5EF4-FFF2-40B4-BE49-F238E27FC236}">
                  <a16:creationId xmlns:a16="http://schemas.microsoft.com/office/drawing/2014/main" id="{CDAFC53B-87B6-4A32-B718-909A5E33F636}"/>
                </a:ext>
              </a:extLst>
            </p:cNvPr>
            <p:cNvSpPr/>
            <p:nvPr/>
          </p:nvSpPr>
          <p:spPr>
            <a:xfrm>
              <a:off x="8025781" y="5460837"/>
              <a:ext cx="1212691" cy="888195"/>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1" name="Shape 2427">
              <a:extLst>
                <a:ext uri="{FF2B5EF4-FFF2-40B4-BE49-F238E27FC236}">
                  <a16:creationId xmlns:a16="http://schemas.microsoft.com/office/drawing/2014/main" id="{79D677CD-C564-4D7D-B4F0-84A92BA8BC17}"/>
                </a:ext>
              </a:extLst>
            </p:cNvPr>
            <p:cNvSpPr/>
            <p:nvPr/>
          </p:nvSpPr>
          <p:spPr>
            <a:xfrm>
              <a:off x="8810295" y="6288673"/>
              <a:ext cx="51724" cy="17246"/>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2" name="Shape 2428">
              <a:extLst>
                <a:ext uri="{FF2B5EF4-FFF2-40B4-BE49-F238E27FC236}">
                  <a16:creationId xmlns:a16="http://schemas.microsoft.com/office/drawing/2014/main" id="{0625B1DC-C1F0-4E18-8473-0D161DA284DF}"/>
                </a:ext>
              </a:extLst>
            </p:cNvPr>
            <p:cNvSpPr/>
            <p:nvPr/>
          </p:nvSpPr>
          <p:spPr>
            <a:xfrm>
              <a:off x="8657991" y="5917871"/>
              <a:ext cx="68966" cy="17246"/>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3" name="Shape 2429">
              <a:extLst>
                <a:ext uri="{FF2B5EF4-FFF2-40B4-BE49-F238E27FC236}">
                  <a16:creationId xmlns:a16="http://schemas.microsoft.com/office/drawing/2014/main" id="{A46568AD-AFD7-4D85-8205-38C2814E2828}"/>
                </a:ext>
              </a:extLst>
            </p:cNvPr>
            <p:cNvSpPr/>
            <p:nvPr/>
          </p:nvSpPr>
          <p:spPr>
            <a:xfrm>
              <a:off x="8557413" y="5900624"/>
              <a:ext cx="100578" cy="83358"/>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4" name="Shape 2430">
              <a:extLst>
                <a:ext uri="{FF2B5EF4-FFF2-40B4-BE49-F238E27FC236}">
                  <a16:creationId xmlns:a16="http://schemas.microsoft.com/office/drawing/2014/main" id="{593AB6C1-8532-4056-A28F-DBFB40550E80}"/>
                </a:ext>
              </a:extLst>
            </p:cNvPr>
            <p:cNvSpPr/>
            <p:nvPr/>
          </p:nvSpPr>
          <p:spPr>
            <a:xfrm>
              <a:off x="8465455" y="5825888"/>
              <a:ext cx="57473" cy="31619"/>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5" name="Shape 2431">
              <a:extLst>
                <a:ext uri="{FF2B5EF4-FFF2-40B4-BE49-F238E27FC236}">
                  <a16:creationId xmlns:a16="http://schemas.microsoft.com/office/drawing/2014/main" id="{D7A0E886-C2D7-426B-9CF5-84FABF45B6A6}"/>
                </a:ext>
              </a:extLst>
            </p:cNvPr>
            <p:cNvSpPr/>
            <p:nvPr/>
          </p:nvSpPr>
          <p:spPr>
            <a:xfrm>
              <a:off x="8548793" y="5817264"/>
              <a:ext cx="51724" cy="258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6" name="Shape 2432">
              <a:extLst>
                <a:ext uri="{FF2B5EF4-FFF2-40B4-BE49-F238E27FC236}">
                  <a16:creationId xmlns:a16="http://schemas.microsoft.com/office/drawing/2014/main" id="{A52BA336-9453-4127-B58E-05CF11080EA1}"/>
                </a:ext>
              </a:extLst>
            </p:cNvPr>
            <p:cNvSpPr/>
            <p:nvPr/>
          </p:nvSpPr>
          <p:spPr>
            <a:xfrm>
              <a:off x="8499938" y="5800020"/>
              <a:ext cx="40231" cy="17246"/>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7" name="Shape 2433">
              <a:extLst>
                <a:ext uri="{FF2B5EF4-FFF2-40B4-BE49-F238E27FC236}">
                  <a16:creationId xmlns:a16="http://schemas.microsoft.com/office/drawing/2014/main" id="{AA952AAF-6A28-4F55-AB50-245978EB4F2E}"/>
                </a:ext>
              </a:extLst>
            </p:cNvPr>
            <p:cNvSpPr/>
            <p:nvPr/>
          </p:nvSpPr>
          <p:spPr>
            <a:xfrm>
              <a:off x="8396488" y="5478082"/>
              <a:ext cx="221272" cy="94856"/>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8" name="Shape 2434">
              <a:extLst>
                <a:ext uri="{FF2B5EF4-FFF2-40B4-BE49-F238E27FC236}">
                  <a16:creationId xmlns:a16="http://schemas.microsoft.com/office/drawing/2014/main" id="{9BD88F46-37C8-48A4-9213-346F0D97C858}"/>
                </a:ext>
              </a:extLst>
            </p:cNvPr>
            <p:cNvSpPr/>
            <p:nvPr/>
          </p:nvSpPr>
          <p:spPr>
            <a:xfrm>
              <a:off x="6407902" y="7007279"/>
              <a:ext cx="244262" cy="160969"/>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59" name="Shape 2435">
              <a:extLst>
                <a:ext uri="{FF2B5EF4-FFF2-40B4-BE49-F238E27FC236}">
                  <a16:creationId xmlns:a16="http://schemas.microsoft.com/office/drawing/2014/main" id="{E9D6E6E3-9C48-444E-AEAC-5E7C867AFB88}"/>
                </a:ext>
              </a:extLst>
            </p:cNvPr>
            <p:cNvSpPr/>
            <p:nvPr/>
          </p:nvSpPr>
          <p:spPr>
            <a:xfrm>
              <a:off x="6215367" y="6820440"/>
              <a:ext cx="109198" cy="117851"/>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0" name="Shape 2436">
              <a:extLst>
                <a:ext uri="{FF2B5EF4-FFF2-40B4-BE49-F238E27FC236}">
                  <a16:creationId xmlns:a16="http://schemas.microsoft.com/office/drawing/2014/main" id="{FA6AA5AF-E5BA-4EC1-AF9D-B475961418BB}"/>
                </a:ext>
              </a:extLst>
            </p:cNvPr>
            <p:cNvSpPr/>
            <p:nvPr/>
          </p:nvSpPr>
          <p:spPr>
            <a:xfrm>
              <a:off x="6223989" y="6685341"/>
              <a:ext cx="34484" cy="34493"/>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1" name="Shape 2437">
              <a:extLst>
                <a:ext uri="{FF2B5EF4-FFF2-40B4-BE49-F238E27FC236}">
                  <a16:creationId xmlns:a16="http://schemas.microsoft.com/office/drawing/2014/main" id="{2641C582-E424-4B2C-A451-28AB9B1A7012}"/>
                </a:ext>
              </a:extLst>
            </p:cNvPr>
            <p:cNvSpPr/>
            <p:nvPr/>
          </p:nvSpPr>
          <p:spPr>
            <a:xfrm>
              <a:off x="6180882" y="6645102"/>
              <a:ext cx="51724" cy="48864"/>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2" name="Shape 2438">
              <a:extLst>
                <a:ext uri="{FF2B5EF4-FFF2-40B4-BE49-F238E27FC236}">
                  <a16:creationId xmlns:a16="http://schemas.microsoft.com/office/drawing/2014/main" id="{64229CCB-E452-4C71-B9D9-0467539BF25F}"/>
                </a:ext>
              </a:extLst>
            </p:cNvPr>
            <p:cNvSpPr/>
            <p:nvPr/>
          </p:nvSpPr>
          <p:spPr>
            <a:xfrm>
              <a:off x="6157893" y="6659473"/>
              <a:ext cx="31611" cy="517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3" name="Shape 2439">
              <a:extLst>
                <a:ext uri="{FF2B5EF4-FFF2-40B4-BE49-F238E27FC236}">
                  <a16:creationId xmlns:a16="http://schemas.microsoft.com/office/drawing/2014/main" id="{EB95970E-6564-4326-B9BA-20449F128BB7}"/>
                </a:ext>
              </a:extLst>
            </p:cNvPr>
            <p:cNvSpPr/>
            <p:nvPr/>
          </p:nvSpPr>
          <p:spPr>
            <a:xfrm>
              <a:off x="6106165" y="6610605"/>
              <a:ext cx="43104" cy="91980"/>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4" name="Shape 2440">
              <a:extLst>
                <a:ext uri="{FF2B5EF4-FFF2-40B4-BE49-F238E27FC236}">
                  <a16:creationId xmlns:a16="http://schemas.microsoft.com/office/drawing/2014/main" id="{A21462A8-B94F-4F03-B79A-4207421D970F}"/>
                </a:ext>
              </a:extLst>
            </p:cNvPr>
            <p:cNvSpPr/>
            <p:nvPr/>
          </p:nvSpPr>
          <p:spPr>
            <a:xfrm>
              <a:off x="6071682" y="6576112"/>
              <a:ext cx="60346" cy="60363"/>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5" name="Shape 2441">
              <a:extLst>
                <a:ext uri="{FF2B5EF4-FFF2-40B4-BE49-F238E27FC236}">
                  <a16:creationId xmlns:a16="http://schemas.microsoft.com/office/drawing/2014/main" id="{9AE22C26-2749-483A-87EC-B3DE6C495070}"/>
                </a:ext>
              </a:extLst>
            </p:cNvPr>
            <p:cNvSpPr/>
            <p:nvPr/>
          </p:nvSpPr>
          <p:spPr>
            <a:xfrm>
              <a:off x="6132028" y="6576112"/>
              <a:ext cx="57473" cy="776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6" name="Shape 2442">
              <a:extLst>
                <a:ext uri="{FF2B5EF4-FFF2-40B4-BE49-F238E27FC236}">
                  <a16:creationId xmlns:a16="http://schemas.microsoft.com/office/drawing/2014/main" id="{B2BE4143-9F2B-4EE5-AE97-18A1698EE409}"/>
                </a:ext>
              </a:extLst>
            </p:cNvPr>
            <p:cNvSpPr/>
            <p:nvPr/>
          </p:nvSpPr>
          <p:spPr>
            <a:xfrm>
              <a:off x="6114786" y="6593360"/>
              <a:ext cx="25862" cy="8622"/>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7" name="Shape 2443">
              <a:extLst>
                <a:ext uri="{FF2B5EF4-FFF2-40B4-BE49-F238E27FC236}">
                  <a16:creationId xmlns:a16="http://schemas.microsoft.com/office/drawing/2014/main" id="{77A61461-52C5-44AC-8130-D7D78EF9B0B6}"/>
                </a:ext>
              </a:extLst>
            </p:cNvPr>
            <p:cNvSpPr/>
            <p:nvPr/>
          </p:nvSpPr>
          <p:spPr>
            <a:xfrm>
              <a:off x="5304411" y="6601984"/>
              <a:ext cx="112072" cy="57489"/>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8" name="Shape 2444">
              <a:extLst>
                <a:ext uri="{FF2B5EF4-FFF2-40B4-BE49-F238E27FC236}">
                  <a16:creationId xmlns:a16="http://schemas.microsoft.com/office/drawing/2014/main" id="{AEFF7E42-0C94-4B50-87FA-A4D80BB62004}"/>
                </a:ext>
              </a:extLst>
            </p:cNvPr>
            <p:cNvSpPr/>
            <p:nvPr/>
          </p:nvSpPr>
          <p:spPr>
            <a:xfrm>
              <a:off x="5347515" y="6550243"/>
              <a:ext cx="68966" cy="60363"/>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69" name="Shape 2445">
              <a:extLst>
                <a:ext uri="{FF2B5EF4-FFF2-40B4-BE49-F238E27FC236}">
                  <a16:creationId xmlns:a16="http://schemas.microsoft.com/office/drawing/2014/main" id="{0F884AC5-3286-4F3E-A02F-FFF73239AFB2}"/>
                </a:ext>
              </a:extLst>
            </p:cNvPr>
            <p:cNvSpPr/>
            <p:nvPr/>
          </p:nvSpPr>
          <p:spPr>
            <a:xfrm>
              <a:off x="4867610" y="6780196"/>
              <a:ext cx="83336" cy="31619"/>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0" name="Shape 2446">
              <a:extLst>
                <a:ext uri="{FF2B5EF4-FFF2-40B4-BE49-F238E27FC236}">
                  <a16:creationId xmlns:a16="http://schemas.microsoft.com/office/drawing/2014/main" id="{E6AB31D3-EFAE-4DCF-A57E-3582BE36635C}"/>
                </a:ext>
              </a:extLst>
            </p:cNvPr>
            <p:cNvSpPr/>
            <p:nvPr/>
          </p:nvSpPr>
          <p:spPr>
            <a:xfrm>
              <a:off x="4767032" y="6829062"/>
              <a:ext cx="48851" cy="43118"/>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1" name="Shape 2447">
              <a:extLst>
                <a:ext uri="{FF2B5EF4-FFF2-40B4-BE49-F238E27FC236}">
                  <a16:creationId xmlns:a16="http://schemas.microsoft.com/office/drawing/2014/main" id="{96909AD1-DDAB-4A0B-96A1-69469467A4E4}"/>
                </a:ext>
              </a:extLst>
            </p:cNvPr>
            <p:cNvSpPr/>
            <p:nvPr/>
          </p:nvSpPr>
          <p:spPr>
            <a:xfrm>
              <a:off x="7632088" y="5782771"/>
              <a:ext cx="175294" cy="109228"/>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2" name="Shape 2448">
              <a:extLst>
                <a:ext uri="{FF2B5EF4-FFF2-40B4-BE49-F238E27FC236}">
                  <a16:creationId xmlns:a16="http://schemas.microsoft.com/office/drawing/2014/main" id="{5D266298-BF03-4748-B6CD-9519361D1047}"/>
                </a:ext>
              </a:extLst>
            </p:cNvPr>
            <p:cNvSpPr/>
            <p:nvPr/>
          </p:nvSpPr>
          <p:spPr>
            <a:xfrm>
              <a:off x="7571742" y="5834512"/>
              <a:ext cx="43104" cy="31619"/>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3" name="Shape 2449">
              <a:extLst>
                <a:ext uri="{FF2B5EF4-FFF2-40B4-BE49-F238E27FC236}">
                  <a16:creationId xmlns:a16="http://schemas.microsoft.com/office/drawing/2014/main" id="{EE705C00-EC56-49BF-B730-921090E716C2}"/>
                </a:ext>
              </a:extLst>
            </p:cNvPr>
            <p:cNvSpPr/>
            <p:nvPr/>
          </p:nvSpPr>
          <p:spPr>
            <a:xfrm>
              <a:off x="7520016" y="5866129"/>
              <a:ext cx="17242" cy="17246"/>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4" name="Shape 2450">
              <a:extLst>
                <a:ext uri="{FF2B5EF4-FFF2-40B4-BE49-F238E27FC236}">
                  <a16:creationId xmlns:a16="http://schemas.microsoft.com/office/drawing/2014/main" id="{C89D33C5-60F4-4FC4-8D6F-D11D6FF65272}"/>
                </a:ext>
              </a:extLst>
            </p:cNvPr>
            <p:cNvSpPr/>
            <p:nvPr/>
          </p:nvSpPr>
          <p:spPr>
            <a:xfrm>
              <a:off x="6795848" y="5512575"/>
              <a:ext cx="775893" cy="379424"/>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5" name="Shape 2451">
              <a:extLst>
                <a:ext uri="{FF2B5EF4-FFF2-40B4-BE49-F238E27FC236}">
                  <a16:creationId xmlns:a16="http://schemas.microsoft.com/office/drawing/2014/main" id="{5533E49F-3EEB-4082-85A2-DD7181044A1C}"/>
                </a:ext>
              </a:extLst>
            </p:cNvPr>
            <p:cNvSpPr/>
            <p:nvPr/>
          </p:nvSpPr>
          <p:spPr>
            <a:xfrm>
              <a:off x="7310238" y="5478082"/>
              <a:ext cx="117821" cy="776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6" name="Shape 2452">
              <a:extLst>
                <a:ext uri="{FF2B5EF4-FFF2-40B4-BE49-F238E27FC236}">
                  <a16:creationId xmlns:a16="http://schemas.microsoft.com/office/drawing/2014/main" id="{36D3D923-2FD0-4EE3-8F52-D87DCD9FC865}"/>
                </a:ext>
              </a:extLst>
            </p:cNvPr>
            <p:cNvSpPr/>
            <p:nvPr/>
          </p:nvSpPr>
          <p:spPr>
            <a:xfrm>
              <a:off x="7497026" y="5443588"/>
              <a:ext cx="267251" cy="247201"/>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7" name="Shape 2453">
              <a:extLst>
                <a:ext uri="{FF2B5EF4-FFF2-40B4-BE49-F238E27FC236}">
                  <a16:creationId xmlns:a16="http://schemas.microsoft.com/office/drawing/2014/main" id="{C7AD9ECE-5B78-48D2-89DD-0AB47B53B0DE}"/>
                </a:ext>
              </a:extLst>
            </p:cNvPr>
            <p:cNvSpPr/>
            <p:nvPr/>
          </p:nvSpPr>
          <p:spPr>
            <a:xfrm>
              <a:off x="7781519" y="5443588"/>
              <a:ext cx="235640" cy="186837"/>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8" name="Shape 2454">
              <a:extLst>
                <a:ext uri="{FF2B5EF4-FFF2-40B4-BE49-F238E27FC236}">
                  <a16:creationId xmlns:a16="http://schemas.microsoft.com/office/drawing/2014/main" id="{C514FA3F-BF5F-4204-B509-7324E6C1EB7C}"/>
                </a:ext>
              </a:extLst>
            </p:cNvPr>
            <p:cNvSpPr/>
            <p:nvPr/>
          </p:nvSpPr>
          <p:spPr>
            <a:xfrm>
              <a:off x="6519975" y="5420593"/>
              <a:ext cx="454041" cy="278819"/>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79" name="Shape 2455">
              <a:extLst>
                <a:ext uri="{FF2B5EF4-FFF2-40B4-BE49-F238E27FC236}">
                  <a16:creationId xmlns:a16="http://schemas.microsoft.com/office/drawing/2014/main" id="{BF95B834-7FE9-4813-A329-E2E79F8BB754}"/>
                </a:ext>
              </a:extLst>
            </p:cNvPr>
            <p:cNvSpPr/>
            <p:nvPr/>
          </p:nvSpPr>
          <p:spPr>
            <a:xfrm>
              <a:off x="7402194" y="5342984"/>
              <a:ext cx="60346" cy="34493"/>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0" name="Shape 2456">
              <a:extLst>
                <a:ext uri="{FF2B5EF4-FFF2-40B4-BE49-F238E27FC236}">
                  <a16:creationId xmlns:a16="http://schemas.microsoft.com/office/drawing/2014/main" id="{AF2C1654-CFC4-48B7-B6B9-180A871DB49C}"/>
                </a:ext>
              </a:extLst>
            </p:cNvPr>
            <p:cNvSpPr/>
            <p:nvPr/>
          </p:nvSpPr>
          <p:spPr>
            <a:xfrm>
              <a:off x="6882059" y="5190641"/>
              <a:ext cx="505765" cy="238577"/>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1" name="Shape 2457">
              <a:extLst>
                <a:ext uri="{FF2B5EF4-FFF2-40B4-BE49-F238E27FC236}">
                  <a16:creationId xmlns:a16="http://schemas.microsoft.com/office/drawing/2014/main" id="{7A82D34C-399C-4E15-A355-4B18AC7CDE8C}"/>
                </a:ext>
              </a:extLst>
            </p:cNvPr>
            <p:cNvSpPr/>
            <p:nvPr/>
          </p:nvSpPr>
          <p:spPr>
            <a:xfrm>
              <a:off x="6795848" y="5285498"/>
              <a:ext cx="86210" cy="57489"/>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2" name="Shape 2458">
              <a:extLst>
                <a:ext uri="{FF2B5EF4-FFF2-40B4-BE49-F238E27FC236}">
                  <a16:creationId xmlns:a16="http://schemas.microsoft.com/office/drawing/2014/main" id="{EFE9592A-A16A-4A60-986D-C46442859673}"/>
                </a:ext>
              </a:extLst>
            </p:cNvPr>
            <p:cNvSpPr/>
            <p:nvPr/>
          </p:nvSpPr>
          <p:spPr>
            <a:xfrm>
              <a:off x="6646417" y="5159023"/>
              <a:ext cx="310358" cy="143723"/>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3" name="Shape 2459">
              <a:extLst>
                <a:ext uri="{FF2B5EF4-FFF2-40B4-BE49-F238E27FC236}">
                  <a16:creationId xmlns:a16="http://schemas.microsoft.com/office/drawing/2014/main" id="{7226F2EA-B510-4A40-9492-7422C3947A4E}"/>
                </a:ext>
              </a:extLst>
            </p:cNvPr>
            <p:cNvSpPr/>
            <p:nvPr/>
          </p:nvSpPr>
          <p:spPr>
            <a:xfrm>
              <a:off x="6982637" y="5216508"/>
              <a:ext cx="66093" cy="17246"/>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4" name="Shape 2460">
              <a:extLst>
                <a:ext uri="{FF2B5EF4-FFF2-40B4-BE49-F238E27FC236}">
                  <a16:creationId xmlns:a16="http://schemas.microsoft.com/office/drawing/2014/main" id="{6A59E2CC-4932-49B4-AAD4-6CE168C6B4F9}"/>
                </a:ext>
              </a:extLst>
            </p:cNvPr>
            <p:cNvSpPr/>
            <p:nvPr/>
          </p:nvSpPr>
          <p:spPr>
            <a:xfrm>
              <a:off x="7040111" y="5098661"/>
              <a:ext cx="178169" cy="83358"/>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5" name="Shape 2461">
              <a:extLst>
                <a:ext uri="{FF2B5EF4-FFF2-40B4-BE49-F238E27FC236}">
                  <a16:creationId xmlns:a16="http://schemas.microsoft.com/office/drawing/2014/main" id="{CC555401-C0F8-4366-BC7A-F3F360DB7369}"/>
                </a:ext>
              </a:extLst>
            </p:cNvPr>
            <p:cNvSpPr/>
            <p:nvPr/>
          </p:nvSpPr>
          <p:spPr>
            <a:xfrm>
              <a:off x="6965394" y="5115906"/>
              <a:ext cx="66093" cy="34493"/>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6" name="Shape 2462">
              <a:extLst>
                <a:ext uri="{FF2B5EF4-FFF2-40B4-BE49-F238E27FC236}">
                  <a16:creationId xmlns:a16="http://schemas.microsoft.com/office/drawing/2014/main" id="{8E3B1C48-B46A-48FA-BA67-FF8DEF18C08B}"/>
                </a:ext>
              </a:extLst>
            </p:cNvPr>
            <p:cNvSpPr/>
            <p:nvPr/>
          </p:nvSpPr>
          <p:spPr>
            <a:xfrm>
              <a:off x="7057354" y="5038295"/>
              <a:ext cx="178169" cy="60363"/>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7" name="Shape 2463">
              <a:extLst>
                <a:ext uri="{FF2B5EF4-FFF2-40B4-BE49-F238E27FC236}">
                  <a16:creationId xmlns:a16="http://schemas.microsoft.com/office/drawing/2014/main" id="{A85B726F-37AC-4A69-BA7E-883BBA6290A8}"/>
                </a:ext>
              </a:extLst>
            </p:cNvPr>
            <p:cNvSpPr/>
            <p:nvPr/>
          </p:nvSpPr>
          <p:spPr>
            <a:xfrm>
              <a:off x="7488404" y="5216508"/>
              <a:ext cx="235640" cy="160969"/>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8" name="Shape 2464">
              <a:extLst>
                <a:ext uri="{FF2B5EF4-FFF2-40B4-BE49-F238E27FC236}">
                  <a16:creationId xmlns:a16="http://schemas.microsoft.com/office/drawing/2014/main" id="{779F0848-8E95-4C78-A211-87EB155D4BB8}"/>
                </a:ext>
              </a:extLst>
            </p:cNvPr>
            <p:cNvSpPr/>
            <p:nvPr/>
          </p:nvSpPr>
          <p:spPr>
            <a:xfrm>
              <a:off x="7462542" y="5294120"/>
              <a:ext cx="74715" cy="22995"/>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89" name="Shape 2465">
              <a:extLst>
                <a:ext uri="{FF2B5EF4-FFF2-40B4-BE49-F238E27FC236}">
                  <a16:creationId xmlns:a16="http://schemas.microsoft.com/office/drawing/2014/main" id="{03603EFF-EAF8-43EA-96BD-D80E0ABB10C1}"/>
                </a:ext>
              </a:extLst>
            </p:cNvPr>
            <p:cNvSpPr/>
            <p:nvPr/>
          </p:nvSpPr>
          <p:spPr>
            <a:xfrm>
              <a:off x="7445300" y="5285498"/>
              <a:ext cx="68966" cy="17246"/>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0" name="Shape 2466">
              <a:extLst>
                <a:ext uri="{FF2B5EF4-FFF2-40B4-BE49-F238E27FC236}">
                  <a16:creationId xmlns:a16="http://schemas.microsoft.com/office/drawing/2014/main" id="{8D41725A-30D7-4063-A828-10C1CC7C8379}"/>
                </a:ext>
              </a:extLst>
            </p:cNvPr>
            <p:cNvSpPr/>
            <p:nvPr/>
          </p:nvSpPr>
          <p:spPr>
            <a:xfrm>
              <a:off x="7410814" y="5259625"/>
              <a:ext cx="86210" cy="43118"/>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1" name="Shape 2467">
              <a:extLst>
                <a:ext uri="{FF2B5EF4-FFF2-40B4-BE49-F238E27FC236}">
                  <a16:creationId xmlns:a16="http://schemas.microsoft.com/office/drawing/2014/main" id="{1F65618C-1EE1-40BF-BA53-6F40DC0FD200}"/>
                </a:ext>
              </a:extLst>
            </p:cNvPr>
            <p:cNvSpPr/>
            <p:nvPr/>
          </p:nvSpPr>
          <p:spPr>
            <a:xfrm>
              <a:off x="7419437" y="5225135"/>
              <a:ext cx="60346" cy="43118"/>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2" name="Shape 2468">
              <a:extLst>
                <a:ext uri="{FF2B5EF4-FFF2-40B4-BE49-F238E27FC236}">
                  <a16:creationId xmlns:a16="http://schemas.microsoft.com/office/drawing/2014/main" id="{E0C77CB9-BABA-4655-AF9B-556D2DF354D3}"/>
                </a:ext>
              </a:extLst>
            </p:cNvPr>
            <p:cNvSpPr/>
            <p:nvPr/>
          </p:nvSpPr>
          <p:spPr>
            <a:xfrm>
              <a:off x="7336101" y="5124527"/>
              <a:ext cx="100578" cy="74737"/>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3" name="Shape 2469">
              <a:extLst>
                <a:ext uri="{FF2B5EF4-FFF2-40B4-BE49-F238E27FC236}">
                  <a16:creationId xmlns:a16="http://schemas.microsoft.com/office/drawing/2014/main" id="{3FBF6F38-161B-4D4D-89F8-B9DF598B0097}"/>
                </a:ext>
              </a:extLst>
            </p:cNvPr>
            <p:cNvSpPr/>
            <p:nvPr/>
          </p:nvSpPr>
          <p:spPr>
            <a:xfrm>
              <a:off x="7497026" y="5115906"/>
              <a:ext cx="74715" cy="258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4" name="Shape 2470">
              <a:extLst>
                <a:ext uri="{FF2B5EF4-FFF2-40B4-BE49-F238E27FC236}">
                  <a16:creationId xmlns:a16="http://schemas.microsoft.com/office/drawing/2014/main" id="{21D49227-07F3-4240-BBE8-5D7E4B21E471}"/>
                </a:ext>
              </a:extLst>
            </p:cNvPr>
            <p:cNvSpPr/>
            <p:nvPr/>
          </p:nvSpPr>
          <p:spPr>
            <a:xfrm>
              <a:off x="7353341" y="4980807"/>
              <a:ext cx="301735" cy="160969"/>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5" name="Shape 2471">
              <a:extLst>
                <a:ext uri="{FF2B5EF4-FFF2-40B4-BE49-F238E27FC236}">
                  <a16:creationId xmlns:a16="http://schemas.microsoft.com/office/drawing/2014/main" id="{D0F2EDC5-DC8F-44D9-A6B3-BCD2399E3E02}"/>
                </a:ext>
              </a:extLst>
            </p:cNvPr>
            <p:cNvSpPr/>
            <p:nvPr/>
          </p:nvSpPr>
          <p:spPr>
            <a:xfrm>
              <a:off x="7588983" y="4903197"/>
              <a:ext cx="91956" cy="43118"/>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6" name="Shape 2472">
              <a:extLst>
                <a:ext uri="{FF2B5EF4-FFF2-40B4-BE49-F238E27FC236}">
                  <a16:creationId xmlns:a16="http://schemas.microsoft.com/office/drawing/2014/main" id="{1C9E1757-1116-4C37-B054-0ED4967854E9}"/>
                </a:ext>
              </a:extLst>
            </p:cNvPr>
            <p:cNvSpPr/>
            <p:nvPr/>
          </p:nvSpPr>
          <p:spPr>
            <a:xfrm>
              <a:off x="7663699" y="5038295"/>
              <a:ext cx="169545" cy="94856"/>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7" name="Shape 2473">
              <a:extLst>
                <a:ext uri="{FF2B5EF4-FFF2-40B4-BE49-F238E27FC236}">
                  <a16:creationId xmlns:a16="http://schemas.microsoft.com/office/drawing/2014/main" id="{011DAE51-34BE-4E2F-ABEC-2D727D5AEE05}"/>
                </a:ext>
              </a:extLst>
            </p:cNvPr>
            <p:cNvSpPr/>
            <p:nvPr/>
          </p:nvSpPr>
          <p:spPr>
            <a:xfrm>
              <a:off x="7758531" y="5124527"/>
              <a:ext cx="149429" cy="43118"/>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8" name="Shape 2474">
              <a:extLst>
                <a:ext uri="{FF2B5EF4-FFF2-40B4-BE49-F238E27FC236}">
                  <a16:creationId xmlns:a16="http://schemas.microsoft.com/office/drawing/2014/main" id="{48F3E3F0-0747-49ED-B6EC-4DC55C86970F}"/>
                </a:ext>
              </a:extLst>
            </p:cNvPr>
            <p:cNvSpPr/>
            <p:nvPr/>
          </p:nvSpPr>
          <p:spPr>
            <a:xfrm>
              <a:off x="7749911" y="5317115"/>
              <a:ext cx="140809" cy="94856"/>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199" name="Shape 2475">
              <a:extLst>
                <a:ext uri="{FF2B5EF4-FFF2-40B4-BE49-F238E27FC236}">
                  <a16:creationId xmlns:a16="http://schemas.microsoft.com/office/drawing/2014/main" id="{F572D402-5C62-4430-8A73-0A3A9DCDE95A}"/>
                </a:ext>
              </a:extLst>
            </p:cNvPr>
            <p:cNvSpPr/>
            <p:nvPr/>
          </p:nvSpPr>
          <p:spPr>
            <a:xfrm>
              <a:off x="7816004" y="5294120"/>
              <a:ext cx="34484" cy="22995"/>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0" name="Shape 2476">
              <a:extLst>
                <a:ext uri="{FF2B5EF4-FFF2-40B4-BE49-F238E27FC236}">
                  <a16:creationId xmlns:a16="http://schemas.microsoft.com/office/drawing/2014/main" id="{69E65FAD-39AD-45D4-970D-8DAD03B47CE7}"/>
                </a:ext>
              </a:extLst>
            </p:cNvPr>
            <p:cNvSpPr/>
            <p:nvPr/>
          </p:nvSpPr>
          <p:spPr>
            <a:xfrm>
              <a:off x="7968308" y="5141774"/>
              <a:ext cx="74715" cy="48864"/>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1" name="Shape 2477">
              <a:extLst>
                <a:ext uri="{FF2B5EF4-FFF2-40B4-BE49-F238E27FC236}">
                  <a16:creationId xmlns:a16="http://schemas.microsoft.com/office/drawing/2014/main" id="{992156DA-5D12-4E93-9E6F-AAE5A9ABCFB8}"/>
                </a:ext>
              </a:extLst>
            </p:cNvPr>
            <p:cNvSpPr/>
            <p:nvPr/>
          </p:nvSpPr>
          <p:spPr>
            <a:xfrm>
              <a:off x="8008539" y="5216508"/>
              <a:ext cx="25862" cy="34493"/>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2" name="Shape 2478">
              <a:extLst>
                <a:ext uri="{FF2B5EF4-FFF2-40B4-BE49-F238E27FC236}">
                  <a16:creationId xmlns:a16="http://schemas.microsoft.com/office/drawing/2014/main" id="{A678EDC1-853D-4280-A377-0852918E941D}"/>
                </a:ext>
              </a:extLst>
            </p:cNvPr>
            <p:cNvSpPr/>
            <p:nvPr/>
          </p:nvSpPr>
          <p:spPr>
            <a:xfrm>
              <a:off x="7732667" y="5190641"/>
              <a:ext cx="750031" cy="229954"/>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3" name="Shape 2479">
              <a:extLst>
                <a:ext uri="{FF2B5EF4-FFF2-40B4-BE49-F238E27FC236}">
                  <a16:creationId xmlns:a16="http://schemas.microsoft.com/office/drawing/2014/main" id="{16D73D7A-02CC-4141-B8ED-78DAC213A152}"/>
                </a:ext>
              </a:extLst>
            </p:cNvPr>
            <p:cNvSpPr/>
            <p:nvPr/>
          </p:nvSpPr>
          <p:spPr>
            <a:xfrm>
              <a:off x="7749911" y="4793969"/>
              <a:ext cx="497145" cy="313313"/>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4" name="Shape 2480">
              <a:extLst>
                <a:ext uri="{FF2B5EF4-FFF2-40B4-BE49-F238E27FC236}">
                  <a16:creationId xmlns:a16="http://schemas.microsoft.com/office/drawing/2014/main" id="{DFE1E39E-E931-437C-A367-7063AA959C1D}"/>
                </a:ext>
              </a:extLst>
            </p:cNvPr>
            <p:cNvSpPr/>
            <p:nvPr/>
          </p:nvSpPr>
          <p:spPr>
            <a:xfrm>
              <a:off x="7951066" y="4601385"/>
              <a:ext cx="1313270" cy="684112"/>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5" name="Shape 2481">
              <a:extLst>
                <a:ext uri="{FF2B5EF4-FFF2-40B4-BE49-F238E27FC236}">
                  <a16:creationId xmlns:a16="http://schemas.microsoft.com/office/drawing/2014/main" id="{C81A8383-0FBB-43CC-8310-A23A0CC3B97F}"/>
                </a:ext>
              </a:extLst>
            </p:cNvPr>
            <p:cNvSpPr/>
            <p:nvPr/>
          </p:nvSpPr>
          <p:spPr>
            <a:xfrm>
              <a:off x="8566034" y="4980807"/>
              <a:ext cx="117821" cy="43118"/>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6" name="Shape 2482">
              <a:extLst>
                <a:ext uri="{FF2B5EF4-FFF2-40B4-BE49-F238E27FC236}">
                  <a16:creationId xmlns:a16="http://schemas.microsoft.com/office/drawing/2014/main" id="{419F64C4-F3E9-41FC-A98C-DAB39FE0749A}"/>
                </a:ext>
              </a:extLst>
            </p:cNvPr>
            <p:cNvSpPr/>
            <p:nvPr/>
          </p:nvSpPr>
          <p:spPr>
            <a:xfrm>
              <a:off x="8238435" y="5015297"/>
              <a:ext cx="48853" cy="17246"/>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7" name="Shape 2483">
              <a:extLst>
                <a:ext uri="{FF2B5EF4-FFF2-40B4-BE49-F238E27FC236}">
                  <a16:creationId xmlns:a16="http://schemas.microsoft.com/office/drawing/2014/main" id="{67211020-0D35-40D7-8503-1505C7B0170E}"/>
                </a:ext>
              </a:extLst>
            </p:cNvPr>
            <p:cNvSpPr/>
            <p:nvPr/>
          </p:nvSpPr>
          <p:spPr>
            <a:xfrm>
              <a:off x="8456835" y="5276872"/>
              <a:ext cx="48853" cy="258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8" name="Shape 2484">
              <a:extLst>
                <a:ext uri="{FF2B5EF4-FFF2-40B4-BE49-F238E27FC236}">
                  <a16:creationId xmlns:a16="http://schemas.microsoft.com/office/drawing/2014/main" id="{DF0CD0BB-F3C7-46AD-B1F0-DCB50D121670}"/>
                </a:ext>
              </a:extLst>
            </p:cNvPr>
            <p:cNvSpPr/>
            <p:nvPr/>
          </p:nvSpPr>
          <p:spPr>
            <a:xfrm>
              <a:off x="5591777" y="6449639"/>
              <a:ext cx="43104" cy="34493"/>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09" name="Shape 2485">
              <a:extLst>
                <a:ext uri="{FF2B5EF4-FFF2-40B4-BE49-F238E27FC236}">
                  <a16:creationId xmlns:a16="http://schemas.microsoft.com/office/drawing/2014/main" id="{C108EDB5-4025-48B0-B245-B995E6F18566}"/>
                </a:ext>
              </a:extLst>
            </p:cNvPr>
            <p:cNvSpPr/>
            <p:nvPr/>
          </p:nvSpPr>
          <p:spPr>
            <a:xfrm>
              <a:off x="5652127" y="6441014"/>
              <a:ext cx="8622" cy="8625"/>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0" name="Shape 2486">
              <a:extLst>
                <a:ext uri="{FF2B5EF4-FFF2-40B4-BE49-F238E27FC236}">
                  <a16:creationId xmlns:a16="http://schemas.microsoft.com/office/drawing/2014/main" id="{F20358E0-6340-4B5D-85FA-E4FFD8B10BD7}"/>
                </a:ext>
              </a:extLst>
            </p:cNvPr>
            <p:cNvSpPr/>
            <p:nvPr/>
          </p:nvSpPr>
          <p:spPr>
            <a:xfrm>
              <a:off x="4792894" y="6449639"/>
              <a:ext cx="57473" cy="517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1" name="Shape 2487">
              <a:extLst>
                <a:ext uri="{FF2B5EF4-FFF2-40B4-BE49-F238E27FC236}">
                  <a16:creationId xmlns:a16="http://schemas.microsoft.com/office/drawing/2014/main" id="{B3153BB0-4D2D-4729-8149-D69F7D91FC18}"/>
                </a:ext>
              </a:extLst>
            </p:cNvPr>
            <p:cNvSpPr/>
            <p:nvPr/>
          </p:nvSpPr>
          <p:spPr>
            <a:xfrm>
              <a:off x="17192811" y="9447662"/>
              <a:ext cx="17242" cy="8625"/>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2" name="Shape 2488">
              <a:extLst>
                <a:ext uri="{FF2B5EF4-FFF2-40B4-BE49-F238E27FC236}">
                  <a16:creationId xmlns:a16="http://schemas.microsoft.com/office/drawing/2014/main" id="{1A029C8B-468F-4457-81F0-7F62A0F20E54}"/>
                </a:ext>
              </a:extLst>
            </p:cNvPr>
            <p:cNvSpPr/>
            <p:nvPr/>
          </p:nvSpPr>
          <p:spPr>
            <a:xfrm>
              <a:off x="17083611" y="9430415"/>
              <a:ext cx="17242" cy="17246"/>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3" name="Shape 2489">
              <a:extLst>
                <a:ext uri="{FF2B5EF4-FFF2-40B4-BE49-F238E27FC236}">
                  <a16:creationId xmlns:a16="http://schemas.microsoft.com/office/drawing/2014/main" id="{75C1089C-71A2-4EC4-854A-81589E6ACF6D}"/>
                </a:ext>
              </a:extLst>
            </p:cNvPr>
            <p:cNvSpPr/>
            <p:nvPr/>
          </p:nvSpPr>
          <p:spPr>
            <a:xfrm>
              <a:off x="17462937" y="10933742"/>
              <a:ext cx="57473" cy="43118"/>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4" name="Shape 2490">
              <a:extLst>
                <a:ext uri="{FF2B5EF4-FFF2-40B4-BE49-F238E27FC236}">
                  <a16:creationId xmlns:a16="http://schemas.microsoft.com/office/drawing/2014/main" id="{A70B403A-7A2D-4082-8786-4833BA77641A}"/>
                </a:ext>
              </a:extLst>
            </p:cNvPr>
            <p:cNvSpPr/>
            <p:nvPr/>
          </p:nvSpPr>
          <p:spPr>
            <a:xfrm>
              <a:off x="12491478" y="5892000"/>
              <a:ext cx="2876" cy="2876"/>
            </a:xfrm>
            <a:prstGeom prst="rect">
              <a:avLst/>
            </a:pr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5" name="Shape 2491">
              <a:extLst>
                <a:ext uri="{FF2B5EF4-FFF2-40B4-BE49-F238E27FC236}">
                  <a16:creationId xmlns:a16="http://schemas.microsoft.com/office/drawing/2014/main" id="{65213620-2E44-491D-BEEE-7E31513CE37D}"/>
                </a:ext>
              </a:extLst>
            </p:cNvPr>
            <p:cNvSpPr/>
            <p:nvPr/>
          </p:nvSpPr>
          <p:spPr>
            <a:xfrm>
              <a:off x="9609177" y="10680794"/>
              <a:ext cx="86210" cy="74737"/>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6" name="Shape 2492">
              <a:extLst>
                <a:ext uri="{FF2B5EF4-FFF2-40B4-BE49-F238E27FC236}">
                  <a16:creationId xmlns:a16="http://schemas.microsoft.com/office/drawing/2014/main" id="{9DC60515-36E4-4BB8-9DFE-C5EDD24C7439}"/>
                </a:ext>
              </a:extLst>
            </p:cNvPr>
            <p:cNvSpPr/>
            <p:nvPr/>
          </p:nvSpPr>
          <p:spPr>
            <a:xfrm>
              <a:off x="8313151" y="7277474"/>
              <a:ext cx="60346" cy="258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7" name="Shape 2493">
              <a:extLst>
                <a:ext uri="{FF2B5EF4-FFF2-40B4-BE49-F238E27FC236}">
                  <a16:creationId xmlns:a16="http://schemas.microsoft.com/office/drawing/2014/main" id="{950CA070-B61D-4625-B67C-18E494A3A9AA}"/>
                </a:ext>
              </a:extLst>
            </p:cNvPr>
            <p:cNvSpPr/>
            <p:nvPr/>
          </p:nvSpPr>
          <p:spPr>
            <a:xfrm>
              <a:off x="8910873" y="11819063"/>
              <a:ext cx="152305" cy="135097"/>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8" name="Shape 2494">
              <a:extLst>
                <a:ext uri="{FF2B5EF4-FFF2-40B4-BE49-F238E27FC236}">
                  <a16:creationId xmlns:a16="http://schemas.microsoft.com/office/drawing/2014/main" id="{0F22F11F-030E-4488-8797-A439D2E0ADEA}"/>
                </a:ext>
              </a:extLst>
            </p:cNvPr>
            <p:cNvSpPr/>
            <p:nvPr/>
          </p:nvSpPr>
          <p:spPr>
            <a:xfrm>
              <a:off x="8749951" y="11801821"/>
              <a:ext cx="252884" cy="195458"/>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19" name="Shape 2495">
              <a:extLst>
                <a:ext uri="{FF2B5EF4-FFF2-40B4-BE49-F238E27FC236}">
                  <a16:creationId xmlns:a16="http://schemas.microsoft.com/office/drawing/2014/main" id="{104E4929-5EE7-4E67-82DB-D528BF1B3D04}"/>
                </a:ext>
              </a:extLst>
            </p:cNvPr>
            <p:cNvSpPr/>
            <p:nvPr/>
          </p:nvSpPr>
          <p:spPr>
            <a:xfrm>
              <a:off x="8709717" y="8872778"/>
              <a:ext cx="640832" cy="465656"/>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0" name="Shape 2496">
              <a:extLst>
                <a:ext uri="{FF2B5EF4-FFF2-40B4-BE49-F238E27FC236}">
                  <a16:creationId xmlns:a16="http://schemas.microsoft.com/office/drawing/2014/main" id="{EF0902A2-932D-438E-ADAC-EC88F0E157D3}"/>
                </a:ext>
              </a:extLst>
            </p:cNvPr>
            <p:cNvSpPr/>
            <p:nvPr/>
          </p:nvSpPr>
          <p:spPr>
            <a:xfrm>
              <a:off x="9224106" y="8999253"/>
              <a:ext cx="218396" cy="321936"/>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1" name="Shape 2497">
              <a:extLst>
                <a:ext uri="{FF2B5EF4-FFF2-40B4-BE49-F238E27FC236}">
                  <a16:creationId xmlns:a16="http://schemas.microsoft.com/office/drawing/2014/main" id="{D994976E-FB70-430C-8384-57DA5A447DD0}"/>
                </a:ext>
              </a:extLst>
            </p:cNvPr>
            <p:cNvSpPr/>
            <p:nvPr/>
          </p:nvSpPr>
          <p:spPr>
            <a:xfrm>
              <a:off x="9364915" y="9099857"/>
              <a:ext cx="186789" cy="195458"/>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2" name="Shape 2498">
              <a:extLst>
                <a:ext uri="{FF2B5EF4-FFF2-40B4-BE49-F238E27FC236}">
                  <a16:creationId xmlns:a16="http://schemas.microsoft.com/office/drawing/2014/main" id="{BE83C67C-883D-405F-8FA0-A42007F963E7}"/>
                </a:ext>
              </a:extLst>
            </p:cNvPr>
            <p:cNvSpPr/>
            <p:nvPr/>
          </p:nvSpPr>
          <p:spPr>
            <a:xfrm>
              <a:off x="9517221" y="9117107"/>
              <a:ext cx="135063" cy="15234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3" name="Shape 2499">
              <a:extLst>
                <a:ext uri="{FF2B5EF4-FFF2-40B4-BE49-F238E27FC236}">
                  <a16:creationId xmlns:a16="http://schemas.microsoft.com/office/drawing/2014/main" id="{928873D2-6460-4A1E-8827-F12E40DFD54B}"/>
                </a:ext>
              </a:extLst>
            </p:cNvPr>
            <p:cNvSpPr/>
            <p:nvPr/>
          </p:nvSpPr>
          <p:spPr>
            <a:xfrm>
              <a:off x="8313151" y="8829663"/>
              <a:ext cx="681063" cy="709984"/>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4" name="Shape 2500">
              <a:extLst>
                <a:ext uri="{FF2B5EF4-FFF2-40B4-BE49-F238E27FC236}">
                  <a16:creationId xmlns:a16="http://schemas.microsoft.com/office/drawing/2014/main" id="{14AF0ADB-7027-46A7-A8A4-8AB0B87EB2F2}"/>
                </a:ext>
              </a:extLst>
            </p:cNvPr>
            <p:cNvSpPr/>
            <p:nvPr/>
          </p:nvSpPr>
          <p:spPr>
            <a:xfrm>
              <a:off x="8405108" y="9303941"/>
              <a:ext cx="235640" cy="278821"/>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5" name="Shape 2501">
              <a:extLst>
                <a:ext uri="{FF2B5EF4-FFF2-40B4-BE49-F238E27FC236}">
                  <a16:creationId xmlns:a16="http://schemas.microsoft.com/office/drawing/2014/main" id="{924C2665-D4AA-4A40-8B0E-E5F36FB008A3}"/>
                </a:ext>
              </a:extLst>
            </p:cNvPr>
            <p:cNvSpPr/>
            <p:nvPr/>
          </p:nvSpPr>
          <p:spPr>
            <a:xfrm>
              <a:off x="8379244" y="9355682"/>
              <a:ext cx="540251" cy="801966"/>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6" name="Shape 2502">
              <a:extLst>
                <a:ext uri="{FF2B5EF4-FFF2-40B4-BE49-F238E27FC236}">
                  <a16:creationId xmlns:a16="http://schemas.microsoft.com/office/drawing/2014/main" id="{97846EF7-1FA4-4B50-A104-969FF224799D}"/>
                </a:ext>
              </a:extLst>
            </p:cNvPr>
            <p:cNvSpPr/>
            <p:nvPr/>
          </p:nvSpPr>
          <p:spPr>
            <a:xfrm>
              <a:off x="8617760" y="10105908"/>
              <a:ext cx="367830" cy="1790769"/>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7" name="Shape 2503">
              <a:extLst>
                <a:ext uri="{FF2B5EF4-FFF2-40B4-BE49-F238E27FC236}">
                  <a16:creationId xmlns:a16="http://schemas.microsoft.com/office/drawing/2014/main" id="{06C187B4-328A-46DE-B0B9-2076CFC53C9C}"/>
                </a:ext>
              </a:extLst>
            </p:cNvPr>
            <p:cNvSpPr/>
            <p:nvPr/>
          </p:nvSpPr>
          <p:spPr>
            <a:xfrm>
              <a:off x="8867769" y="9760975"/>
              <a:ext cx="540251" cy="589258"/>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8" name="Shape 2504">
              <a:extLst>
                <a:ext uri="{FF2B5EF4-FFF2-40B4-BE49-F238E27FC236}">
                  <a16:creationId xmlns:a16="http://schemas.microsoft.com/office/drawing/2014/main" id="{127E94B2-5F22-447F-9E4A-25C5B0625949}"/>
                </a:ext>
              </a:extLst>
            </p:cNvPr>
            <p:cNvSpPr/>
            <p:nvPr/>
          </p:nvSpPr>
          <p:spPr>
            <a:xfrm>
              <a:off x="9172380" y="10180641"/>
              <a:ext cx="379326" cy="373675"/>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29" name="Shape 2505">
              <a:extLst>
                <a:ext uri="{FF2B5EF4-FFF2-40B4-BE49-F238E27FC236}">
                  <a16:creationId xmlns:a16="http://schemas.microsoft.com/office/drawing/2014/main" id="{BF78066A-C10A-4F45-B8C5-A71E9E1FFD52}"/>
                </a:ext>
              </a:extLst>
            </p:cNvPr>
            <p:cNvSpPr/>
            <p:nvPr/>
          </p:nvSpPr>
          <p:spPr>
            <a:xfrm>
              <a:off x="8692476" y="9142974"/>
              <a:ext cx="1675352" cy="1698786"/>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0" name="Shape 2506">
              <a:extLst>
                <a:ext uri="{FF2B5EF4-FFF2-40B4-BE49-F238E27FC236}">
                  <a16:creationId xmlns:a16="http://schemas.microsoft.com/office/drawing/2014/main" id="{D2A38ABE-EA95-4858-BF6B-4EF3F4C42FC5}"/>
                </a:ext>
              </a:extLst>
            </p:cNvPr>
            <p:cNvSpPr/>
            <p:nvPr/>
          </p:nvSpPr>
          <p:spPr>
            <a:xfrm>
              <a:off x="9341927" y="10663547"/>
              <a:ext cx="227020" cy="235702"/>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1" name="Shape 2507">
              <a:extLst>
                <a:ext uri="{FF2B5EF4-FFF2-40B4-BE49-F238E27FC236}">
                  <a16:creationId xmlns:a16="http://schemas.microsoft.com/office/drawing/2014/main" id="{57275F29-0510-4B18-9CD7-F492D2347204}"/>
                </a:ext>
              </a:extLst>
            </p:cNvPr>
            <p:cNvSpPr/>
            <p:nvPr/>
          </p:nvSpPr>
          <p:spPr>
            <a:xfrm>
              <a:off x="8692476" y="10292745"/>
              <a:ext cx="867849" cy="1509074"/>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2" name="Shape 2508">
              <a:extLst>
                <a:ext uri="{FF2B5EF4-FFF2-40B4-BE49-F238E27FC236}">
                  <a16:creationId xmlns:a16="http://schemas.microsoft.com/office/drawing/2014/main" id="{617CFCD3-1EA2-43D5-944E-1A9C1DAE4E23}"/>
                </a:ext>
              </a:extLst>
            </p:cNvPr>
            <p:cNvSpPr/>
            <p:nvPr/>
          </p:nvSpPr>
          <p:spPr>
            <a:xfrm>
              <a:off x="8129234" y="8703189"/>
              <a:ext cx="183916" cy="204084"/>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3" name="Shape 2509">
              <a:extLst>
                <a:ext uri="{FF2B5EF4-FFF2-40B4-BE49-F238E27FC236}">
                  <a16:creationId xmlns:a16="http://schemas.microsoft.com/office/drawing/2014/main" id="{DE98C83B-50E7-4140-88FD-2DFEC6D1B0B0}"/>
                </a:ext>
              </a:extLst>
            </p:cNvPr>
            <p:cNvSpPr/>
            <p:nvPr/>
          </p:nvSpPr>
          <p:spPr>
            <a:xfrm>
              <a:off x="8186710" y="8890023"/>
              <a:ext cx="143683" cy="126474"/>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4" name="Shape 2510">
              <a:extLst>
                <a:ext uri="{FF2B5EF4-FFF2-40B4-BE49-F238E27FC236}">
                  <a16:creationId xmlns:a16="http://schemas.microsoft.com/office/drawing/2014/main" id="{AD6B2EAE-F8B1-4281-8F22-64F108480806}"/>
                </a:ext>
              </a:extLst>
            </p:cNvPr>
            <p:cNvSpPr/>
            <p:nvPr/>
          </p:nvSpPr>
          <p:spPr>
            <a:xfrm>
              <a:off x="8025781" y="8746304"/>
              <a:ext cx="94832" cy="74737"/>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5" name="Shape 2511">
              <a:extLst>
                <a:ext uri="{FF2B5EF4-FFF2-40B4-BE49-F238E27FC236}">
                  <a16:creationId xmlns:a16="http://schemas.microsoft.com/office/drawing/2014/main" id="{B23C95D2-4C9A-4BF4-9328-75F609CDCED9}"/>
                </a:ext>
              </a:extLst>
            </p:cNvPr>
            <p:cNvSpPr/>
            <p:nvPr/>
          </p:nvSpPr>
          <p:spPr>
            <a:xfrm>
              <a:off x="7925202" y="8593962"/>
              <a:ext cx="169549" cy="195458"/>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6" name="Shape 2512">
              <a:extLst>
                <a:ext uri="{FF2B5EF4-FFF2-40B4-BE49-F238E27FC236}">
                  <a16:creationId xmlns:a16="http://schemas.microsoft.com/office/drawing/2014/main" id="{0800EC68-3B0D-469F-91C8-31948185473E}"/>
                </a:ext>
              </a:extLst>
            </p:cNvPr>
            <p:cNvSpPr/>
            <p:nvPr/>
          </p:nvSpPr>
          <p:spPr>
            <a:xfrm>
              <a:off x="6899302" y="7927094"/>
              <a:ext cx="1261546" cy="810588"/>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7" name="Shape 2513">
              <a:extLst>
                <a:ext uri="{FF2B5EF4-FFF2-40B4-BE49-F238E27FC236}">
                  <a16:creationId xmlns:a16="http://schemas.microsoft.com/office/drawing/2014/main" id="{8E5F78D0-159C-4596-8374-754F1F13B4F9}"/>
                </a:ext>
              </a:extLst>
            </p:cNvPr>
            <p:cNvSpPr/>
            <p:nvPr/>
          </p:nvSpPr>
          <p:spPr>
            <a:xfrm>
              <a:off x="8051647" y="8680195"/>
              <a:ext cx="252884" cy="135097"/>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8" name="Shape 2514">
              <a:extLst>
                <a:ext uri="{FF2B5EF4-FFF2-40B4-BE49-F238E27FC236}">
                  <a16:creationId xmlns:a16="http://schemas.microsoft.com/office/drawing/2014/main" id="{FE9D7365-93F3-4D0E-BFDD-9F2E0DBE64C8}"/>
                </a:ext>
              </a:extLst>
            </p:cNvPr>
            <p:cNvSpPr/>
            <p:nvPr/>
          </p:nvSpPr>
          <p:spPr>
            <a:xfrm>
              <a:off x="8051647" y="8568090"/>
              <a:ext cx="60346" cy="126474"/>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39" name="Shape 2515">
              <a:extLst>
                <a:ext uri="{FF2B5EF4-FFF2-40B4-BE49-F238E27FC236}">
                  <a16:creationId xmlns:a16="http://schemas.microsoft.com/office/drawing/2014/main" id="{8085CFA1-299A-4B3E-880A-FB113A0EDB38}"/>
                </a:ext>
              </a:extLst>
            </p:cNvPr>
            <p:cNvSpPr/>
            <p:nvPr/>
          </p:nvSpPr>
          <p:spPr>
            <a:xfrm>
              <a:off x="8683852" y="8493354"/>
              <a:ext cx="109198" cy="91980"/>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0" name="Shape 2516">
              <a:extLst>
                <a:ext uri="{FF2B5EF4-FFF2-40B4-BE49-F238E27FC236}">
                  <a16:creationId xmlns:a16="http://schemas.microsoft.com/office/drawing/2014/main" id="{2052E33E-51CD-49C0-8346-7C7BC045A8FE}"/>
                </a:ext>
              </a:extLst>
            </p:cNvPr>
            <p:cNvSpPr/>
            <p:nvPr/>
          </p:nvSpPr>
          <p:spPr>
            <a:xfrm>
              <a:off x="8784433" y="8493354"/>
              <a:ext cx="152305" cy="126474"/>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1" name="Shape 2517">
              <a:extLst>
                <a:ext uri="{FF2B5EF4-FFF2-40B4-BE49-F238E27FC236}">
                  <a16:creationId xmlns:a16="http://schemas.microsoft.com/office/drawing/2014/main" id="{4A6CE89A-64FA-4085-973B-EBC92D371905}"/>
                </a:ext>
              </a:extLst>
            </p:cNvPr>
            <p:cNvSpPr/>
            <p:nvPr/>
          </p:nvSpPr>
          <p:spPr>
            <a:xfrm>
              <a:off x="4723927" y="5682165"/>
              <a:ext cx="1635124" cy="1098029"/>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2" name="Shape 2518">
              <a:extLst>
                <a:ext uri="{FF2B5EF4-FFF2-40B4-BE49-F238E27FC236}">
                  <a16:creationId xmlns:a16="http://schemas.microsoft.com/office/drawing/2014/main" id="{36C23BC7-4FCB-4134-A69A-BCB7B8E97D79}"/>
                </a:ext>
              </a:extLst>
            </p:cNvPr>
            <p:cNvSpPr/>
            <p:nvPr/>
          </p:nvSpPr>
          <p:spPr>
            <a:xfrm>
              <a:off x="6568827" y="7082011"/>
              <a:ext cx="2434005" cy="1207259"/>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3" name="Shape 2519">
              <a:extLst>
                <a:ext uri="{FF2B5EF4-FFF2-40B4-BE49-F238E27FC236}">
                  <a16:creationId xmlns:a16="http://schemas.microsoft.com/office/drawing/2014/main" id="{71E29097-52ED-46B0-8BF9-4B62E9F95AAE}"/>
                </a:ext>
              </a:extLst>
            </p:cNvPr>
            <p:cNvSpPr/>
            <p:nvPr/>
          </p:nvSpPr>
          <p:spPr>
            <a:xfrm>
              <a:off x="5887766" y="5630428"/>
              <a:ext cx="3594969" cy="1848258"/>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dirty="0">
                <a:solidFill>
                  <a:schemeClr val="bg2">
                    <a:lumMod val="50000"/>
                  </a:schemeClr>
                </a:solidFill>
                <a:latin typeface="Lato"/>
                <a:ea typeface="Lato"/>
                <a:cs typeface="Lato"/>
                <a:sym typeface="Lato"/>
              </a:endParaRPr>
            </a:p>
          </p:txBody>
        </p:sp>
        <p:sp>
          <p:nvSpPr>
            <p:cNvPr id="244" name="Shape 2520">
              <a:extLst>
                <a:ext uri="{FF2B5EF4-FFF2-40B4-BE49-F238E27FC236}">
                  <a16:creationId xmlns:a16="http://schemas.microsoft.com/office/drawing/2014/main" id="{38AC8339-A5EE-457B-8B80-408AD42CD1C5}"/>
                </a:ext>
              </a:extLst>
            </p:cNvPr>
            <p:cNvSpPr/>
            <p:nvPr/>
          </p:nvSpPr>
          <p:spPr>
            <a:xfrm>
              <a:off x="16905446" y="9743731"/>
              <a:ext cx="86210" cy="74737"/>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5" name="Shape 2521">
              <a:extLst>
                <a:ext uri="{FF2B5EF4-FFF2-40B4-BE49-F238E27FC236}">
                  <a16:creationId xmlns:a16="http://schemas.microsoft.com/office/drawing/2014/main" id="{157222F8-D813-41DD-9AB6-B672AA94DFB6}"/>
                </a:ext>
              </a:extLst>
            </p:cNvPr>
            <p:cNvSpPr/>
            <p:nvPr/>
          </p:nvSpPr>
          <p:spPr>
            <a:xfrm>
              <a:off x="16974412" y="9726483"/>
              <a:ext cx="109198" cy="40242"/>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6" name="Shape 2522">
              <a:extLst>
                <a:ext uri="{FF2B5EF4-FFF2-40B4-BE49-F238E27FC236}">
                  <a16:creationId xmlns:a16="http://schemas.microsoft.com/office/drawing/2014/main" id="{9447D148-47AE-49CD-8BB8-5A0CFE802D5C}"/>
                </a:ext>
              </a:extLst>
            </p:cNvPr>
            <p:cNvSpPr/>
            <p:nvPr/>
          </p:nvSpPr>
          <p:spPr>
            <a:xfrm>
              <a:off x="12330551" y="6990030"/>
              <a:ext cx="261506" cy="143723"/>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7" name="Shape 2523">
              <a:extLst>
                <a:ext uri="{FF2B5EF4-FFF2-40B4-BE49-F238E27FC236}">
                  <a16:creationId xmlns:a16="http://schemas.microsoft.com/office/drawing/2014/main" id="{3A2DD843-67FF-49B4-A2BF-C45314C28D44}"/>
                </a:ext>
              </a:extLst>
            </p:cNvPr>
            <p:cNvSpPr/>
            <p:nvPr/>
          </p:nvSpPr>
          <p:spPr>
            <a:xfrm>
              <a:off x="12212731" y="7107882"/>
              <a:ext cx="313229" cy="135097"/>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8" name="Shape 2524">
              <a:extLst>
                <a:ext uri="{FF2B5EF4-FFF2-40B4-BE49-F238E27FC236}">
                  <a16:creationId xmlns:a16="http://schemas.microsoft.com/office/drawing/2014/main" id="{FF309935-D8D8-414E-89BD-9B93FDF4D766}"/>
                </a:ext>
              </a:extLst>
            </p:cNvPr>
            <p:cNvSpPr/>
            <p:nvPr/>
          </p:nvSpPr>
          <p:spPr>
            <a:xfrm>
              <a:off x="12103531" y="7208485"/>
              <a:ext cx="479904" cy="465656"/>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49" name="Shape 2525">
              <a:extLst>
                <a:ext uri="{FF2B5EF4-FFF2-40B4-BE49-F238E27FC236}">
                  <a16:creationId xmlns:a16="http://schemas.microsoft.com/office/drawing/2014/main" id="{BF7E08EB-A09D-4DF7-BCEB-62AC244C0B2E}"/>
                </a:ext>
              </a:extLst>
            </p:cNvPr>
            <p:cNvSpPr/>
            <p:nvPr/>
          </p:nvSpPr>
          <p:spPr>
            <a:xfrm>
              <a:off x="12382276" y="7234356"/>
              <a:ext cx="227020" cy="212707"/>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0" name="Shape 2526">
              <a:extLst>
                <a:ext uri="{FF2B5EF4-FFF2-40B4-BE49-F238E27FC236}">
                  <a16:creationId xmlns:a16="http://schemas.microsoft.com/office/drawing/2014/main" id="{062E2546-19F3-41D9-BA26-03B743F74972}"/>
                </a:ext>
              </a:extLst>
            </p:cNvPr>
            <p:cNvSpPr/>
            <p:nvPr/>
          </p:nvSpPr>
          <p:spPr>
            <a:xfrm>
              <a:off x="11606382" y="6990030"/>
              <a:ext cx="557493" cy="480028"/>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1" name="Shape 2527">
              <a:extLst>
                <a:ext uri="{FF2B5EF4-FFF2-40B4-BE49-F238E27FC236}">
                  <a16:creationId xmlns:a16="http://schemas.microsoft.com/office/drawing/2014/main" id="{6E570345-344B-4253-B0C5-791C0D4DD3F7}"/>
                </a:ext>
              </a:extLst>
            </p:cNvPr>
            <p:cNvSpPr/>
            <p:nvPr/>
          </p:nvSpPr>
          <p:spPr>
            <a:xfrm>
              <a:off x="12069045" y="7176869"/>
              <a:ext cx="186789" cy="126474"/>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2" name="Shape 2528">
              <a:extLst>
                <a:ext uri="{FF2B5EF4-FFF2-40B4-BE49-F238E27FC236}">
                  <a16:creationId xmlns:a16="http://schemas.microsoft.com/office/drawing/2014/main" id="{E98D584D-CD96-4FFE-9C1E-34EB3C64E703}"/>
                </a:ext>
              </a:extLst>
            </p:cNvPr>
            <p:cNvSpPr/>
            <p:nvPr/>
          </p:nvSpPr>
          <p:spPr>
            <a:xfrm>
              <a:off x="11910995" y="6972783"/>
              <a:ext cx="175294" cy="109228"/>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3" name="Shape 2529">
              <a:extLst>
                <a:ext uri="{FF2B5EF4-FFF2-40B4-BE49-F238E27FC236}">
                  <a16:creationId xmlns:a16="http://schemas.microsoft.com/office/drawing/2014/main" id="{2386FC95-8BA9-46EF-8DA1-1A419684E6F7}"/>
                </a:ext>
              </a:extLst>
            </p:cNvPr>
            <p:cNvSpPr/>
            <p:nvPr/>
          </p:nvSpPr>
          <p:spPr>
            <a:xfrm>
              <a:off x="12054678" y="7050392"/>
              <a:ext cx="31611" cy="31619"/>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4" name="Shape 2530">
              <a:extLst>
                <a:ext uri="{FF2B5EF4-FFF2-40B4-BE49-F238E27FC236}">
                  <a16:creationId xmlns:a16="http://schemas.microsoft.com/office/drawing/2014/main" id="{B849DF43-2427-4F9D-B2AC-488EFEA9630C}"/>
                </a:ext>
              </a:extLst>
            </p:cNvPr>
            <p:cNvSpPr/>
            <p:nvPr/>
          </p:nvSpPr>
          <p:spPr>
            <a:xfrm>
              <a:off x="11951225" y="6854932"/>
              <a:ext cx="169549" cy="15234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5" name="Shape 2531">
              <a:extLst>
                <a:ext uri="{FF2B5EF4-FFF2-40B4-BE49-F238E27FC236}">
                  <a16:creationId xmlns:a16="http://schemas.microsoft.com/office/drawing/2014/main" id="{E0684AB2-C39B-4D2B-ADBF-A47AAA09A447}"/>
                </a:ext>
              </a:extLst>
            </p:cNvPr>
            <p:cNvSpPr/>
            <p:nvPr/>
          </p:nvSpPr>
          <p:spPr>
            <a:xfrm>
              <a:off x="12155254" y="6601982"/>
              <a:ext cx="126441" cy="186837"/>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6" name="Shape 2532">
              <a:extLst>
                <a:ext uri="{FF2B5EF4-FFF2-40B4-BE49-F238E27FC236}">
                  <a16:creationId xmlns:a16="http://schemas.microsoft.com/office/drawing/2014/main" id="{C94D8E34-DCC3-4FE2-9279-A6B3AADE2AD0}"/>
                </a:ext>
              </a:extLst>
            </p:cNvPr>
            <p:cNvSpPr/>
            <p:nvPr/>
          </p:nvSpPr>
          <p:spPr>
            <a:xfrm>
              <a:off x="12063299" y="6771575"/>
              <a:ext cx="376451" cy="43691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7" name="Shape 2533">
              <a:extLst>
                <a:ext uri="{FF2B5EF4-FFF2-40B4-BE49-F238E27FC236}">
                  <a16:creationId xmlns:a16="http://schemas.microsoft.com/office/drawing/2014/main" id="{42FD78E7-3571-4DBA-8BCF-0F36584DBDBD}"/>
                </a:ext>
              </a:extLst>
            </p:cNvPr>
            <p:cNvSpPr/>
            <p:nvPr/>
          </p:nvSpPr>
          <p:spPr>
            <a:xfrm>
              <a:off x="12727120" y="6906673"/>
              <a:ext cx="750031" cy="445537"/>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8" name="Shape 2534">
              <a:extLst>
                <a:ext uri="{FF2B5EF4-FFF2-40B4-BE49-F238E27FC236}">
                  <a16:creationId xmlns:a16="http://schemas.microsoft.com/office/drawing/2014/main" id="{3518DF62-D40F-4ACC-9AD0-81B265651224}"/>
                </a:ext>
              </a:extLst>
            </p:cNvPr>
            <p:cNvSpPr/>
            <p:nvPr/>
          </p:nvSpPr>
          <p:spPr>
            <a:xfrm>
              <a:off x="12491478" y="7073387"/>
              <a:ext cx="252884" cy="1034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59" name="Shape 2535">
              <a:extLst>
                <a:ext uri="{FF2B5EF4-FFF2-40B4-BE49-F238E27FC236}">
                  <a16:creationId xmlns:a16="http://schemas.microsoft.com/office/drawing/2014/main" id="{D8016F14-1099-4C04-9939-A6E162EB5E51}"/>
                </a:ext>
              </a:extLst>
            </p:cNvPr>
            <p:cNvSpPr/>
            <p:nvPr/>
          </p:nvSpPr>
          <p:spPr>
            <a:xfrm>
              <a:off x="12770222" y="6693964"/>
              <a:ext cx="396567" cy="296068"/>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0" name="Shape 2536">
              <a:extLst>
                <a:ext uri="{FF2B5EF4-FFF2-40B4-BE49-F238E27FC236}">
                  <a16:creationId xmlns:a16="http://schemas.microsoft.com/office/drawing/2014/main" id="{99A0B93A-E333-4369-8FE4-28FFB8BD11FB}"/>
                </a:ext>
              </a:extLst>
            </p:cNvPr>
            <p:cNvSpPr/>
            <p:nvPr/>
          </p:nvSpPr>
          <p:spPr>
            <a:xfrm>
              <a:off x="12678265" y="6676718"/>
              <a:ext cx="244262" cy="160969"/>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1" name="Shape 2537">
              <a:extLst>
                <a:ext uri="{FF2B5EF4-FFF2-40B4-BE49-F238E27FC236}">
                  <a16:creationId xmlns:a16="http://schemas.microsoft.com/office/drawing/2014/main" id="{B9002F2A-A763-406B-8E0A-7B814FEA0CA7}"/>
                </a:ext>
              </a:extLst>
            </p:cNvPr>
            <p:cNvSpPr/>
            <p:nvPr/>
          </p:nvSpPr>
          <p:spPr>
            <a:xfrm>
              <a:off x="12678265" y="6576112"/>
              <a:ext cx="301738" cy="15234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2" name="Shape 2538">
              <a:extLst>
                <a:ext uri="{FF2B5EF4-FFF2-40B4-BE49-F238E27FC236}">
                  <a16:creationId xmlns:a16="http://schemas.microsoft.com/office/drawing/2014/main" id="{E564712C-4C96-42D2-827D-CD0EB62A2D54}"/>
                </a:ext>
              </a:extLst>
            </p:cNvPr>
            <p:cNvSpPr/>
            <p:nvPr/>
          </p:nvSpPr>
          <p:spPr>
            <a:xfrm>
              <a:off x="12770222" y="6484132"/>
              <a:ext cx="201159" cy="126474"/>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3" name="Shape 2539">
              <a:extLst>
                <a:ext uri="{FF2B5EF4-FFF2-40B4-BE49-F238E27FC236}">
                  <a16:creationId xmlns:a16="http://schemas.microsoft.com/office/drawing/2014/main" id="{7D37A0C0-D4B7-4609-999A-C104324BED7F}"/>
                </a:ext>
              </a:extLst>
            </p:cNvPr>
            <p:cNvSpPr/>
            <p:nvPr/>
          </p:nvSpPr>
          <p:spPr>
            <a:xfrm>
              <a:off x="12617921" y="6745705"/>
              <a:ext cx="135063" cy="66112"/>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4" name="Shape 2540">
              <a:extLst>
                <a:ext uri="{FF2B5EF4-FFF2-40B4-BE49-F238E27FC236}">
                  <a16:creationId xmlns:a16="http://schemas.microsoft.com/office/drawing/2014/main" id="{87ECD1A1-83F7-4261-9016-051C34C2E987}"/>
                </a:ext>
              </a:extLst>
            </p:cNvPr>
            <p:cNvSpPr/>
            <p:nvPr/>
          </p:nvSpPr>
          <p:spPr>
            <a:xfrm>
              <a:off x="12408138" y="6762948"/>
              <a:ext cx="402314" cy="353554"/>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5" name="Shape 2541">
              <a:extLst>
                <a:ext uri="{FF2B5EF4-FFF2-40B4-BE49-F238E27FC236}">
                  <a16:creationId xmlns:a16="http://schemas.microsoft.com/office/drawing/2014/main" id="{492BADDA-DB60-4390-AE47-2ACB3D9F60FA}"/>
                </a:ext>
              </a:extLst>
            </p:cNvPr>
            <p:cNvSpPr/>
            <p:nvPr/>
          </p:nvSpPr>
          <p:spPr>
            <a:xfrm>
              <a:off x="12652400" y="7133753"/>
              <a:ext cx="387947" cy="252949"/>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6" name="Shape 2542">
              <a:extLst>
                <a:ext uri="{FF2B5EF4-FFF2-40B4-BE49-F238E27FC236}">
                  <a16:creationId xmlns:a16="http://schemas.microsoft.com/office/drawing/2014/main" id="{1FC3B74F-DEAC-48C6-9525-740C6F0A84F1}"/>
                </a:ext>
              </a:extLst>
            </p:cNvPr>
            <p:cNvSpPr/>
            <p:nvPr/>
          </p:nvSpPr>
          <p:spPr>
            <a:xfrm>
              <a:off x="12922527" y="7125129"/>
              <a:ext cx="140809" cy="169594"/>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7" name="Shape 2543">
              <a:extLst>
                <a:ext uri="{FF2B5EF4-FFF2-40B4-BE49-F238E27FC236}">
                  <a16:creationId xmlns:a16="http://schemas.microsoft.com/office/drawing/2014/main" id="{74632818-5898-4F4D-848A-569F487368D9}"/>
                </a:ext>
              </a:extLst>
            </p:cNvPr>
            <p:cNvSpPr/>
            <p:nvPr/>
          </p:nvSpPr>
          <p:spPr>
            <a:xfrm>
              <a:off x="12980002" y="7217109"/>
              <a:ext cx="83336" cy="86232"/>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8" name="Shape 2544">
              <a:extLst>
                <a:ext uri="{FF2B5EF4-FFF2-40B4-BE49-F238E27FC236}">
                  <a16:creationId xmlns:a16="http://schemas.microsoft.com/office/drawing/2014/main" id="{3F599F83-32FA-4398-9624-81D825610A6E}"/>
                </a:ext>
              </a:extLst>
            </p:cNvPr>
            <p:cNvSpPr/>
            <p:nvPr/>
          </p:nvSpPr>
          <p:spPr>
            <a:xfrm>
              <a:off x="12727120" y="7352207"/>
              <a:ext cx="270126" cy="160969"/>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69" name="Shape 2545">
              <a:extLst>
                <a:ext uri="{FF2B5EF4-FFF2-40B4-BE49-F238E27FC236}">
                  <a16:creationId xmlns:a16="http://schemas.microsoft.com/office/drawing/2014/main" id="{71D1EFBE-1068-4428-B949-FEA4C3E87A4C}"/>
                </a:ext>
              </a:extLst>
            </p:cNvPr>
            <p:cNvSpPr/>
            <p:nvPr/>
          </p:nvSpPr>
          <p:spPr>
            <a:xfrm>
              <a:off x="12465613" y="7311966"/>
              <a:ext cx="152305" cy="126474"/>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0" name="Shape 2546">
              <a:extLst>
                <a:ext uri="{FF2B5EF4-FFF2-40B4-BE49-F238E27FC236}">
                  <a16:creationId xmlns:a16="http://schemas.microsoft.com/office/drawing/2014/main" id="{05806BA2-7033-40A4-B8DE-BFFAA973A632}"/>
                </a:ext>
              </a:extLst>
            </p:cNvPr>
            <p:cNvSpPr/>
            <p:nvPr/>
          </p:nvSpPr>
          <p:spPr>
            <a:xfrm>
              <a:off x="12574812" y="7251602"/>
              <a:ext cx="186789" cy="227079"/>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1" name="Shape 2547">
              <a:extLst>
                <a:ext uri="{FF2B5EF4-FFF2-40B4-BE49-F238E27FC236}">
                  <a16:creationId xmlns:a16="http://schemas.microsoft.com/office/drawing/2014/main" id="{16B82BB2-EC14-41F4-AAB0-C4FD269220A9}"/>
                </a:ext>
              </a:extLst>
            </p:cNvPr>
            <p:cNvSpPr/>
            <p:nvPr/>
          </p:nvSpPr>
          <p:spPr>
            <a:xfrm>
              <a:off x="12474234" y="7116506"/>
              <a:ext cx="295991" cy="160969"/>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2" name="Shape 2548">
              <a:extLst>
                <a:ext uri="{FF2B5EF4-FFF2-40B4-BE49-F238E27FC236}">
                  <a16:creationId xmlns:a16="http://schemas.microsoft.com/office/drawing/2014/main" id="{0ACCDA90-C050-4793-BCFC-BDB273B6A9F7}"/>
                </a:ext>
              </a:extLst>
            </p:cNvPr>
            <p:cNvSpPr/>
            <p:nvPr/>
          </p:nvSpPr>
          <p:spPr>
            <a:xfrm>
              <a:off x="12643779" y="7478683"/>
              <a:ext cx="261506" cy="270196"/>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3" name="Shape 2549">
              <a:extLst>
                <a:ext uri="{FF2B5EF4-FFF2-40B4-BE49-F238E27FC236}">
                  <a16:creationId xmlns:a16="http://schemas.microsoft.com/office/drawing/2014/main" id="{53AAAA72-5546-47EE-B0ED-0E63073BBBEB}"/>
                </a:ext>
              </a:extLst>
            </p:cNvPr>
            <p:cNvSpPr/>
            <p:nvPr/>
          </p:nvSpPr>
          <p:spPr>
            <a:xfrm>
              <a:off x="12879424" y="7464308"/>
              <a:ext cx="126441" cy="83358"/>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4" name="Shape 2550">
              <a:extLst>
                <a:ext uri="{FF2B5EF4-FFF2-40B4-BE49-F238E27FC236}">
                  <a16:creationId xmlns:a16="http://schemas.microsoft.com/office/drawing/2014/main" id="{5205F3AF-98B5-4D48-9EB5-55AE35942BCA}"/>
                </a:ext>
              </a:extLst>
            </p:cNvPr>
            <p:cNvSpPr/>
            <p:nvPr/>
          </p:nvSpPr>
          <p:spPr>
            <a:xfrm>
              <a:off x="12609297" y="7438442"/>
              <a:ext cx="74715" cy="15234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5" name="Shape 2551">
              <a:extLst>
                <a:ext uri="{FF2B5EF4-FFF2-40B4-BE49-F238E27FC236}">
                  <a16:creationId xmlns:a16="http://schemas.microsoft.com/office/drawing/2014/main" id="{EE2687D3-18D8-48DC-82CF-BEAA07C40FE9}"/>
                </a:ext>
              </a:extLst>
            </p:cNvPr>
            <p:cNvSpPr/>
            <p:nvPr/>
          </p:nvSpPr>
          <p:spPr>
            <a:xfrm>
              <a:off x="12652400" y="7455689"/>
              <a:ext cx="109198" cy="74737"/>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6" name="Shape 2552">
              <a:extLst>
                <a:ext uri="{FF2B5EF4-FFF2-40B4-BE49-F238E27FC236}">
                  <a16:creationId xmlns:a16="http://schemas.microsoft.com/office/drawing/2014/main" id="{B68C0C9E-9A37-4EF5-878E-77EDAE613EF4}"/>
                </a:ext>
              </a:extLst>
            </p:cNvPr>
            <p:cNvSpPr/>
            <p:nvPr/>
          </p:nvSpPr>
          <p:spPr>
            <a:xfrm>
              <a:off x="13577726" y="7504551"/>
              <a:ext cx="160928" cy="135097"/>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7" name="Shape 2553">
              <a:extLst>
                <a:ext uri="{FF2B5EF4-FFF2-40B4-BE49-F238E27FC236}">
                  <a16:creationId xmlns:a16="http://schemas.microsoft.com/office/drawing/2014/main" id="{78CA19E4-3407-46A9-A8CD-184AB0353B47}"/>
                </a:ext>
              </a:extLst>
            </p:cNvPr>
            <p:cNvSpPr/>
            <p:nvPr/>
          </p:nvSpPr>
          <p:spPr>
            <a:xfrm>
              <a:off x="13638074" y="7573537"/>
              <a:ext cx="833366" cy="707108"/>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8" name="Shape 2554">
              <a:extLst>
                <a:ext uri="{FF2B5EF4-FFF2-40B4-BE49-F238E27FC236}">
                  <a16:creationId xmlns:a16="http://schemas.microsoft.com/office/drawing/2014/main" id="{92B711D7-08D9-4AF1-9A66-4A417FDA4139}"/>
                </a:ext>
              </a:extLst>
            </p:cNvPr>
            <p:cNvSpPr/>
            <p:nvPr/>
          </p:nvSpPr>
          <p:spPr>
            <a:xfrm>
              <a:off x="13655315" y="7582162"/>
              <a:ext cx="66095" cy="48867"/>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79" name="Shape 2555">
              <a:extLst>
                <a:ext uri="{FF2B5EF4-FFF2-40B4-BE49-F238E27FC236}">
                  <a16:creationId xmlns:a16="http://schemas.microsoft.com/office/drawing/2014/main" id="{253FDDFE-E20E-4CE8-BD0F-10802B569946}"/>
                </a:ext>
              </a:extLst>
            </p:cNvPr>
            <p:cNvSpPr/>
            <p:nvPr/>
          </p:nvSpPr>
          <p:spPr>
            <a:xfrm>
              <a:off x="13459904" y="7378076"/>
              <a:ext cx="295991" cy="15234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0" name="Shape 2556">
              <a:extLst>
                <a:ext uri="{FF2B5EF4-FFF2-40B4-BE49-F238E27FC236}">
                  <a16:creationId xmlns:a16="http://schemas.microsoft.com/office/drawing/2014/main" id="{B64F252A-6413-487E-AFB8-42734911EFE3}"/>
                </a:ext>
              </a:extLst>
            </p:cNvPr>
            <p:cNvSpPr/>
            <p:nvPr/>
          </p:nvSpPr>
          <p:spPr>
            <a:xfrm>
              <a:off x="13663939" y="7478683"/>
              <a:ext cx="227020" cy="17821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1" name="Shape 2557">
              <a:extLst>
                <a:ext uri="{FF2B5EF4-FFF2-40B4-BE49-F238E27FC236}">
                  <a16:creationId xmlns:a16="http://schemas.microsoft.com/office/drawing/2014/main" id="{4A3DE329-14F7-49CF-B672-095AD2741392}"/>
                </a:ext>
              </a:extLst>
            </p:cNvPr>
            <p:cNvSpPr/>
            <p:nvPr/>
          </p:nvSpPr>
          <p:spPr>
            <a:xfrm>
              <a:off x="13738653" y="8036322"/>
              <a:ext cx="74715" cy="86232"/>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2" name="Shape 2558">
              <a:extLst>
                <a:ext uri="{FF2B5EF4-FFF2-40B4-BE49-F238E27FC236}">
                  <a16:creationId xmlns:a16="http://schemas.microsoft.com/office/drawing/2014/main" id="{EFA73A8E-CF4F-4713-9D64-4395465FB17B}"/>
                </a:ext>
              </a:extLst>
            </p:cNvPr>
            <p:cNvSpPr/>
            <p:nvPr/>
          </p:nvSpPr>
          <p:spPr>
            <a:xfrm>
              <a:off x="13267371" y="7717259"/>
              <a:ext cx="293115" cy="227079"/>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3" name="Shape 2559">
              <a:extLst>
                <a:ext uri="{FF2B5EF4-FFF2-40B4-BE49-F238E27FC236}">
                  <a16:creationId xmlns:a16="http://schemas.microsoft.com/office/drawing/2014/main" id="{657412E1-35CE-4078-A96C-2DE76E5376E9}"/>
                </a:ext>
              </a:extLst>
            </p:cNvPr>
            <p:cNvSpPr/>
            <p:nvPr/>
          </p:nvSpPr>
          <p:spPr>
            <a:xfrm>
              <a:off x="13402432" y="7700013"/>
              <a:ext cx="419555" cy="396670"/>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4" name="Shape 2560">
              <a:extLst>
                <a:ext uri="{FF2B5EF4-FFF2-40B4-BE49-F238E27FC236}">
                  <a16:creationId xmlns:a16="http://schemas.microsoft.com/office/drawing/2014/main" id="{9303EE16-6E13-43C8-9EBD-41401959047F}"/>
                </a:ext>
              </a:extLst>
            </p:cNvPr>
            <p:cNvSpPr/>
            <p:nvPr/>
          </p:nvSpPr>
          <p:spPr>
            <a:xfrm>
              <a:off x="12870800" y="7470060"/>
              <a:ext cx="798881" cy="304688"/>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5" name="Shape 2561">
              <a:extLst>
                <a:ext uri="{FF2B5EF4-FFF2-40B4-BE49-F238E27FC236}">
                  <a16:creationId xmlns:a16="http://schemas.microsoft.com/office/drawing/2014/main" id="{BEF56C63-B9DA-4D69-A7FC-2C628B9A0220}"/>
                </a:ext>
              </a:extLst>
            </p:cNvPr>
            <p:cNvSpPr/>
            <p:nvPr/>
          </p:nvSpPr>
          <p:spPr>
            <a:xfrm>
              <a:off x="13232884" y="7952963"/>
              <a:ext cx="885091" cy="709984"/>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6" name="Shape 2562">
              <a:extLst>
                <a:ext uri="{FF2B5EF4-FFF2-40B4-BE49-F238E27FC236}">
                  <a16:creationId xmlns:a16="http://schemas.microsoft.com/office/drawing/2014/main" id="{FE5CB335-2D69-43BB-A2C5-2DC6F1F08DCB}"/>
                </a:ext>
              </a:extLst>
            </p:cNvPr>
            <p:cNvSpPr/>
            <p:nvPr/>
          </p:nvSpPr>
          <p:spPr>
            <a:xfrm>
              <a:off x="13250127" y="7901221"/>
              <a:ext cx="175294" cy="186837"/>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dirty="0">
                <a:solidFill>
                  <a:schemeClr val="bg2">
                    <a:lumMod val="50000"/>
                  </a:schemeClr>
                </a:solidFill>
                <a:latin typeface="Lato"/>
                <a:ea typeface="Lato"/>
                <a:cs typeface="Lato"/>
                <a:sym typeface="Lato"/>
              </a:endParaRPr>
            </a:p>
          </p:txBody>
        </p:sp>
        <p:sp>
          <p:nvSpPr>
            <p:cNvPr id="287" name="Shape 2563">
              <a:extLst>
                <a:ext uri="{FF2B5EF4-FFF2-40B4-BE49-F238E27FC236}">
                  <a16:creationId xmlns:a16="http://schemas.microsoft.com/office/drawing/2014/main" id="{859B545B-B3DB-4BC8-98EB-E0888CDB43B2}"/>
                </a:ext>
              </a:extLst>
            </p:cNvPr>
            <p:cNvSpPr/>
            <p:nvPr/>
          </p:nvSpPr>
          <p:spPr>
            <a:xfrm>
              <a:off x="13258748" y="7835112"/>
              <a:ext cx="66095" cy="74737"/>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8" name="Shape 2564">
              <a:extLst>
                <a:ext uri="{FF2B5EF4-FFF2-40B4-BE49-F238E27FC236}">
                  <a16:creationId xmlns:a16="http://schemas.microsoft.com/office/drawing/2014/main" id="{F72033B2-345B-4C66-8226-D4118BE55647}"/>
                </a:ext>
              </a:extLst>
            </p:cNvPr>
            <p:cNvSpPr/>
            <p:nvPr/>
          </p:nvSpPr>
          <p:spPr>
            <a:xfrm>
              <a:off x="13250127" y="7935718"/>
              <a:ext cx="25864" cy="60363"/>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89" name="Shape 2565">
              <a:extLst>
                <a:ext uri="{FF2B5EF4-FFF2-40B4-BE49-F238E27FC236}">
                  <a16:creationId xmlns:a16="http://schemas.microsoft.com/office/drawing/2014/main" id="{DF597D53-80B2-4E0B-AACF-8FCA7B3635A5}"/>
                </a:ext>
              </a:extLst>
            </p:cNvPr>
            <p:cNvSpPr/>
            <p:nvPr/>
          </p:nvSpPr>
          <p:spPr>
            <a:xfrm>
              <a:off x="13215643" y="7901221"/>
              <a:ext cx="68966" cy="221332"/>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0" name="Shape 2566">
              <a:extLst>
                <a:ext uri="{FF2B5EF4-FFF2-40B4-BE49-F238E27FC236}">
                  <a16:creationId xmlns:a16="http://schemas.microsoft.com/office/drawing/2014/main" id="{E80B6836-39DD-4B66-9505-A57A6E7C4AF5}"/>
                </a:ext>
              </a:extLst>
            </p:cNvPr>
            <p:cNvSpPr/>
            <p:nvPr/>
          </p:nvSpPr>
          <p:spPr>
            <a:xfrm>
              <a:off x="13913946" y="8231781"/>
              <a:ext cx="43104" cy="66112"/>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1" name="Shape 2567">
              <a:extLst>
                <a:ext uri="{FF2B5EF4-FFF2-40B4-BE49-F238E27FC236}">
                  <a16:creationId xmlns:a16="http://schemas.microsoft.com/office/drawing/2014/main" id="{FB9A8F37-E478-4BBB-B99F-22F55FE5A71B}"/>
                </a:ext>
              </a:extLst>
            </p:cNvPr>
            <p:cNvSpPr/>
            <p:nvPr/>
          </p:nvSpPr>
          <p:spPr>
            <a:xfrm>
              <a:off x="13569106" y="8545096"/>
              <a:ext cx="448292" cy="284570"/>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2" name="Shape 2568">
              <a:extLst>
                <a:ext uri="{FF2B5EF4-FFF2-40B4-BE49-F238E27FC236}">
                  <a16:creationId xmlns:a16="http://schemas.microsoft.com/office/drawing/2014/main" id="{D2A55F8F-D74B-4D9E-9E5D-F5FDA5BE11CF}"/>
                </a:ext>
              </a:extLst>
            </p:cNvPr>
            <p:cNvSpPr/>
            <p:nvPr/>
          </p:nvSpPr>
          <p:spPr>
            <a:xfrm>
              <a:off x="13965672" y="8231781"/>
              <a:ext cx="344839" cy="413917"/>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3" name="Shape 2569">
              <a:extLst>
                <a:ext uri="{FF2B5EF4-FFF2-40B4-BE49-F238E27FC236}">
                  <a16:creationId xmlns:a16="http://schemas.microsoft.com/office/drawing/2014/main" id="{4610E089-3875-4BBC-BEBB-6FBD151B7127}"/>
                </a:ext>
              </a:extLst>
            </p:cNvPr>
            <p:cNvSpPr/>
            <p:nvPr/>
          </p:nvSpPr>
          <p:spPr>
            <a:xfrm>
              <a:off x="14698457" y="7421194"/>
              <a:ext cx="462663" cy="201211"/>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4" name="Shape 2570">
              <a:extLst>
                <a:ext uri="{FF2B5EF4-FFF2-40B4-BE49-F238E27FC236}">
                  <a16:creationId xmlns:a16="http://schemas.microsoft.com/office/drawing/2014/main" id="{010EC4E8-0505-48ED-8342-0C214B335D83}"/>
                </a:ext>
              </a:extLst>
            </p:cNvPr>
            <p:cNvSpPr/>
            <p:nvPr/>
          </p:nvSpPr>
          <p:spPr>
            <a:xfrm>
              <a:off x="14135220" y="7294720"/>
              <a:ext cx="750031" cy="439786"/>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5" name="Shape 2571">
              <a:extLst>
                <a:ext uri="{FF2B5EF4-FFF2-40B4-BE49-F238E27FC236}">
                  <a16:creationId xmlns:a16="http://schemas.microsoft.com/office/drawing/2014/main" id="{06B7E0BB-C37D-47AE-8D25-6304EAA9268B}"/>
                </a:ext>
              </a:extLst>
            </p:cNvPr>
            <p:cNvSpPr/>
            <p:nvPr/>
          </p:nvSpPr>
          <p:spPr>
            <a:xfrm>
              <a:off x="14362240" y="7783372"/>
              <a:ext cx="0" cy="8625"/>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6" name="Shape 2572">
              <a:extLst>
                <a:ext uri="{FF2B5EF4-FFF2-40B4-BE49-F238E27FC236}">
                  <a16:creationId xmlns:a16="http://schemas.microsoft.com/office/drawing/2014/main" id="{F6D73398-CCCB-4F4D-B829-AB87605CA6E9}"/>
                </a:ext>
              </a:extLst>
            </p:cNvPr>
            <p:cNvSpPr/>
            <p:nvPr/>
          </p:nvSpPr>
          <p:spPr>
            <a:xfrm>
              <a:off x="13974292" y="7447063"/>
              <a:ext cx="614965" cy="362177"/>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7" name="Shape 2573">
              <a:extLst>
                <a:ext uri="{FF2B5EF4-FFF2-40B4-BE49-F238E27FC236}">
                  <a16:creationId xmlns:a16="http://schemas.microsoft.com/office/drawing/2014/main" id="{6724F552-90FE-49C9-8D15-6DC5D9B5EA29}"/>
                </a:ext>
              </a:extLst>
            </p:cNvPr>
            <p:cNvSpPr/>
            <p:nvPr/>
          </p:nvSpPr>
          <p:spPr>
            <a:xfrm>
              <a:off x="14623744" y="7530422"/>
              <a:ext cx="336218" cy="227079"/>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8" name="Shape 2574">
              <a:extLst>
                <a:ext uri="{FF2B5EF4-FFF2-40B4-BE49-F238E27FC236}">
                  <a16:creationId xmlns:a16="http://schemas.microsoft.com/office/drawing/2014/main" id="{8D961F6A-A3AD-4056-90C9-BD6F3AA0EA4C}"/>
                </a:ext>
              </a:extLst>
            </p:cNvPr>
            <p:cNvSpPr/>
            <p:nvPr/>
          </p:nvSpPr>
          <p:spPr>
            <a:xfrm>
              <a:off x="14353620" y="7725884"/>
              <a:ext cx="698306" cy="623751"/>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299" name="Shape 2575">
              <a:extLst>
                <a:ext uri="{FF2B5EF4-FFF2-40B4-BE49-F238E27FC236}">
                  <a16:creationId xmlns:a16="http://schemas.microsoft.com/office/drawing/2014/main" id="{D59FF8D1-9F3E-40E6-83B1-A4730CEEBB72}"/>
                </a:ext>
              </a:extLst>
            </p:cNvPr>
            <p:cNvSpPr/>
            <p:nvPr/>
          </p:nvSpPr>
          <p:spPr>
            <a:xfrm>
              <a:off x="14319134" y="7648273"/>
              <a:ext cx="632209" cy="448408"/>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0" name="Shape 2576">
              <a:extLst>
                <a:ext uri="{FF2B5EF4-FFF2-40B4-BE49-F238E27FC236}">
                  <a16:creationId xmlns:a16="http://schemas.microsoft.com/office/drawing/2014/main" id="{6F2B6D91-62CB-449A-99AA-5E8A658A2245}"/>
                </a:ext>
              </a:extLst>
            </p:cNvPr>
            <p:cNvSpPr/>
            <p:nvPr/>
          </p:nvSpPr>
          <p:spPr>
            <a:xfrm>
              <a:off x="14261661" y="7286096"/>
              <a:ext cx="22988" cy="34493"/>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1" name="Shape 2577">
              <a:extLst>
                <a:ext uri="{FF2B5EF4-FFF2-40B4-BE49-F238E27FC236}">
                  <a16:creationId xmlns:a16="http://schemas.microsoft.com/office/drawing/2014/main" id="{5E5FC3F8-6FB6-440D-BE25-B3472DC7324C}"/>
                </a:ext>
              </a:extLst>
            </p:cNvPr>
            <p:cNvSpPr/>
            <p:nvPr/>
          </p:nvSpPr>
          <p:spPr>
            <a:xfrm>
              <a:off x="13730030" y="6754328"/>
              <a:ext cx="1709838" cy="819212"/>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2" name="Shape 2578">
              <a:extLst>
                <a:ext uri="{FF2B5EF4-FFF2-40B4-BE49-F238E27FC236}">
                  <a16:creationId xmlns:a16="http://schemas.microsoft.com/office/drawing/2014/main" id="{9229D5DE-52C5-4E1A-A9CC-FF489E006B1B}"/>
                </a:ext>
              </a:extLst>
            </p:cNvPr>
            <p:cNvSpPr/>
            <p:nvPr/>
          </p:nvSpPr>
          <p:spPr>
            <a:xfrm>
              <a:off x="14655355" y="7774748"/>
              <a:ext cx="1181080" cy="125899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3" name="Shape 2579">
              <a:extLst>
                <a:ext uri="{FF2B5EF4-FFF2-40B4-BE49-F238E27FC236}">
                  <a16:creationId xmlns:a16="http://schemas.microsoft.com/office/drawing/2014/main" id="{39E75F22-E4AD-4A8D-B29E-17852B3F125B}"/>
                </a:ext>
              </a:extLst>
            </p:cNvPr>
            <p:cNvSpPr/>
            <p:nvPr/>
          </p:nvSpPr>
          <p:spPr>
            <a:xfrm>
              <a:off x="15626656" y="8122553"/>
              <a:ext cx="344839" cy="827834"/>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4" name="Shape 2580">
              <a:extLst>
                <a:ext uri="{FF2B5EF4-FFF2-40B4-BE49-F238E27FC236}">
                  <a16:creationId xmlns:a16="http://schemas.microsoft.com/office/drawing/2014/main" id="{C74B69F7-EBEB-46EE-9114-6889D4BC8FF1}"/>
                </a:ext>
              </a:extLst>
            </p:cNvPr>
            <p:cNvSpPr/>
            <p:nvPr/>
          </p:nvSpPr>
          <p:spPr>
            <a:xfrm>
              <a:off x="15465731" y="8223157"/>
              <a:ext cx="192539" cy="235702"/>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5" name="Shape 2581">
              <a:extLst>
                <a:ext uri="{FF2B5EF4-FFF2-40B4-BE49-F238E27FC236}">
                  <a16:creationId xmlns:a16="http://schemas.microsoft.com/office/drawing/2014/main" id="{106EB19F-D8AD-44D1-9DBC-746F09600807}"/>
                </a:ext>
              </a:extLst>
            </p:cNvPr>
            <p:cNvSpPr/>
            <p:nvPr/>
          </p:nvSpPr>
          <p:spPr>
            <a:xfrm>
              <a:off x="15827814" y="8484730"/>
              <a:ext cx="353462" cy="649621"/>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6" name="Shape 2582">
              <a:extLst>
                <a:ext uri="{FF2B5EF4-FFF2-40B4-BE49-F238E27FC236}">
                  <a16:creationId xmlns:a16="http://schemas.microsoft.com/office/drawing/2014/main" id="{80017B66-2354-426C-992E-982CDFAAAFE6}"/>
                </a:ext>
              </a:extLst>
            </p:cNvPr>
            <p:cNvSpPr/>
            <p:nvPr/>
          </p:nvSpPr>
          <p:spPr>
            <a:xfrm>
              <a:off x="16020352" y="8349632"/>
              <a:ext cx="321852" cy="658245"/>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7" name="Shape 2583">
              <a:extLst>
                <a:ext uri="{FF2B5EF4-FFF2-40B4-BE49-F238E27FC236}">
                  <a16:creationId xmlns:a16="http://schemas.microsoft.com/office/drawing/2014/main" id="{0E0D2997-142C-44C9-B89A-0623FEDDABC5}"/>
                </a:ext>
              </a:extLst>
            </p:cNvPr>
            <p:cNvSpPr/>
            <p:nvPr/>
          </p:nvSpPr>
          <p:spPr>
            <a:xfrm>
              <a:off x="15945636" y="8401373"/>
              <a:ext cx="310358" cy="379424"/>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8" name="Shape 2584">
              <a:extLst>
                <a:ext uri="{FF2B5EF4-FFF2-40B4-BE49-F238E27FC236}">
                  <a16:creationId xmlns:a16="http://schemas.microsoft.com/office/drawing/2014/main" id="{30199D94-FBA2-4F5D-BFAB-73C9440EFCB9}"/>
                </a:ext>
              </a:extLst>
            </p:cNvPr>
            <p:cNvSpPr/>
            <p:nvPr/>
          </p:nvSpPr>
          <p:spPr>
            <a:xfrm>
              <a:off x="17276147" y="9430415"/>
              <a:ext cx="379326" cy="321936"/>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09" name="Shape 2585">
              <a:extLst>
                <a:ext uri="{FF2B5EF4-FFF2-40B4-BE49-F238E27FC236}">
                  <a16:creationId xmlns:a16="http://schemas.microsoft.com/office/drawing/2014/main" id="{D2AB3424-94A8-4710-8667-8967C06B45B9}"/>
                </a:ext>
              </a:extLst>
            </p:cNvPr>
            <p:cNvSpPr/>
            <p:nvPr/>
          </p:nvSpPr>
          <p:spPr>
            <a:xfrm>
              <a:off x="17646851" y="9482158"/>
              <a:ext cx="431051" cy="344930"/>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0" name="Shape 2586">
              <a:extLst>
                <a:ext uri="{FF2B5EF4-FFF2-40B4-BE49-F238E27FC236}">
                  <a16:creationId xmlns:a16="http://schemas.microsoft.com/office/drawing/2014/main" id="{1DC86C30-772C-4A62-A960-3CB9F1BDF061}"/>
                </a:ext>
              </a:extLst>
            </p:cNvPr>
            <p:cNvSpPr/>
            <p:nvPr/>
          </p:nvSpPr>
          <p:spPr>
            <a:xfrm>
              <a:off x="16307719" y="9168845"/>
              <a:ext cx="431051" cy="379424"/>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1" name="Shape 2587">
              <a:extLst>
                <a:ext uri="{FF2B5EF4-FFF2-40B4-BE49-F238E27FC236}">
                  <a16:creationId xmlns:a16="http://schemas.microsoft.com/office/drawing/2014/main" id="{C4A4D797-E673-47B8-8AEA-36BC9988AB78}"/>
                </a:ext>
              </a:extLst>
            </p:cNvPr>
            <p:cNvSpPr/>
            <p:nvPr/>
          </p:nvSpPr>
          <p:spPr>
            <a:xfrm>
              <a:off x="16333581" y="9068238"/>
              <a:ext cx="413809" cy="270196"/>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2" name="Shape 2588">
              <a:extLst>
                <a:ext uri="{FF2B5EF4-FFF2-40B4-BE49-F238E27FC236}">
                  <a16:creationId xmlns:a16="http://schemas.microsoft.com/office/drawing/2014/main" id="{8C1968C4-CFF5-4E0B-A495-810CF8502EED}"/>
                </a:ext>
              </a:extLst>
            </p:cNvPr>
            <p:cNvSpPr/>
            <p:nvPr/>
          </p:nvSpPr>
          <p:spPr>
            <a:xfrm>
              <a:off x="15491596" y="8131177"/>
              <a:ext cx="143683" cy="83358"/>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3" name="Shape 2589">
              <a:extLst>
                <a:ext uri="{FF2B5EF4-FFF2-40B4-BE49-F238E27FC236}">
                  <a16:creationId xmlns:a16="http://schemas.microsoft.com/office/drawing/2014/main" id="{92783034-C3BF-44A2-9812-0AB923E58251}"/>
                </a:ext>
              </a:extLst>
            </p:cNvPr>
            <p:cNvSpPr/>
            <p:nvPr/>
          </p:nvSpPr>
          <p:spPr>
            <a:xfrm>
              <a:off x="15161122" y="8036322"/>
              <a:ext cx="313229" cy="195458"/>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4" name="Shape 2590">
              <a:extLst>
                <a:ext uri="{FF2B5EF4-FFF2-40B4-BE49-F238E27FC236}">
                  <a16:creationId xmlns:a16="http://schemas.microsoft.com/office/drawing/2014/main" id="{AE83C54F-DDFD-445B-A687-88CC291380B1}"/>
                </a:ext>
              </a:extLst>
            </p:cNvPr>
            <p:cNvSpPr/>
            <p:nvPr/>
          </p:nvSpPr>
          <p:spPr>
            <a:xfrm>
              <a:off x="16028971" y="8746304"/>
              <a:ext cx="235640" cy="195458"/>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5" name="Shape 2591">
              <a:extLst>
                <a:ext uri="{FF2B5EF4-FFF2-40B4-BE49-F238E27FC236}">
                  <a16:creationId xmlns:a16="http://schemas.microsoft.com/office/drawing/2014/main" id="{768BA9D2-B3E3-48E6-9AAE-0AFFA450C3BE}"/>
                </a:ext>
              </a:extLst>
            </p:cNvPr>
            <p:cNvSpPr/>
            <p:nvPr/>
          </p:nvSpPr>
          <p:spPr>
            <a:xfrm>
              <a:off x="15937013" y="9091234"/>
              <a:ext cx="186789" cy="221332"/>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6" name="Shape 2592">
              <a:extLst>
                <a:ext uri="{FF2B5EF4-FFF2-40B4-BE49-F238E27FC236}">
                  <a16:creationId xmlns:a16="http://schemas.microsoft.com/office/drawing/2014/main" id="{D3403957-8A45-4D9A-9610-C3CD4D42B665}"/>
                </a:ext>
              </a:extLst>
            </p:cNvPr>
            <p:cNvSpPr/>
            <p:nvPr/>
          </p:nvSpPr>
          <p:spPr>
            <a:xfrm>
              <a:off x="14885248" y="6854932"/>
              <a:ext cx="2525963" cy="1647045"/>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7" name="Shape 2593">
              <a:extLst>
                <a:ext uri="{FF2B5EF4-FFF2-40B4-BE49-F238E27FC236}">
                  <a16:creationId xmlns:a16="http://schemas.microsoft.com/office/drawing/2014/main" id="{5A68D13F-9037-4B9D-84E4-6785D7011B60}"/>
                </a:ext>
              </a:extLst>
            </p:cNvPr>
            <p:cNvSpPr/>
            <p:nvPr/>
          </p:nvSpPr>
          <p:spPr>
            <a:xfrm>
              <a:off x="15465731" y="6938291"/>
              <a:ext cx="1321891" cy="574882"/>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8" name="Shape 2594">
              <a:extLst>
                <a:ext uri="{FF2B5EF4-FFF2-40B4-BE49-F238E27FC236}">
                  <a16:creationId xmlns:a16="http://schemas.microsoft.com/office/drawing/2014/main" id="{A20341D8-609C-45F1-949E-E0D7DFC25051}"/>
                </a:ext>
              </a:extLst>
            </p:cNvPr>
            <p:cNvSpPr/>
            <p:nvPr/>
          </p:nvSpPr>
          <p:spPr>
            <a:xfrm>
              <a:off x="12281698" y="5834512"/>
              <a:ext cx="528755" cy="911196"/>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19" name="Shape 2595">
              <a:extLst>
                <a:ext uri="{FF2B5EF4-FFF2-40B4-BE49-F238E27FC236}">
                  <a16:creationId xmlns:a16="http://schemas.microsoft.com/office/drawing/2014/main" id="{24FC084E-60AF-451E-A9F8-B719BA4AC3EA}"/>
                </a:ext>
              </a:extLst>
            </p:cNvPr>
            <p:cNvSpPr/>
            <p:nvPr/>
          </p:nvSpPr>
          <p:spPr>
            <a:xfrm>
              <a:off x="12669645" y="5765526"/>
              <a:ext cx="454041" cy="709984"/>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0" name="Shape 2596">
              <a:extLst>
                <a:ext uri="{FF2B5EF4-FFF2-40B4-BE49-F238E27FC236}">
                  <a16:creationId xmlns:a16="http://schemas.microsoft.com/office/drawing/2014/main" id="{5B7E601F-B075-4171-A324-84137651CE36}"/>
                </a:ext>
              </a:extLst>
            </p:cNvPr>
            <p:cNvSpPr/>
            <p:nvPr/>
          </p:nvSpPr>
          <p:spPr>
            <a:xfrm>
              <a:off x="12020192" y="5682165"/>
              <a:ext cx="1077629" cy="902570"/>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1" name="Shape 2597">
              <a:extLst>
                <a:ext uri="{FF2B5EF4-FFF2-40B4-BE49-F238E27FC236}">
                  <a16:creationId xmlns:a16="http://schemas.microsoft.com/office/drawing/2014/main" id="{8945CDAD-B10A-488B-8A97-0DCEF36895CA}"/>
                </a:ext>
              </a:extLst>
            </p:cNvPr>
            <p:cNvSpPr/>
            <p:nvPr/>
          </p:nvSpPr>
          <p:spPr>
            <a:xfrm>
              <a:off x="12936894" y="5141774"/>
              <a:ext cx="6824984" cy="2380025"/>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2" name="Shape 2598">
              <a:extLst>
                <a:ext uri="{FF2B5EF4-FFF2-40B4-BE49-F238E27FC236}">
                  <a16:creationId xmlns:a16="http://schemas.microsoft.com/office/drawing/2014/main" id="{4B0347E5-D8CD-4D96-8E6D-B04F04E7680A}"/>
                </a:ext>
              </a:extLst>
            </p:cNvPr>
            <p:cNvSpPr/>
            <p:nvPr/>
          </p:nvSpPr>
          <p:spPr>
            <a:xfrm>
              <a:off x="17672713" y="6820440"/>
              <a:ext cx="126441" cy="270196"/>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3" name="Shape 2599">
              <a:extLst>
                <a:ext uri="{FF2B5EF4-FFF2-40B4-BE49-F238E27FC236}">
                  <a16:creationId xmlns:a16="http://schemas.microsoft.com/office/drawing/2014/main" id="{2D0F06C1-8A50-4238-A7CB-2C65730A0D5C}"/>
                </a:ext>
              </a:extLst>
            </p:cNvPr>
            <p:cNvSpPr/>
            <p:nvPr/>
          </p:nvSpPr>
          <p:spPr>
            <a:xfrm>
              <a:off x="17698576" y="7082011"/>
              <a:ext cx="126441" cy="195458"/>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4" name="Shape 2600">
              <a:extLst>
                <a:ext uri="{FF2B5EF4-FFF2-40B4-BE49-F238E27FC236}">
                  <a16:creationId xmlns:a16="http://schemas.microsoft.com/office/drawing/2014/main" id="{8DD45DA6-BA26-4414-AEFF-E98C2E727B7A}"/>
                </a:ext>
              </a:extLst>
            </p:cNvPr>
            <p:cNvSpPr/>
            <p:nvPr/>
          </p:nvSpPr>
          <p:spPr>
            <a:xfrm>
              <a:off x="17031885" y="7656897"/>
              <a:ext cx="178169" cy="212707"/>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5" name="Shape 2601">
              <a:extLst>
                <a:ext uri="{FF2B5EF4-FFF2-40B4-BE49-F238E27FC236}">
                  <a16:creationId xmlns:a16="http://schemas.microsoft.com/office/drawing/2014/main" id="{C0BDABD2-893E-492E-B6F7-FEF72B55A0DB}"/>
                </a:ext>
              </a:extLst>
            </p:cNvPr>
            <p:cNvSpPr/>
            <p:nvPr/>
          </p:nvSpPr>
          <p:spPr>
            <a:xfrm>
              <a:off x="16957170" y="7429816"/>
              <a:ext cx="270126" cy="261575"/>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6" name="Shape 2602">
              <a:extLst>
                <a:ext uri="{FF2B5EF4-FFF2-40B4-BE49-F238E27FC236}">
                  <a16:creationId xmlns:a16="http://schemas.microsoft.com/office/drawing/2014/main" id="{E3832E39-F898-41E3-BC4C-44223B55AA3F}"/>
                </a:ext>
              </a:extLst>
            </p:cNvPr>
            <p:cNvSpPr/>
            <p:nvPr/>
          </p:nvSpPr>
          <p:spPr>
            <a:xfrm>
              <a:off x="11370744" y="6762948"/>
              <a:ext cx="201159" cy="209831"/>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7" name="Shape 2603">
              <a:extLst>
                <a:ext uri="{FF2B5EF4-FFF2-40B4-BE49-F238E27FC236}">
                  <a16:creationId xmlns:a16="http://schemas.microsoft.com/office/drawing/2014/main" id="{EEC3139C-91D9-4FB1-9EB4-68856D3BE57F}"/>
                </a:ext>
              </a:extLst>
            </p:cNvPr>
            <p:cNvSpPr/>
            <p:nvPr/>
          </p:nvSpPr>
          <p:spPr>
            <a:xfrm>
              <a:off x="11471319" y="6754328"/>
              <a:ext cx="135063" cy="83358"/>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8" name="Shape 2604">
              <a:extLst>
                <a:ext uri="{FF2B5EF4-FFF2-40B4-BE49-F238E27FC236}">
                  <a16:creationId xmlns:a16="http://schemas.microsoft.com/office/drawing/2014/main" id="{B6FADC65-A72E-40D6-BC72-1707E084024E}"/>
                </a:ext>
              </a:extLst>
            </p:cNvPr>
            <p:cNvSpPr/>
            <p:nvPr/>
          </p:nvSpPr>
          <p:spPr>
            <a:xfrm>
              <a:off x="11422468" y="7386700"/>
              <a:ext cx="528755" cy="388049"/>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29" name="Shape 2605">
              <a:extLst>
                <a:ext uri="{FF2B5EF4-FFF2-40B4-BE49-F238E27FC236}">
                  <a16:creationId xmlns:a16="http://schemas.microsoft.com/office/drawing/2014/main" id="{C9FE4B0E-FD96-4A62-804A-CE12783DE135}"/>
                </a:ext>
              </a:extLst>
            </p:cNvPr>
            <p:cNvSpPr/>
            <p:nvPr/>
          </p:nvSpPr>
          <p:spPr>
            <a:xfrm>
              <a:off x="11422468" y="7470060"/>
              <a:ext cx="135063" cy="25582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0" name="Shape 2606">
              <a:extLst>
                <a:ext uri="{FF2B5EF4-FFF2-40B4-BE49-F238E27FC236}">
                  <a16:creationId xmlns:a16="http://schemas.microsoft.com/office/drawing/2014/main" id="{177BF8D0-FAB7-423B-BC53-BDBD5A121CAD}"/>
                </a:ext>
              </a:extLst>
            </p:cNvPr>
            <p:cNvSpPr/>
            <p:nvPr/>
          </p:nvSpPr>
          <p:spPr>
            <a:xfrm>
              <a:off x="13048968" y="9783970"/>
              <a:ext cx="445421" cy="74447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1" name="Shape 2607">
              <a:extLst>
                <a:ext uri="{FF2B5EF4-FFF2-40B4-BE49-F238E27FC236}">
                  <a16:creationId xmlns:a16="http://schemas.microsoft.com/office/drawing/2014/main" id="{B07F1B3F-5C6B-473F-8400-B184E4936080}"/>
                </a:ext>
              </a:extLst>
            </p:cNvPr>
            <p:cNvSpPr/>
            <p:nvPr/>
          </p:nvSpPr>
          <p:spPr>
            <a:xfrm>
              <a:off x="13149547" y="9760974"/>
              <a:ext cx="135063" cy="319063"/>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2" name="Shape 2608">
              <a:extLst>
                <a:ext uri="{FF2B5EF4-FFF2-40B4-BE49-F238E27FC236}">
                  <a16:creationId xmlns:a16="http://schemas.microsoft.com/office/drawing/2014/main" id="{9008F924-B9DA-4E73-8238-97A80261D620}"/>
                </a:ext>
              </a:extLst>
            </p:cNvPr>
            <p:cNvSpPr/>
            <p:nvPr/>
          </p:nvSpPr>
          <p:spPr>
            <a:xfrm>
              <a:off x="12692631" y="9700612"/>
              <a:ext cx="505765" cy="422541"/>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3" name="Shape 2609">
              <a:extLst>
                <a:ext uri="{FF2B5EF4-FFF2-40B4-BE49-F238E27FC236}">
                  <a16:creationId xmlns:a16="http://schemas.microsoft.com/office/drawing/2014/main" id="{0FF2862B-E7C8-4052-B3FB-D58B4400F17E}"/>
                </a:ext>
              </a:extLst>
            </p:cNvPr>
            <p:cNvSpPr/>
            <p:nvPr/>
          </p:nvSpPr>
          <p:spPr>
            <a:xfrm>
              <a:off x="12307561" y="10080037"/>
              <a:ext cx="537377" cy="531771"/>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4" name="Shape 2610">
              <a:extLst>
                <a:ext uri="{FF2B5EF4-FFF2-40B4-BE49-F238E27FC236}">
                  <a16:creationId xmlns:a16="http://schemas.microsoft.com/office/drawing/2014/main" id="{43887B66-234D-4EBC-98C9-A16A995F4B69}"/>
                </a:ext>
              </a:extLst>
            </p:cNvPr>
            <p:cNvSpPr/>
            <p:nvPr/>
          </p:nvSpPr>
          <p:spPr>
            <a:xfrm>
              <a:off x="12321929" y="9125728"/>
              <a:ext cx="767272" cy="801966"/>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5" name="Shape 2611">
              <a:extLst>
                <a:ext uri="{FF2B5EF4-FFF2-40B4-BE49-F238E27FC236}">
                  <a16:creationId xmlns:a16="http://schemas.microsoft.com/office/drawing/2014/main" id="{6DB8B3FE-5CA2-4608-AFAE-AE06E1BB53F4}"/>
                </a:ext>
              </a:extLst>
            </p:cNvPr>
            <p:cNvSpPr/>
            <p:nvPr/>
          </p:nvSpPr>
          <p:spPr>
            <a:xfrm>
              <a:off x="12313307" y="9600009"/>
              <a:ext cx="474157" cy="531771"/>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6" name="Shape 2612">
              <a:extLst>
                <a:ext uri="{FF2B5EF4-FFF2-40B4-BE49-F238E27FC236}">
                  <a16:creationId xmlns:a16="http://schemas.microsoft.com/office/drawing/2014/main" id="{07601D89-13CB-4D44-856D-018F1922BF6F}"/>
                </a:ext>
              </a:extLst>
            </p:cNvPr>
            <p:cNvSpPr/>
            <p:nvPr/>
          </p:nvSpPr>
          <p:spPr>
            <a:xfrm>
              <a:off x="12617917" y="10105908"/>
              <a:ext cx="387947" cy="405294"/>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7" name="Shape 2613">
              <a:extLst>
                <a:ext uri="{FF2B5EF4-FFF2-40B4-BE49-F238E27FC236}">
                  <a16:creationId xmlns:a16="http://schemas.microsoft.com/office/drawing/2014/main" id="{33711D29-857D-45E1-A6D3-AFD33EC50B48}"/>
                </a:ext>
              </a:extLst>
            </p:cNvPr>
            <p:cNvSpPr/>
            <p:nvPr/>
          </p:nvSpPr>
          <p:spPr>
            <a:xfrm>
              <a:off x="12827695" y="10022548"/>
              <a:ext cx="330473" cy="293191"/>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8" name="Shape 2614">
              <a:extLst>
                <a:ext uri="{FF2B5EF4-FFF2-40B4-BE49-F238E27FC236}">
                  <a16:creationId xmlns:a16="http://schemas.microsoft.com/office/drawing/2014/main" id="{A0EE6507-87FF-4959-9BC8-0EBC63FAC2F3}"/>
                </a:ext>
              </a:extLst>
            </p:cNvPr>
            <p:cNvSpPr/>
            <p:nvPr/>
          </p:nvSpPr>
          <p:spPr>
            <a:xfrm>
              <a:off x="13048968" y="10459460"/>
              <a:ext cx="83336" cy="94856"/>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39" name="Shape 2615">
              <a:extLst>
                <a:ext uri="{FF2B5EF4-FFF2-40B4-BE49-F238E27FC236}">
                  <a16:creationId xmlns:a16="http://schemas.microsoft.com/office/drawing/2014/main" id="{F354975B-CA5A-40AC-872F-B3EB488A5A4C}"/>
                </a:ext>
              </a:extLst>
            </p:cNvPr>
            <p:cNvSpPr/>
            <p:nvPr/>
          </p:nvSpPr>
          <p:spPr>
            <a:xfrm>
              <a:off x="12482855" y="10307117"/>
              <a:ext cx="666692" cy="583507"/>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0" name="Shape 2616">
              <a:extLst>
                <a:ext uri="{FF2B5EF4-FFF2-40B4-BE49-F238E27FC236}">
                  <a16:creationId xmlns:a16="http://schemas.microsoft.com/office/drawing/2014/main" id="{21C2AFDC-F1AF-4B0F-81D6-B676C14499CF}"/>
                </a:ext>
              </a:extLst>
            </p:cNvPr>
            <p:cNvSpPr/>
            <p:nvPr/>
          </p:nvSpPr>
          <p:spPr>
            <a:xfrm>
              <a:off x="12913905" y="10585937"/>
              <a:ext cx="109198" cy="112103"/>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1" name="Shape 2617">
              <a:extLst>
                <a:ext uri="{FF2B5EF4-FFF2-40B4-BE49-F238E27FC236}">
                  <a16:creationId xmlns:a16="http://schemas.microsoft.com/office/drawing/2014/main" id="{7796E648-0EEF-42AE-912A-D5B3449CB501}"/>
                </a:ext>
              </a:extLst>
            </p:cNvPr>
            <p:cNvSpPr/>
            <p:nvPr/>
          </p:nvSpPr>
          <p:spPr>
            <a:xfrm>
              <a:off x="12321929" y="9539642"/>
              <a:ext cx="43104" cy="68984"/>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2" name="Shape 2618">
              <a:extLst>
                <a:ext uri="{FF2B5EF4-FFF2-40B4-BE49-F238E27FC236}">
                  <a16:creationId xmlns:a16="http://schemas.microsoft.com/office/drawing/2014/main" id="{181EC3C8-1908-4D58-B5DC-F5E153EC6F3B}"/>
                </a:ext>
              </a:extLst>
            </p:cNvPr>
            <p:cNvSpPr/>
            <p:nvPr/>
          </p:nvSpPr>
          <p:spPr>
            <a:xfrm>
              <a:off x="12281696" y="9194715"/>
              <a:ext cx="293115" cy="379424"/>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3" name="Shape 2619">
              <a:extLst>
                <a:ext uri="{FF2B5EF4-FFF2-40B4-BE49-F238E27FC236}">
                  <a16:creationId xmlns:a16="http://schemas.microsoft.com/office/drawing/2014/main" id="{315B3770-6878-44B6-9CB8-1BC1372AEE91}"/>
                </a:ext>
              </a:extLst>
            </p:cNvPr>
            <p:cNvSpPr/>
            <p:nvPr/>
          </p:nvSpPr>
          <p:spPr>
            <a:xfrm>
              <a:off x="12408138" y="8890023"/>
              <a:ext cx="537377" cy="379424"/>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4" name="Shape 2620">
              <a:extLst>
                <a:ext uri="{FF2B5EF4-FFF2-40B4-BE49-F238E27FC236}">
                  <a16:creationId xmlns:a16="http://schemas.microsoft.com/office/drawing/2014/main" id="{5BE1ECA5-2AF2-4C80-8F1C-79A798B1A61B}"/>
                </a:ext>
              </a:extLst>
            </p:cNvPr>
            <p:cNvSpPr/>
            <p:nvPr/>
          </p:nvSpPr>
          <p:spPr>
            <a:xfrm>
              <a:off x="11810412" y="8349632"/>
              <a:ext cx="985672" cy="69273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5" name="Shape 2621">
              <a:extLst>
                <a:ext uri="{FF2B5EF4-FFF2-40B4-BE49-F238E27FC236}">
                  <a16:creationId xmlns:a16="http://schemas.microsoft.com/office/drawing/2014/main" id="{E3931E9A-2C5B-42C9-BF26-A21650889745}"/>
                </a:ext>
              </a:extLst>
            </p:cNvPr>
            <p:cNvSpPr/>
            <p:nvPr/>
          </p:nvSpPr>
          <p:spPr>
            <a:xfrm>
              <a:off x="12701251" y="8366879"/>
              <a:ext cx="692556" cy="853704"/>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6" name="Shape 2622">
              <a:extLst>
                <a:ext uri="{FF2B5EF4-FFF2-40B4-BE49-F238E27FC236}">
                  <a16:creationId xmlns:a16="http://schemas.microsoft.com/office/drawing/2014/main" id="{617B0B68-9C1E-47B6-8958-8D089763B948}"/>
                </a:ext>
              </a:extLst>
            </p:cNvPr>
            <p:cNvSpPr/>
            <p:nvPr/>
          </p:nvSpPr>
          <p:spPr>
            <a:xfrm>
              <a:off x="13307603" y="8585335"/>
              <a:ext cx="270126" cy="244328"/>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7" name="Shape 2623">
              <a:extLst>
                <a:ext uri="{FF2B5EF4-FFF2-40B4-BE49-F238E27FC236}">
                  <a16:creationId xmlns:a16="http://schemas.microsoft.com/office/drawing/2014/main" id="{E41575B4-EBDE-44B8-BA7F-94D51C1E8053}"/>
                </a:ext>
              </a:extLst>
            </p:cNvPr>
            <p:cNvSpPr/>
            <p:nvPr/>
          </p:nvSpPr>
          <p:spPr>
            <a:xfrm>
              <a:off x="13166789" y="8703189"/>
              <a:ext cx="623587" cy="517395"/>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8" name="Shape 2624">
              <a:extLst>
                <a:ext uri="{FF2B5EF4-FFF2-40B4-BE49-F238E27FC236}">
                  <a16:creationId xmlns:a16="http://schemas.microsoft.com/office/drawing/2014/main" id="{42C823E6-D00D-4889-BC86-3B11FDC3037D}"/>
                </a:ext>
              </a:extLst>
            </p:cNvPr>
            <p:cNvSpPr/>
            <p:nvPr/>
          </p:nvSpPr>
          <p:spPr>
            <a:xfrm>
              <a:off x="13198399" y="8855532"/>
              <a:ext cx="732787" cy="701358"/>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49" name="Shape 2625">
              <a:extLst>
                <a:ext uri="{FF2B5EF4-FFF2-40B4-BE49-F238E27FC236}">
                  <a16:creationId xmlns:a16="http://schemas.microsoft.com/office/drawing/2014/main" id="{2B128063-3857-4600-AE3C-C5EE24FF39FB}"/>
                </a:ext>
              </a:extLst>
            </p:cNvPr>
            <p:cNvSpPr/>
            <p:nvPr/>
          </p:nvSpPr>
          <p:spPr>
            <a:xfrm>
              <a:off x="13528874" y="8815291"/>
              <a:ext cx="74715" cy="91980"/>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0" name="Shape 2626">
              <a:extLst>
                <a:ext uri="{FF2B5EF4-FFF2-40B4-BE49-F238E27FC236}">
                  <a16:creationId xmlns:a16="http://schemas.microsoft.com/office/drawing/2014/main" id="{C54848EE-349B-4FD9-8938-5F71D6F85511}"/>
                </a:ext>
              </a:extLst>
            </p:cNvPr>
            <p:cNvSpPr/>
            <p:nvPr/>
          </p:nvSpPr>
          <p:spPr>
            <a:xfrm>
              <a:off x="13023107" y="9186092"/>
              <a:ext cx="218396" cy="235702"/>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1" name="Shape 2627">
              <a:extLst>
                <a:ext uri="{FF2B5EF4-FFF2-40B4-BE49-F238E27FC236}">
                  <a16:creationId xmlns:a16="http://schemas.microsoft.com/office/drawing/2014/main" id="{04BDE773-EE9D-42EE-BDA0-94BD117AA95B}"/>
                </a:ext>
              </a:extLst>
            </p:cNvPr>
            <p:cNvSpPr/>
            <p:nvPr/>
          </p:nvSpPr>
          <p:spPr>
            <a:xfrm>
              <a:off x="12997242" y="9456286"/>
              <a:ext cx="83336" cy="83358"/>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2" name="Shape 2628">
              <a:extLst>
                <a:ext uri="{FF2B5EF4-FFF2-40B4-BE49-F238E27FC236}">
                  <a16:creationId xmlns:a16="http://schemas.microsoft.com/office/drawing/2014/main" id="{71DFF3BA-BF7E-4744-8F59-67183356E113}"/>
                </a:ext>
              </a:extLst>
            </p:cNvPr>
            <p:cNvSpPr/>
            <p:nvPr/>
          </p:nvSpPr>
          <p:spPr>
            <a:xfrm>
              <a:off x="12997242" y="9404549"/>
              <a:ext cx="91956" cy="776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3" name="Shape 2629">
              <a:extLst>
                <a:ext uri="{FF2B5EF4-FFF2-40B4-BE49-F238E27FC236}">
                  <a16:creationId xmlns:a16="http://schemas.microsoft.com/office/drawing/2014/main" id="{27A3DC1C-A938-4292-BE20-DA2C58B44B1D}"/>
                </a:ext>
              </a:extLst>
            </p:cNvPr>
            <p:cNvSpPr/>
            <p:nvPr/>
          </p:nvSpPr>
          <p:spPr>
            <a:xfrm>
              <a:off x="13014486" y="9378677"/>
              <a:ext cx="454041" cy="491526"/>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4" name="Shape 2630">
              <a:extLst>
                <a:ext uri="{FF2B5EF4-FFF2-40B4-BE49-F238E27FC236}">
                  <a16:creationId xmlns:a16="http://schemas.microsoft.com/office/drawing/2014/main" id="{FF143C22-B092-4BDB-95BE-3CC9159AB9BC}"/>
                </a:ext>
              </a:extLst>
            </p:cNvPr>
            <p:cNvSpPr/>
            <p:nvPr/>
          </p:nvSpPr>
          <p:spPr>
            <a:xfrm>
              <a:off x="12189740" y="9260826"/>
              <a:ext cx="227020" cy="261575"/>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5" name="Shape 2631">
              <a:extLst>
                <a:ext uri="{FF2B5EF4-FFF2-40B4-BE49-F238E27FC236}">
                  <a16:creationId xmlns:a16="http://schemas.microsoft.com/office/drawing/2014/main" id="{C427AC28-310A-4BEA-B901-6DB5835B48BC}"/>
                </a:ext>
              </a:extLst>
            </p:cNvPr>
            <p:cNvSpPr/>
            <p:nvPr/>
          </p:nvSpPr>
          <p:spPr>
            <a:xfrm>
              <a:off x="12204107" y="9260826"/>
              <a:ext cx="94832" cy="60363"/>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6" name="Shape 2632">
              <a:extLst>
                <a:ext uri="{FF2B5EF4-FFF2-40B4-BE49-F238E27FC236}">
                  <a16:creationId xmlns:a16="http://schemas.microsoft.com/office/drawing/2014/main" id="{647E0000-FA6C-4FAC-8D11-EE922BFA3EEC}"/>
                </a:ext>
              </a:extLst>
            </p:cNvPr>
            <p:cNvSpPr/>
            <p:nvPr/>
          </p:nvSpPr>
          <p:spPr>
            <a:xfrm>
              <a:off x="12172496" y="8806667"/>
              <a:ext cx="310358" cy="480028"/>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7" name="Shape 2633">
              <a:extLst>
                <a:ext uri="{FF2B5EF4-FFF2-40B4-BE49-F238E27FC236}">
                  <a16:creationId xmlns:a16="http://schemas.microsoft.com/office/drawing/2014/main" id="{D5B2A770-3396-4453-ABCC-A99D76DE1674}"/>
                </a:ext>
              </a:extLst>
            </p:cNvPr>
            <p:cNvSpPr/>
            <p:nvPr/>
          </p:nvSpPr>
          <p:spPr>
            <a:xfrm>
              <a:off x="11842026" y="8829663"/>
              <a:ext cx="126441" cy="261575"/>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8" name="Shape 2634">
              <a:extLst>
                <a:ext uri="{FF2B5EF4-FFF2-40B4-BE49-F238E27FC236}">
                  <a16:creationId xmlns:a16="http://schemas.microsoft.com/office/drawing/2014/main" id="{16ED6C00-FF2B-46BE-948D-77190163B9DC}"/>
                </a:ext>
              </a:extLst>
            </p:cNvPr>
            <p:cNvSpPr/>
            <p:nvPr/>
          </p:nvSpPr>
          <p:spPr>
            <a:xfrm>
              <a:off x="11928236" y="8763549"/>
              <a:ext cx="497145" cy="431164"/>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59" name="Shape 2635">
              <a:extLst>
                <a:ext uri="{FF2B5EF4-FFF2-40B4-BE49-F238E27FC236}">
                  <a16:creationId xmlns:a16="http://schemas.microsoft.com/office/drawing/2014/main" id="{64D81F07-A2C5-41FF-8ECB-CB3F6634E096}"/>
                </a:ext>
              </a:extLst>
            </p:cNvPr>
            <p:cNvSpPr/>
            <p:nvPr/>
          </p:nvSpPr>
          <p:spPr>
            <a:xfrm>
              <a:off x="11571899" y="8711807"/>
              <a:ext cx="356335" cy="252949"/>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0" name="Shape 2636">
              <a:extLst>
                <a:ext uri="{FF2B5EF4-FFF2-40B4-BE49-F238E27FC236}">
                  <a16:creationId xmlns:a16="http://schemas.microsoft.com/office/drawing/2014/main" id="{3FC667FB-0A7B-46BB-B098-9A93B3F7E24D}"/>
                </a:ext>
              </a:extLst>
            </p:cNvPr>
            <p:cNvSpPr/>
            <p:nvPr/>
          </p:nvSpPr>
          <p:spPr>
            <a:xfrm>
              <a:off x="11810415" y="8898647"/>
              <a:ext cx="83336" cy="201211"/>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1" name="Shape 2637">
              <a:extLst>
                <a:ext uri="{FF2B5EF4-FFF2-40B4-BE49-F238E27FC236}">
                  <a16:creationId xmlns:a16="http://schemas.microsoft.com/office/drawing/2014/main" id="{EFD8DB23-B9D1-43D5-A0C2-7361720D937A}"/>
                </a:ext>
              </a:extLst>
            </p:cNvPr>
            <p:cNvSpPr/>
            <p:nvPr/>
          </p:nvSpPr>
          <p:spPr>
            <a:xfrm>
              <a:off x="11448330" y="8907270"/>
              <a:ext cx="267251" cy="261575"/>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2" name="Shape 2638">
              <a:extLst>
                <a:ext uri="{FF2B5EF4-FFF2-40B4-BE49-F238E27FC236}">
                  <a16:creationId xmlns:a16="http://schemas.microsoft.com/office/drawing/2014/main" id="{DBF401C5-06A8-4A86-A52E-FA724DA42B6F}"/>
                </a:ext>
              </a:extLst>
            </p:cNvPr>
            <p:cNvSpPr/>
            <p:nvPr/>
          </p:nvSpPr>
          <p:spPr>
            <a:xfrm>
              <a:off x="11675352" y="8898647"/>
              <a:ext cx="192539" cy="252949"/>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3" name="Shape 2639">
              <a:extLst>
                <a:ext uri="{FF2B5EF4-FFF2-40B4-BE49-F238E27FC236}">
                  <a16:creationId xmlns:a16="http://schemas.microsoft.com/office/drawing/2014/main" id="{B7896B01-2BCB-4FA2-9A46-D152A5780374}"/>
                </a:ext>
              </a:extLst>
            </p:cNvPr>
            <p:cNvSpPr/>
            <p:nvPr/>
          </p:nvSpPr>
          <p:spPr>
            <a:xfrm>
              <a:off x="11252922" y="8924515"/>
              <a:ext cx="126441" cy="152345"/>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4" name="Shape 2640">
              <a:extLst>
                <a:ext uri="{FF2B5EF4-FFF2-40B4-BE49-F238E27FC236}">
                  <a16:creationId xmlns:a16="http://schemas.microsoft.com/office/drawing/2014/main" id="{513B1AD6-9671-457F-BCBF-B98D63C5C9F1}"/>
                </a:ext>
              </a:extLst>
            </p:cNvPr>
            <p:cNvSpPr/>
            <p:nvPr/>
          </p:nvSpPr>
          <p:spPr>
            <a:xfrm>
              <a:off x="11327635" y="8990628"/>
              <a:ext cx="186789" cy="17821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5" name="Shape 2641">
              <a:extLst>
                <a:ext uri="{FF2B5EF4-FFF2-40B4-BE49-F238E27FC236}">
                  <a16:creationId xmlns:a16="http://schemas.microsoft.com/office/drawing/2014/main" id="{B41E6F6C-54DB-45FE-9866-201A5E6DB56F}"/>
                </a:ext>
              </a:extLst>
            </p:cNvPr>
            <p:cNvSpPr/>
            <p:nvPr/>
          </p:nvSpPr>
          <p:spPr>
            <a:xfrm>
              <a:off x="11195446" y="8821038"/>
              <a:ext cx="293115" cy="247201"/>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6" name="Shape 2642">
              <a:extLst>
                <a:ext uri="{FF2B5EF4-FFF2-40B4-BE49-F238E27FC236}">
                  <a16:creationId xmlns:a16="http://schemas.microsoft.com/office/drawing/2014/main" id="{CD151E11-F11A-42F6-A5B0-5B20E2894C82}"/>
                </a:ext>
              </a:extLst>
            </p:cNvPr>
            <p:cNvSpPr/>
            <p:nvPr/>
          </p:nvSpPr>
          <p:spPr>
            <a:xfrm>
              <a:off x="11117859" y="8829663"/>
              <a:ext cx="135063" cy="60363"/>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7" name="Shape 2643">
              <a:extLst>
                <a:ext uri="{FF2B5EF4-FFF2-40B4-BE49-F238E27FC236}">
                  <a16:creationId xmlns:a16="http://schemas.microsoft.com/office/drawing/2014/main" id="{E19AB3EB-58A3-4A0B-9C09-73B7A1313E7C}"/>
                </a:ext>
              </a:extLst>
            </p:cNvPr>
            <p:cNvSpPr/>
            <p:nvPr/>
          </p:nvSpPr>
          <p:spPr>
            <a:xfrm>
              <a:off x="11109235" y="8772171"/>
              <a:ext cx="126441" cy="34493"/>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8" name="Shape 2644">
              <a:extLst>
                <a:ext uri="{FF2B5EF4-FFF2-40B4-BE49-F238E27FC236}">
                  <a16:creationId xmlns:a16="http://schemas.microsoft.com/office/drawing/2014/main" id="{1DC4B194-DED6-4137-8757-701BEDACDFE3}"/>
                </a:ext>
              </a:extLst>
            </p:cNvPr>
            <p:cNvSpPr/>
            <p:nvPr/>
          </p:nvSpPr>
          <p:spPr>
            <a:xfrm>
              <a:off x="11091993" y="8180042"/>
              <a:ext cx="505765" cy="574882"/>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69" name="Shape 2645">
              <a:extLst>
                <a:ext uri="{FF2B5EF4-FFF2-40B4-BE49-F238E27FC236}">
                  <a16:creationId xmlns:a16="http://schemas.microsoft.com/office/drawing/2014/main" id="{87697004-B6ED-46A9-A507-234D89D12E44}"/>
                </a:ext>
              </a:extLst>
            </p:cNvPr>
            <p:cNvSpPr/>
            <p:nvPr/>
          </p:nvSpPr>
          <p:spPr>
            <a:xfrm>
              <a:off x="11091993" y="8654320"/>
              <a:ext cx="244262" cy="192589"/>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0" name="Shape 2646">
              <a:extLst>
                <a:ext uri="{FF2B5EF4-FFF2-40B4-BE49-F238E27FC236}">
                  <a16:creationId xmlns:a16="http://schemas.microsoft.com/office/drawing/2014/main" id="{BF93A4A6-ED83-4E15-89EA-A3B0BC1FF48B}"/>
                </a:ext>
              </a:extLst>
            </p:cNvPr>
            <p:cNvSpPr/>
            <p:nvPr/>
          </p:nvSpPr>
          <p:spPr>
            <a:xfrm>
              <a:off x="11304647" y="8274896"/>
              <a:ext cx="706923" cy="658245"/>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1" name="Shape 2647">
              <a:extLst>
                <a:ext uri="{FF2B5EF4-FFF2-40B4-BE49-F238E27FC236}">
                  <a16:creationId xmlns:a16="http://schemas.microsoft.com/office/drawing/2014/main" id="{438FBD2D-E95A-4DBE-BA83-E48BB1D3A73D}"/>
                </a:ext>
              </a:extLst>
            </p:cNvPr>
            <p:cNvSpPr/>
            <p:nvPr/>
          </p:nvSpPr>
          <p:spPr>
            <a:xfrm>
              <a:off x="12819074" y="7970206"/>
              <a:ext cx="465534" cy="454160"/>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2" name="Shape 2648">
              <a:extLst>
                <a:ext uri="{FF2B5EF4-FFF2-40B4-BE49-F238E27FC236}">
                  <a16:creationId xmlns:a16="http://schemas.microsoft.com/office/drawing/2014/main" id="{12F9C5B0-3103-4A18-8F1C-56EE308BD26C}"/>
                </a:ext>
              </a:extLst>
            </p:cNvPr>
            <p:cNvSpPr/>
            <p:nvPr/>
          </p:nvSpPr>
          <p:spPr>
            <a:xfrm>
              <a:off x="12129390" y="7708635"/>
              <a:ext cx="169549" cy="327684"/>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3" name="Shape 2649">
              <a:extLst>
                <a:ext uri="{FF2B5EF4-FFF2-40B4-BE49-F238E27FC236}">
                  <a16:creationId xmlns:a16="http://schemas.microsoft.com/office/drawing/2014/main" id="{F73EE9A2-8DEA-42AA-8C1D-4913AFEEC3BF}"/>
                </a:ext>
              </a:extLst>
            </p:cNvPr>
            <p:cNvSpPr/>
            <p:nvPr/>
          </p:nvSpPr>
          <p:spPr>
            <a:xfrm>
              <a:off x="12204109" y="7901220"/>
              <a:ext cx="640832" cy="618004"/>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4" name="Shape 2650">
              <a:extLst>
                <a:ext uri="{FF2B5EF4-FFF2-40B4-BE49-F238E27FC236}">
                  <a16:creationId xmlns:a16="http://schemas.microsoft.com/office/drawing/2014/main" id="{AEC5965D-BF96-451C-AADC-3382A3B6D8F4}"/>
                </a:ext>
              </a:extLst>
            </p:cNvPr>
            <p:cNvSpPr/>
            <p:nvPr/>
          </p:nvSpPr>
          <p:spPr>
            <a:xfrm>
              <a:off x="11100616" y="8162795"/>
              <a:ext cx="353462" cy="287443"/>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5" name="Shape 2651">
              <a:extLst>
                <a:ext uri="{FF2B5EF4-FFF2-40B4-BE49-F238E27FC236}">
                  <a16:creationId xmlns:a16="http://schemas.microsoft.com/office/drawing/2014/main" id="{10E9E25E-B95B-491D-A937-343AA13FF550}"/>
                </a:ext>
              </a:extLst>
            </p:cNvPr>
            <p:cNvSpPr/>
            <p:nvPr/>
          </p:nvSpPr>
          <p:spPr>
            <a:xfrm>
              <a:off x="11270162" y="7757499"/>
              <a:ext cx="505765" cy="405294"/>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6" name="Shape 2652">
              <a:extLst>
                <a:ext uri="{FF2B5EF4-FFF2-40B4-BE49-F238E27FC236}">
                  <a16:creationId xmlns:a16="http://schemas.microsoft.com/office/drawing/2014/main" id="{E7E68903-3F60-4E6D-9835-1B4D277E4FA7}"/>
                </a:ext>
              </a:extLst>
            </p:cNvPr>
            <p:cNvSpPr/>
            <p:nvPr/>
          </p:nvSpPr>
          <p:spPr>
            <a:xfrm>
              <a:off x="11448330" y="7717259"/>
              <a:ext cx="873597" cy="833583"/>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7" name="Shape 2653">
              <a:extLst>
                <a:ext uri="{FF2B5EF4-FFF2-40B4-BE49-F238E27FC236}">
                  <a16:creationId xmlns:a16="http://schemas.microsoft.com/office/drawing/2014/main" id="{774B5865-B153-40A1-8B98-C085E8BC2470}"/>
                </a:ext>
              </a:extLst>
            </p:cNvPr>
            <p:cNvSpPr/>
            <p:nvPr/>
          </p:nvSpPr>
          <p:spPr>
            <a:xfrm>
              <a:off x="8741327" y="4558266"/>
              <a:ext cx="2571941" cy="1917241"/>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8" name="Shape 2654">
              <a:extLst>
                <a:ext uri="{FF2B5EF4-FFF2-40B4-BE49-F238E27FC236}">
                  <a16:creationId xmlns:a16="http://schemas.microsoft.com/office/drawing/2014/main" id="{29C5B8CC-0614-40E8-B5C3-874A0F39D39F}"/>
                </a:ext>
              </a:extLst>
            </p:cNvPr>
            <p:cNvSpPr/>
            <p:nvPr/>
          </p:nvSpPr>
          <p:spPr>
            <a:xfrm>
              <a:off x="9499976" y="5748278"/>
              <a:ext cx="135063" cy="94856"/>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79" name="Shape 2655">
              <a:extLst>
                <a:ext uri="{FF2B5EF4-FFF2-40B4-BE49-F238E27FC236}">
                  <a16:creationId xmlns:a16="http://schemas.microsoft.com/office/drawing/2014/main" id="{454FC863-9602-4996-A348-B93D60870525}"/>
                </a:ext>
              </a:extLst>
            </p:cNvPr>
            <p:cNvSpPr/>
            <p:nvPr/>
          </p:nvSpPr>
          <p:spPr>
            <a:xfrm>
              <a:off x="9543085" y="5682164"/>
              <a:ext cx="34484" cy="17246"/>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0" name="Shape 2656">
              <a:extLst>
                <a:ext uri="{FF2B5EF4-FFF2-40B4-BE49-F238E27FC236}">
                  <a16:creationId xmlns:a16="http://schemas.microsoft.com/office/drawing/2014/main" id="{C9674106-DD7A-42E3-8868-32286E9A4FF9}"/>
                </a:ext>
              </a:extLst>
            </p:cNvPr>
            <p:cNvSpPr/>
            <p:nvPr/>
          </p:nvSpPr>
          <p:spPr>
            <a:xfrm>
              <a:off x="9568947" y="4684739"/>
              <a:ext cx="91956" cy="517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1" name="Shape 2657">
              <a:extLst>
                <a:ext uri="{FF2B5EF4-FFF2-40B4-BE49-F238E27FC236}">
                  <a16:creationId xmlns:a16="http://schemas.microsoft.com/office/drawing/2014/main" id="{F75DD604-C027-4059-B78E-E86454A0D156}"/>
                </a:ext>
              </a:extLst>
            </p:cNvPr>
            <p:cNvSpPr/>
            <p:nvPr/>
          </p:nvSpPr>
          <p:spPr>
            <a:xfrm>
              <a:off x="9853440" y="4610000"/>
              <a:ext cx="68966" cy="40242"/>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2" name="Shape 2658">
              <a:extLst>
                <a:ext uri="{FF2B5EF4-FFF2-40B4-BE49-F238E27FC236}">
                  <a16:creationId xmlns:a16="http://schemas.microsoft.com/office/drawing/2014/main" id="{56176E3C-1E72-44AC-B958-FF3D3F6B49A6}"/>
                </a:ext>
              </a:extLst>
            </p:cNvPr>
            <p:cNvSpPr/>
            <p:nvPr/>
          </p:nvSpPr>
          <p:spPr>
            <a:xfrm>
              <a:off x="10942563" y="4719232"/>
              <a:ext cx="48853" cy="34493"/>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3" name="Shape 2659">
              <a:extLst>
                <a:ext uri="{FF2B5EF4-FFF2-40B4-BE49-F238E27FC236}">
                  <a16:creationId xmlns:a16="http://schemas.microsoft.com/office/drawing/2014/main" id="{D0BAE09B-082B-47EB-AC20-92942D9AAFB4}"/>
                </a:ext>
              </a:extLst>
            </p:cNvPr>
            <p:cNvSpPr/>
            <p:nvPr/>
          </p:nvSpPr>
          <p:spPr>
            <a:xfrm>
              <a:off x="11008659" y="4753723"/>
              <a:ext cx="43104" cy="8625"/>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4" name="Shape 2660">
              <a:extLst>
                <a:ext uri="{FF2B5EF4-FFF2-40B4-BE49-F238E27FC236}">
                  <a16:creationId xmlns:a16="http://schemas.microsoft.com/office/drawing/2014/main" id="{FB18F5BF-1728-4F57-8F13-C2DACDEF20CA}"/>
                </a:ext>
              </a:extLst>
            </p:cNvPr>
            <p:cNvSpPr/>
            <p:nvPr/>
          </p:nvSpPr>
          <p:spPr>
            <a:xfrm>
              <a:off x="11008659" y="5233752"/>
              <a:ext cx="34484" cy="60363"/>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5" name="Shape 2661">
              <a:extLst>
                <a:ext uri="{FF2B5EF4-FFF2-40B4-BE49-F238E27FC236}">
                  <a16:creationId xmlns:a16="http://schemas.microsoft.com/office/drawing/2014/main" id="{B0DD4082-1E2B-4641-AD07-BFB4635B7BD6}"/>
                </a:ext>
              </a:extLst>
            </p:cNvPr>
            <p:cNvSpPr/>
            <p:nvPr/>
          </p:nvSpPr>
          <p:spPr>
            <a:xfrm>
              <a:off x="11025901" y="5342980"/>
              <a:ext cx="57473" cy="34493"/>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6" name="Shape 2662">
              <a:extLst>
                <a:ext uri="{FF2B5EF4-FFF2-40B4-BE49-F238E27FC236}">
                  <a16:creationId xmlns:a16="http://schemas.microsoft.com/office/drawing/2014/main" id="{E55A8B17-F923-413C-93F7-3099C8F6357F}"/>
                </a:ext>
              </a:extLst>
            </p:cNvPr>
            <p:cNvSpPr/>
            <p:nvPr/>
          </p:nvSpPr>
          <p:spPr>
            <a:xfrm>
              <a:off x="10790258" y="5529819"/>
              <a:ext cx="143683" cy="83358"/>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7" name="Shape 2663">
              <a:extLst>
                <a:ext uri="{FF2B5EF4-FFF2-40B4-BE49-F238E27FC236}">
                  <a16:creationId xmlns:a16="http://schemas.microsoft.com/office/drawing/2014/main" id="{EB633E94-20F4-4EB2-8B92-FF089F492553}"/>
                </a:ext>
              </a:extLst>
            </p:cNvPr>
            <p:cNvSpPr/>
            <p:nvPr/>
          </p:nvSpPr>
          <p:spPr>
            <a:xfrm>
              <a:off x="10764397" y="5512573"/>
              <a:ext cx="74715" cy="258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8" name="Shape 2664">
              <a:extLst>
                <a:ext uri="{FF2B5EF4-FFF2-40B4-BE49-F238E27FC236}">
                  <a16:creationId xmlns:a16="http://schemas.microsoft.com/office/drawing/2014/main" id="{2F3FA41B-75B2-446D-83AD-DD9A872DA898}"/>
                </a:ext>
              </a:extLst>
            </p:cNvPr>
            <p:cNvSpPr/>
            <p:nvPr/>
          </p:nvSpPr>
          <p:spPr>
            <a:xfrm>
              <a:off x="10646575" y="5690787"/>
              <a:ext cx="109198" cy="57489"/>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89" name="Shape 2665">
              <a:extLst>
                <a:ext uri="{FF2B5EF4-FFF2-40B4-BE49-F238E27FC236}">
                  <a16:creationId xmlns:a16="http://schemas.microsoft.com/office/drawing/2014/main" id="{D74E4162-2A3A-46B8-A883-4FF885633B77}"/>
                </a:ext>
              </a:extLst>
            </p:cNvPr>
            <p:cNvSpPr/>
            <p:nvPr/>
          </p:nvSpPr>
          <p:spPr>
            <a:xfrm>
              <a:off x="9652284" y="5774146"/>
              <a:ext cx="34484" cy="517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0" name="Shape 2666">
              <a:extLst>
                <a:ext uri="{FF2B5EF4-FFF2-40B4-BE49-F238E27FC236}">
                  <a16:creationId xmlns:a16="http://schemas.microsoft.com/office/drawing/2014/main" id="{F9773365-4CF1-42FF-8343-63DB486AF9B3}"/>
                </a:ext>
              </a:extLst>
            </p:cNvPr>
            <p:cNvSpPr/>
            <p:nvPr/>
          </p:nvSpPr>
          <p:spPr>
            <a:xfrm>
              <a:off x="9577568" y="5664918"/>
              <a:ext cx="31611" cy="34493"/>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1" name="Shape 2667">
              <a:extLst>
                <a:ext uri="{FF2B5EF4-FFF2-40B4-BE49-F238E27FC236}">
                  <a16:creationId xmlns:a16="http://schemas.microsoft.com/office/drawing/2014/main" id="{E4350642-4ED1-4D4C-95DF-D702BF8BA1CB}"/>
                </a:ext>
              </a:extLst>
            </p:cNvPr>
            <p:cNvSpPr/>
            <p:nvPr/>
          </p:nvSpPr>
          <p:spPr>
            <a:xfrm>
              <a:off x="11060383" y="5124526"/>
              <a:ext cx="17242" cy="17246"/>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2" name="Shape 2668">
              <a:extLst>
                <a:ext uri="{FF2B5EF4-FFF2-40B4-BE49-F238E27FC236}">
                  <a16:creationId xmlns:a16="http://schemas.microsoft.com/office/drawing/2014/main" id="{C16B11B8-6E7A-47C4-96CE-5C9D62697A1C}"/>
                </a:ext>
              </a:extLst>
            </p:cNvPr>
            <p:cNvSpPr/>
            <p:nvPr/>
          </p:nvSpPr>
          <p:spPr>
            <a:xfrm>
              <a:off x="10991415" y="5032543"/>
              <a:ext cx="25864" cy="14372"/>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3" name="Shape 2669">
              <a:extLst>
                <a:ext uri="{FF2B5EF4-FFF2-40B4-BE49-F238E27FC236}">
                  <a16:creationId xmlns:a16="http://schemas.microsoft.com/office/drawing/2014/main" id="{67E54BCC-7E51-4511-988A-216BC197D082}"/>
                </a:ext>
              </a:extLst>
            </p:cNvPr>
            <p:cNvSpPr/>
            <p:nvPr/>
          </p:nvSpPr>
          <p:spPr>
            <a:xfrm>
              <a:off x="11060383" y="4998049"/>
              <a:ext cx="22988" cy="258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4" name="Shape 2670">
              <a:extLst>
                <a:ext uri="{FF2B5EF4-FFF2-40B4-BE49-F238E27FC236}">
                  <a16:creationId xmlns:a16="http://schemas.microsoft.com/office/drawing/2014/main" id="{B2DDDFE6-7F5F-41CE-A74E-B6CDE38453F9}"/>
                </a:ext>
              </a:extLst>
            </p:cNvPr>
            <p:cNvSpPr/>
            <p:nvPr/>
          </p:nvSpPr>
          <p:spPr>
            <a:xfrm>
              <a:off x="8758569" y="5167642"/>
              <a:ext cx="43104" cy="5747"/>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5" name="Shape 2671">
              <a:extLst>
                <a:ext uri="{FF2B5EF4-FFF2-40B4-BE49-F238E27FC236}">
                  <a16:creationId xmlns:a16="http://schemas.microsoft.com/office/drawing/2014/main" id="{0415C2E4-4280-4883-9199-09764BA5B83E}"/>
                </a:ext>
              </a:extLst>
            </p:cNvPr>
            <p:cNvSpPr/>
            <p:nvPr/>
          </p:nvSpPr>
          <p:spPr>
            <a:xfrm>
              <a:off x="8810295" y="5167642"/>
              <a:ext cx="51724"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6" name="Shape 2672">
              <a:extLst>
                <a:ext uri="{FF2B5EF4-FFF2-40B4-BE49-F238E27FC236}">
                  <a16:creationId xmlns:a16="http://schemas.microsoft.com/office/drawing/2014/main" id="{51B46725-65C9-4F70-B94F-096F0187DB1C}"/>
                </a:ext>
              </a:extLst>
            </p:cNvPr>
            <p:cNvSpPr/>
            <p:nvPr/>
          </p:nvSpPr>
          <p:spPr>
            <a:xfrm>
              <a:off x="9778728" y="4633002"/>
              <a:ext cx="34484" cy="17246"/>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sp>
          <p:nvSpPr>
            <p:cNvPr id="397" name="Shape 2673">
              <a:extLst>
                <a:ext uri="{FF2B5EF4-FFF2-40B4-BE49-F238E27FC236}">
                  <a16:creationId xmlns:a16="http://schemas.microsoft.com/office/drawing/2014/main" id="{AD8F646A-EF29-4D4D-A601-B612E33EB3E5}"/>
                </a:ext>
              </a:extLst>
            </p:cNvPr>
            <p:cNvSpPr/>
            <p:nvPr/>
          </p:nvSpPr>
          <p:spPr>
            <a:xfrm>
              <a:off x="6189503" y="6693939"/>
              <a:ext cx="77590" cy="100604"/>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grpFill/>
            <a:ln w="9525" cap="flat" cmpd="sng">
              <a:solidFill>
                <a:schemeClr val="bg1"/>
              </a:solidFill>
              <a:prstDash val="solid"/>
              <a:round/>
              <a:headEnd type="none" w="med" len="med"/>
              <a:tailEnd type="none" w="med" len="med"/>
            </a:ln>
          </p:spPr>
          <p:txBody>
            <a:bodyPr lIns="91426" tIns="45700" rIns="91426" bIns="45700" anchor="t" anchorCtr="0">
              <a:noAutofit/>
            </a:bodyPr>
            <a:lstStyle/>
            <a:p>
              <a:endParaRPr sz="3600">
                <a:solidFill>
                  <a:schemeClr val="bg2">
                    <a:lumMod val="50000"/>
                  </a:schemeClr>
                </a:solidFill>
                <a:latin typeface="Lato"/>
                <a:ea typeface="Lato"/>
                <a:cs typeface="Lato"/>
                <a:sym typeface="Lato"/>
              </a:endParaRPr>
            </a:p>
          </p:txBody>
        </p:sp>
      </p:grpSp>
      <p:sp>
        <p:nvSpPr>
          <p:cNvPr id="521" name="Rounded Rectangle">
            <a:extLst>
              <a:ext uri="{FF2B5EF4-FFF2-40B4-BE49-F238E27FC236}">
                <a16:creationId xmlns:a16="http://schemas.microsoft.com/office/drawing/2014/main" id="{25E861F9-F507-4DC0-AA3D-C1A413879954}"/>
              </a:ext>
            </a:extLst>
          </p:cNvPr>
          <p:cNvSpPr/>
          <p:nvPr/>
        </p:nvSpPr>
        <p:spPr>
          <a:xfrm>
            <a:off x="4228840" y="4501260"/>
            <a:ext cx="1937484"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SOUTH AMERICA</a:t>
            </a:r>
          </a:p>
        </p:txBody>
      </p:sp>
      <p:sp>
        <p:nvSpPr>
          <p:cNvPr id="2" name="Oval 1">
            <a:extLst>
              <a:ext uri="{FF2B5EF4-FFF2-40B4-BE49-F238E27FC236}">
                <a16:creationId xmlns:a16="http://schemas.microsoft.com/office/drawing/2014/main" id="{F759309A-25F1-41F7-8841-2A76EC819222}"/>
              </a:ext>
            </a:extLst>
          </p:cNvPr>
          <p:cNvSpPr/>
          <p:nvPr/>
        </p:nvSpPr>
        <p:spPr>
          <a:xfrm>
            <a:off x="3865693" y="4445347"/>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38" name="Freeform: Shape 437">
            <a:extLst>
              <a:ext uri="{FF2B5EF4-FFF2-40B4-BE49-F238E27FC236}">
                <a16:creationId xmlns:a16="http://schemas.microsoft.com/office/drawing/2014/main" id="{0B53B08A-2618-43C5-95B0-9CD0A67B46B9}"/>
              </a:ext>
            </a:extLst>
          </p:cNvPr>
          <p:cNvSpPr/>
          <p:nvPr/>
        </p:nvSpPr>
        <p:spPr>
          <a:xfrm rot="10800000">
            <a:off x="4050888" y="5051418"/>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42" name="Rounded Rectangle">
            <a:extLst>
              <a:ext uri="{FF2B5EF4-FFF2-40B4-BE49-F238E27FC236}">
                <a16:creationId xmlns:a16="http://schemas.microsoft.com/office/drawing/2014/main" id="{B07A37EE-3A78-42DB-94ED-7EF6138EAA7A}"/>
              </a:ext>
            </a:extLst>
          </p:cNvPr>
          <p:cNvSpPr/>
          <p:nvPr/>
        </p:nvSpPr>
        <p:spPr>
          <a:xfrm>
            <a:off x="2351557" y="1877032"/>
            <a:ext cx="1937484"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NORTH AMERICA</a:t>
            </a:r>
          </a:p>
        </p:txBody>
      </p:sp>
      <p:sp>
        <p:nvSpPr>
          <p:cNvPr id="443" name="Oval 442">
            <a:extLst>
              <a:ext uri="{FF2B5EF4-FFF2-40B4-BE49-F238E27FC236}">
                <a16:creationId xmlns:a16="http://schemas.microsoft.com/office/drawing/2014/main" id="{A7822B12-88CD-44AA-9B46-69572A08000D}"/>
              </a:ext>
            </a:extLst>
          </p:cNvPr>
          <p:cNvSpPr/>
          <p:nvPr/>
        </p:nvSpPr>
        <p:spPr>
          <a:xfrm>
            <a:off x="1988410" y="1821119"/>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44" name="Freeform: Shape 443">
            <a:extLst>
              <a:ext uri="{FF2B5EF4-FFF2-40B4-BE49-F238E27FC236}">
                <a16:creationId xmlns:a16="http://schemas.microsoft.com/office/drawing/2014/main" id="{70AF8B11-97CE-4622-9D87-95B566300224}"/>
              </a:ext>
            </a:extLst>
          </p:cNvPr>
          <p:cNvSpPr/>
          <p:nvPr/>
        </p:nvSpPr>
        <p:spPr>
          <a:xfrm rot="10800000">
            <a:off x="2173605" y="2427190"/>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46" name="Rounded Rectangle">
            <a:extLst>
              <a:ext uri="{FF2B5EF4-FFF2-40B4-BE49-F238E27FC236}">
                <a16:creationId xmlns:a16="http://schemas.microsoft.com/office/drawing/2014/main" id="{E2B4FE4F-463F-43D2-B4E8-F014C8E1B0B6}"/>
              </a:ext>
            </a:extLst>
          </p:cNvPr>
          <p:cNvSpPr/>
          <p:nvPr/>
        </p:nvSpPr>
        <p:spPr>
          <a:xfrm>
            <a:off x="6211805" y="3431432"/>
            <a:ext cx="1262080"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AFRICA</a:t>
            </a:r>
          </a:p>
        </p:txBody>
      </p:sp>
      <p:sp>
        <p:nvSpPr>
          <p:cNvPr id="447" name="Oval 446">
            <a:extLst>
              <a:ext uri="{FF2B5EF4-FFF2-40B4-BE49-F238E27FC236}">
                <a16:creationId xmlns:a16="http://schemas.microsoft.com/office/drawing/2014/main" id="{051DFD01-4DA4-4B56-87D2-65D5D165E467}"/>
              </a:ext>
            </a:extLst>
          </p:cNvPr>
          <p:cNvSpPr/>
          <p:nvPr/>
        </p:nvSpPr>
        <p:spPr>
          <a:xfrm>
            <a:off x="5848658" y="3375519"/>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48" name="Freeform: Shape 447">
            <a:extLst>
              <a:ext uri="{FF2B5EF4-FFF2-40B4-BE49-F238E27FC236}">
                <a16:creationId xmlns:a16="http://schemas.microsoft.com/office/drawing/2014/main" id="{1D8EC7EE-8C48-4140-A8FB-001CB6870CD8}"/>
              </a:ext>
            </a:extLst>
          </p:cNvPr>
          <p:cNvSpPr/>
          <p:nvPr/>
        </p:nvSpPr>
        <p:spPr>
          <a:xfrm rot="10800000">
            <a:off x="6033853" y="3981590"/>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50" name="Rounded Rectangle">
            <a:extLst>
              <a:ext uri="{FF2B5EF4-FFF2-40B4-BE49-F238E27FC236}">
                <a16:creationId xmlns:a16="http://schemas.microsoft.com/office/drawing/2014/main" id="{5F1EFAE1-649E-4ECB-A7BB-94578D48B0FB}"/>
              </a:ext>
            </a:extLst>
          </p:cNvPr>
          <p:cNvSpPr/>
          <p:nvPr/>
        </p:nvSpPr>
        <p:spPr>
          <a:xfrm>
            <a:off x="6598280" y="1918899"/>
            <a:ext cx="1212758"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EUROPE</a:t>
            </a:r>
          </a:p>
        </p:txBody>
      </p:sp>
      <p:sp>
        <p:nvSpPr>
          <p:cNvPr id="451" name="Oval 450">
            <a:extLst>
              <a:ext uri="{FF2B5EF4-FFF2-40B4-BE49-F238E27FC236}">
                <a16:creationId xmlns:a16="http://schemas.microsoft.com/office/drawing/2014/main" id="{C2DF3B92-6882-4DEC-A8D4-4FD2C5CAE00E}"/>
              </a:ext>
            </a:extLst>
          </p:cNvPr>
          <p:cNvSpPr/>
          <p:nvPr/>
        </p:nvSpPr>
        <p:spPr>
          <a:xfrm>
            <a:off x="6235133" y="1862986"/>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52" name="Freeform: Shape 451">
            <a:extLst>
              <a:ext uri="{FF2B5EF4-FFF2-40B4-BE49-F238E27FC236}">
                <a16:creationId xmlns:a16="http://schemas.microsoft.com/office/drawing/2014/main" id="{66A38F37-7322-425F-B65E-A394E3A924F6}"/>
              </a:ext>
            </a:extLst>
          </p:cNvPr>
          <p:cNvSpPr/>
          <p:nvPr/>
        </p:nvSpPr>
        <p:spPr>
          <a:xfrm rot="10800000">
            <a:off x="6420328" y="2469057"/>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54" name="Rounded Rectangle">
            <a:extLst>
              <a:ext uri="{FF2B5EF4-FFF2-40B4-BE49-F238E27FC236}">
                <a16:creationId xmlns:a16="http://schemas.microsoft.com/office/drawing/2014/main" id="{C7005EF5-9806-4D4A-8DF1-20BFB75ADDB0}"/>
              </a:ext>
            </a:extLst>
          </p:cNvPr>
          <p:cNvSpPr/>
          <p:nvPr/>
        </p:nvSpPr>
        <p:spPr>
          <a:xfrm>
            <a:off x="8789872" y="2650488"/>
            <a:ext cx="1212758"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ASIA</a:t>
            </a:r>
          </a:p>
        </p:txBody>
      </p:sp>
      <p:sp>
        <p:nvSpPr>
          <p:cNvPr id="455" name="Oval 454">
            <a:extLst>
              <a:ext uri="{FF2B5EF4-FFF2-40B4-BE49-F238E27FC236}">
                <a16:creationId xmlns:a16="http://schemas.microsoft.com/office/drawing/2014/main" id="{E2139C67-51B4-49A6-93B2-12B2F0E1EF1F}"/>
              </a:ext>
            </a:extLst>
          </p:cNvPr>
          <p:cNvSpPr/>
          <p:nvPr/>
        </p:nvSpPr>
        <p:spPr>
          <a:xfrm>
            <a:off x="8426725" y="2594575"/>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58" name="Freeform: Shape 457">
            <a:extLst>
              <a:ext uri="{FF2B5EF4-FFF2-40B4-BE49-F238E27FC236}">
                <a16:creationId xmlns:a16="http://schemas.microsoft.com/office/drawing/2014/main" id="{4538F8AC-DDE5-4153-A295-CA03817FE998}"/>
              </a:ext>
            </a:extLst>
          </p:cNvPr>
          <p:cNvSpPr/>
          <p:nvPr/>
        </p:nvSpPr>
        <p:spPr>
          <a:xfrm rot="10800000">
            <a:off x="8611920" y="3200646"/>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60" name="Rounded Rectangle">
            <a:extLst>
              <a:ext uri="{FF2B5EF4-FFF2-40B4-BE49-F238E27FC236}">
                <a16:creationId xmlns:a16="http://schemas.microsoft.com/office/drawing/2014/main" id="{00BF2250-6EE0-4D26-9921-4546810B14DB}"/>
              </a:ext>
            </a:extLst>
          </p:cNvPr>
          <p:cNvSpPr/>
          <p:nvPr/>
        </p:nvSpPr>
        <p:spPr>
          <a:xfrm>
            <a:off x="9509170" y="4593676"/>
            <a:ext cx="1377048" cy="436517"/>
          </a:xfrm>
          <a:prstGeom prst="roundRect">
            <a:avLst>
              <a:gd name="adj" fmla="val 50000"/>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cap="none" spc="50" dirty="0">
                <a:solidFill>
                  <a:schemeClr val="tx2"/>
                </a:solidFill>
                <a:latin typeface="Century Gothic"/>
                <a:cs typeface="Century Gothic"/>
              </a:rPr>
              <a:t>AUSTRALIA</a:t>
            </a:r>
          </a:p>
        </p:txBody>
      </p:sp>
      <p:sp>
        <p:nvSpPr>
          <p:cNvPr id="461" name="Oval 460">
            <a:extLst>
              <a:ext uri="{FF2B5EF4-FFF2-40B4-BE49-F238E27FC236}">
                <a16:creationId xmlns:a16="http://schemas.microsoft.com/office/drawing/2014/main" id="{F5A885C2-BA50-4E66-A3BB-594CFB4B3AB8}"/>
              </a:ext>
            </a:extLst>
          </p:cNvPr>
          <p:cNvSpPr/>
          <p:nvPr/>
        </p:nvSpPr>
        <p:spPr>
          <a:xfrm>
            <a:off x="9146024" y="4537763"/>
            <a:ext cx="548341" cy="548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latin typeface="Century Gothic" panose="020B0502020202020204" pitchFamily="34" charset="0"/>
              </a:rPr>
              <a:t>0.25</a:t>
            </a:r>
          </a:p>
        </p:txBody>
      </p:sp>
      <p:sp>
        <p:nvSpPr>
          <p:cNvPr id="462" name="Freeform: Shape 461">
            <a:extLst>
              <a:ext uri="{FF2B5EF4-FFF2-40B4-BE49-F238E27FC236}">
                <a16:creationId xmlns:a16="http://schemas.microsoft.com/office/drawing/2014/main" id="{39988A13-CCE2-4EA1-81AA-90FDD3D85E78}"/>
              </a:ext>
            </a:extLst>
          </p:cNvPr>
          <p:cNvSpPr/>
          <p:nvPr/>
        </p:nvSpPr>
        <p:spPr>
          <a:xfrm rot="10800000">
            <a:off x="9331219" y="5143834"/>
            <a:ext cx="177953" cy="228166"/>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464" name="TextBox 463">
            <a:extLst>
              <a:ext uri="{FF2B5EF4-FFF2-40B4-BE49-F238E27FC236}">
                <a16:creationId xmlns:a16="http://schemas.microsoft.com/office/drawing/2014/main" id="{D50FE2A6-9662-43C8-A569-B17A2185785D}"/>
              </a:ext>
            </a:extLst>
          </p:cNvPr>
          <p:cNvSpPr txBox="1"/>
          <p:nvPr/>
        </p:nvSpPr>
        <p:spPr>
          <a:xfrm>
            <a:off x="3387695" y="606323"/>
            <a:ext cx="5416610"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t>GEOGRAPHICAL FOOTPRINT</a:t>
            </a:r>
          </a:p>
        </p:txBody>
      </p:sp>
      <p:grpSp>
        <p:nvGrpSpPr>
          <p:cNvPr id="577" name="Group 576">
            <a:extLst>
              <a:ext uri="{FF2B5EF4-FFF2-40B4-BE49-F238E27FC236}">
                <a16:creationId xmlns:a16="http://schemas.microsoft.com/office/drawing/2014/main" id="{7798CBC6-B726-4853-A2C6-0C846EFAC2D6}"/>
              </a:ext>
            </a:extLst>
          </p:cNvPr>
          <p:cNvGrpSpPr/>
          <p:nvPr/>
        </p:nvGrpSpPr>
        <p:grpSpPr>
          <a:xfrm rot="9000000">
            <a:off x="10552863" y="-2677185"/>
            <a:ext cx="5983644" cy="5778088"/>
            <a:chOff x="-4943201" y="1623425"/>
            <a:chExt cx="1901258" cy="1835944"/>
          </a:xfrm>
        </p:grpSpPr>
        <p:grpSp>
          <p:nvGrpSpPr>
            <p:cNvPr id="578" name="Group 577">
              <a:extLst>
                <a:ext uri="{FF2B5EF4-FFF2-40B4-BE49-F238E27FC236}">
                  <a16:creationId xmlns:a16="http://schemas.microsoft.com/office/drawing/2014/main" id="{5268091D-B86B-494C-89F6-8ADF08996295}"/>
                </a:ext>
              </a:extLst>
            </p:cNvPr>
            <p:cNvGrpSpPr/>
            <p:nvPr/>
          </p:nvGrpSpPr>
          <p:grpSpPr>
            <a:xfrm>
              <a:off x="-4827378" y="2019376"/>
              <a:ext cx="1785435" cy="1214438"/>
              <a:chOff x="-4827378" y="2019376"/>
              <a:chExt cx="1785435" cy="1214438"/>
            </a:xfrm>
          </p:grpSpPr>
          <p:sp>
            <p:nvSpPr>
              <p:cNvPr id="590" name="Freeform: Shape 589">
                <a:extLst>
                  <a:ext uri="{FF2B5EF4-FFF2-40B4-BE49-F238E27FC236}">
                    <a16:creationId xmlns:a16="http://schemas.microsoft.com/office/drawing/2014/main" id="{944DD6E3-2447-4FA8-AF5A-F1644E166808}"/>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D4B7854E-FEEA-490E-B758-7A7C0897606F}"/>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00BF8FCF-219D-4BDF-970D-0EA5FE9F4DB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BCF23EF9-B28C-4A4D-A91D-6385171B22F8}"/>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492C2579-497C-4E31-B9F6-6E96416540B4}"/>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65FAEAFD-FE0C-4752-9FBD-118D8E2C5EFF}"/>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1E32C16C-6F4D-4B5F-A8B1-B2CFC456CD03}"/>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95B31BDE-7690-4CBF-B0AA-BD0BF3D2E3B6}"/>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7A870DB9-5F79-4D75-92C7-4EE97890A81E}"/>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0BFAC362-2EE8-4825-B708-F1F6E4788817}"/>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F729A6E2-F21D-4AAD-B75E-D5F91B4CA48C}"/>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79" name="Freeform: Shape 578">
              <a:extLst>
                <a:ext uri="{FF2B5EF4-FFF2-40B4-BE49-F238E27FC236}">
                  <a16:creationId xmlns:a16="http://schemas.microsoft.com/office/drawing/2014/main" id="{68273610-E04A-4608-BF31-C556B54E039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9B7F63-9512-425E-9DDA-A0FF938366A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9EE2B57A-B6CA-4398-9170-879247FD1E57}"/>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8A1E9D0D-78A5-4123-8103-4DD596DE4DA7}"/>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DE7759A5-860F-4AAA-BC43-6D97D97456D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2EFAE252-BC15-4320-9A71-E2FD6199AAB1}"/>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4BFDF95-ACA5-463C-8036-6B84C14B06E1}"/>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589810A8-6CF5-4BBF-894D-5FE9DF473684}"/>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AA2C63A2-A4E2-4B1B-A570-4E1EB66A7CBD}"/>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60A6C9CA-FAD5-4CEE-A78D-C0625B046EDC}"/>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DEC65781-04DC-4C74-BF7F-0BF1B6498404}"/>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465" name="Rounded Rectangle">
            <a:extLst>
              <a:ext uri="{FF2B5EF4-FFF2-40B4-BE49-F238E27FC236}">
                <a16:creationId xmlns:a16="http://schemas.microsoft.com/office/drawing/2014/main" id="{25DD7951-2A40-BC79-329C-0160BD2F331A}"/>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99519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2500"/>
                                  </p:stCondLst>
                                  <p:childTnLst>
                                    <p:set>
                                      <p:cBhvr>
                                        <p:cTn id="11" dur="1" fill="hold">
                                          <p:stCondLst>
                                            <p:cond delay="0"/>
                                          </p:stCondLst>
                                        </p:cTn>
                                        <p:tgtEl>
                                          <p:spTgt spid="443"/>
                                        </p:tgtEl>
                                        <p:attrNameLst>
                                          <p:attrName>style.visibility</p:attrName>
                                        </p:attrNameLst>
                                      </p:cBhvr>
                                      <p:to>
                                        <p:strVal val="visible"/>
                                      </p:to>
                                    </p:set>
                                    <p:anim calcmode="lin" valueType="num">
                                      <p:cBhvr>
                                        <p:cTn id="12" dur="1500" fill="hold"/>
                                        <p:tgtEl>
                                          <p:spTgt spid="443"/>
                                        </p:tgtEl>
                                        <p:attrNameLst>
                                          <p:attrName>ppt_w</p:attrName>
                                        </p:attrNameLst>
                                      </p:cBhvr>
                                      <p:tavLst>
                                        <p:tav tm="0">
                                          <p:val>
                                            <p:fltVal val="0"/>
                                          </p:val>
                                        </p:tav>
                                        <p:tav tm="100000">
                                          <p:val>
                                            <p:strVal val="#ppt_w"/>
                                          </p:val>
                                        </p:tav>
                                      </p:tavLst>
                                    </p:anim>
                                    <p:anim calcmode="lin" valueType="num">
                                      <p:cBhvr>
                                        <p:cTn id="13" dur="1500" fill="hold"/>
                                        <p:tgtEl>
                                          <p:spTgt spid="443"/>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2500"/>
                                  </p:stCondLst>
                                  <p:childTnLst>
                                    <p:set>
                                      <p:cBhvr>
                                        <p:cTn id="15" dur="1" fill="hold">
                                          <p:stCondLst>
                                            <p:cond delay="0"/>
                                          </p:stCondLst>
                                        </p:cTn>
                                        <p:tgtEl>
                                          <p:spTgt spid="451"/>
                                        </p:tgtEl>
                                        <p:attrNameLst>
                                          <p:attrName>style.visibility</p:attrName>
                                        </p:attrNameLst>
                                      </p:cBhvr>
                                      <p:to>
                                        <p:strVal val="visible"/>
                                      </p:to>
                                    </p:set>
                                    <p:anim calcmode="lin" valueType="num">
                                      <p:cBhvr>
                                        <p:cTn id="16" dur="1500" fill="hold"/>
                                        <p:tgtEl>
                                          <p:spTgt spid="451"/>
                                        </p:tgtEl>
                                        <p:attrNameLst>
                                          <p:attrName>ppt_w</p:attrName>
                                        </p:attrNameLst>
                                      </p:cBhvr>
                                      <p:tavLst>
                                        <p:tav tm="0">
                                          <p:val>
                                            <p:fltVal val="0"/>
                                          </p:val>
                                        </p:tav>
                                        <p:tav tm="100000">
                                          <p:val>
                                            <p:strVal val="#ppt_w"/>
                                          </p:val>
                                        </p:tav>
                                      </p:tavLst>
                                    </p:anim>
                                    <p:anim calcmode="lin" valueType="num">
                                      <p:cBhvr>
                                        <p:cTn id="17" dur="1500" fill="hold"/>
                                        <p:tgtEl>
                                          <p:spTgt spid="451"/>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2500"/>
                                  </p:stCondLst>
                                  <p:childTnLst>
                                    <p:set>
                                      <p:cBhvr>
                                        <p:cTn id="19" dur="1" fill="hold">
                                          <p:stCondLst>
                                            <p:cond delay="0"/>
                                          </p:stCondLst>
                                        </p:cTn>
                                        <p:tgtEl>
                                          <p:spTgt spid="447"/>
                                        </p:tgtEl>
                                        <p:attrNameLst>
                                          <p:attrName>style.visibility</p:attrName>
                                        </p:attrNameLst>
                                      </p:cBhvr>
                                      <p:to>
                                        <p:strVal val="visible"/>
                                      </p:to>
                                    </p:set>
                                    <p:anim calcmode="lin" valueType="num">
                                      <p:cBhvr>
                                        <p:cTn id="20" dur="1500" fill="hold"/>
                                        <p:tgtEl>
                                          <p:spTgt spid="447"/>
                                        </p:tgtEl>
                                        <p:attrNameLst>
                                          <p:attrName>ppt_w</p:attrName>
                                        </p:attrNameLst>
                                      </p:cBhvr>
                                      <p:tavLst>
                                        <p:tav tm="0">
                                          <p:val>
                                            <p:fltVal val="0"/>
                                          </p:val>
                                        </p:tav>
                                        <p:tav tm="100000">
                                          <p:val>
                                            <p:strVal val="#ppt_w"/>
                                          </p:val>
                                        </p:tav>
                                      </p:tavLst>
                                    </p:anim>
                                    <p:anim calcmode="lin" valueType="num">
                                      <p:cBhvr>
                                        <p:cTn id="21" dur="1500" fill="hold"/>
                                        <p:tgtEl>
                                          <p:spTgt spid="447"/>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2500"/>
                                  </p:stCondLst>
                                  <p:childTnLst>
                                    <p:set>
                                      <p:cBhvr>
                                        <p:cTn id="23" dur="1" fill="hold">
                                          <p:stCondLst>
                                            <p:cond delay="0"/>
                                          </p:stCondLst>
                                        </p:cTn>
                                        <p:tgtEl>
                                          <p:spTgt spid="2"/>
                                        </p:tgtEl>
                                        <p:attrNameLst>
                                          <p:attrName>style.visibility</p:attrName>
                                        </p:attrNameLst>
                                      </p:cBhvr>
                                      <p:to>
                                        <p:strVal val="visible"/>
                                      </p:to>
                                    </p:set>
                                    <p:anim calcmode="lin" valueType="num">
                                      <p:cBhvr>
                                        <p:cTn id="24" dur="1500" fill="hold"/>
                                        <p:tgtEl>
                                          <p:spTgt spid="2"/>
                                        </p:tgtEl>
                                        <p:attrNameLst>
                                          <p:attrName>ppt_w</p:attrName>
                                        </p:attrNameLst>
                                      </p:cBhvr>
                                      <p:tavLst>
                                        <p:tav tm="0">
                                          <p:val>
                                            <p:fltVal val="0"/>
                                          </p:val>
                                        </p:tav>
                                        <p:tav tm="100000">
                                          <p:val>
                                            <p:strVal val="#ppt_w"/>
                                          </p:val>
                                        </p:tav>
                                      </p:tavLst>
                                    </p:anim>
                                    <p:anim calcmode="lin" valueType="num">
                                      <p:cBhvr>
                                        <p:cTn id="25" dur="1500" fill="hold"/>
                                        <p:tgtEl>
                                          <p:spTgt spid="2"/>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2500"/>
                                  </p:stCondLst>
                                  <p:childTnLst>
                                    <p:set>
                                      <p:cBhvr>
                                        <p:cTn id="27" dur="1" fill="hold">
                                          <p:stCondLst>
                                            <p:cond delay="0"/>
                                          </p:stCondLst>
                                        </p:cTn>
                                        <p:tgtEl>
                                          <p:spTgt spid="455"/>
                                        </p:tgtEl>
                                        <p:attrNameLst>
                                          <p:attrName>style.visibility</p:attrName>
                                        </p:attrNameLst>
                                      </p:cBhvr>
                                      <p:to>
                                        <p:strVal val="visible"/>
                                      </p:to>
                                    </p:set>
                                    <p:anim calcmode="lin" valueType="num">
                                      <p:cBhvr>
                                        <p:cTn id="28" dur="1500" fill="hold"/>
                                        <p:tgtEl>
                                          <p:spTgt spid="455"/>
                                        </p:tgtEl>
                                        <p:attrNameLst>
                                          <p:attrName>ppt_w</p:attrName>
                                        </p:attrNameLst>
                                      </p:cBhvr>
                                      <p:tavLst>
                                        <p:tav tm="0">
                                          <p:val>
                                            <p:fltVal val="0"/>
                                          </p:val>
                                        </p:tav>
                                        <p:tav tm="100000">
                                          <p:val>
                                            <p:strVal val="#ppt_w"/>
                                          </p:val>
                                        </p:tav>
                                      </p:tavLst>
                                    </p:anim>
                                    <p:anim calcmode="lin" valueType="num">
                                      <p:cBhvr>
                                        <p:cTn id="29" dur="1500" fill="hold"/>
                                        <p:tgtEl>
                                          <p:spTgt spid="455"/>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2500"/>
                                  </p:stCondLst>
                                  <p:childTnLst>
                                    <p:set>
                                      <p:cBhvr>
                                        <p:cTn id="31" dur="1" fill="hold">
                                          <p:stCondLst>
                                            <p:cond delay="0"/>
                                          </p:stCondLst>
                                        </p:cTn>
                                        <p:tgtEl>
                                          <p:spTgt spid="461"/>
                                        </p:tgtEl>
                                        <p:attrNameLst>
                                          <p:attrName>style.visibility</p:attrName>
                                        </p:attrNameLst>
                                      </p:cBhvr>
                                      <p:to>
                                        <p:strVal val="visible"/>
                                      </p:to>
                                    </p:set>
                                    <p:anim calcmode="lin" valueType="num">
                                      <p:cBhvr>
                                        <p:cTn id="32" dur="1500" fill="hold"/>
                                        <p:tgtEl>
                                          <p:spTgt spid="461"/>
                                        </p:tgtEl>
                                        <p:attrNameLst>
                                          <p:attrName>ppt_w</p:attrName>
                                        </p:attrNameLst>
                                      </p:cBhvr>
                                      <p:tavLst>
                                        <p:tav tm="0">
                                          <p:val>
                                            <p:fltVal val="0"/>
                                          </p:val>
                                        </p:tav>
                                        <p:tav tm="100000">
                                          <p:val>
                                            <p:strVal val="#ppt_w"/>
                                          </p:val>
                                        </p:tav>
                                      </p:tavLst>
                                    </p:anim>
                                    <p:anim calcmode="lin" valueType="num">
                                      <p:cBhvr>
                                        <p:cTn id="33" dur="1500" fill="hold"/>
                                        <p:tgtEl>
                                          <p:spTgt spid="461"/>
                                        </p:tgtEl>
                                        <p:attrNameLst>
                                          <p:attrName>ppt_h</p:attrName>
                                        </p:attrNameLst>
                                      </p:cBhvr>
                                      <p:tavLst>
                                        <p:tav tm="0">
                                          <p:val>
                                            <p:fltVal val="0"/>
                                          </p:val>
                                        </p:tav>
                                        <p:tav tm="100000">
                                          <p:val>
                                            <p:strVal val="#ppt_h"/>
                                          </p:val>
                                        </p:tav>
                                      </p:tavLst>
                                    </p:anim>
                                  </p:childTnLst>
                                </p:cTn>
                              </p:par>
                              <p:par>
                                <p:cTn id="34" presetID="12" presetClass="entr" presetSubtype="8" fill="hold" grpId="0" nodeType="withEffect">
                                  <p:stCondLst>
                                    <p:cond delay="1500"/>
                                  </p:stCondLst>
                                  <p:childTnLst>
                                    <p:set>
                                      <p:cBhvr>
                                        <p:cTn id="35" dur="1" fill="hold">
                                          <p:stCondLst>
                                            <p:cond delay="0"/>
                                          </p:stCondLst>
                                        </p:cTn>
                                        <p:tgtEl>
                                          <p:spTgt spid="442"/>
                                        </p:tgtEl>
                                        <p:attrNameLst>
                                          <p:attrName>style.visibility</p:attrName>
                                        </p:attrNameLst>
                                      </p:cBhvr>
                                      <p:to>
                                        <p:strVal val="visible"/>
                                      </p:to>
                                    </p:set>
                                    <p:anim calcmode="lin" valueType="num">
                                      <p:cBhvr additive="base">
                                        <p:cTn id="36" dur="2000"/>
                                        <p:tgtEl>
                                          <p:spTgt spid="442"/>
                                        </p:tgtEl>
                                        <p:attrNameLst>
                                          <p:attrName>ppt_x</p:attrName>
                                        </p:attrNameLst>
                                      </p:cBhvr>
                                      <p:tavLst>
                                        <p:tav tm="0">
                                          <p:val>
                                            <p:strVal val="#ppt_x-#ppt_w*1.125000"/>
                                          </p:val>
                                        </p:tav>
                                        <p:tav tm="100000">
                                          <p:val>
                                            <p:strVal val="#ppt_x"/>
                                          </p:val>
                                        </p:tav>
                                      </p:tavLst>
                                    </p:anim>
                                    <p:animEffect transition="in" filter="wipe(right)">
                                      <p:cBhvr>
                                        <p:cTn id="37" dur="2000"/>
                                        <p:tgtEl>
                                          <p:spTgt spid="442"/>
                                        </p:tgtEl>
                                      </p:cBhvr>
                                    </p:animEffect>
                                  </p:childTnLst>
                                </p:cTn>
                              </p:par>
                              <p:par>
                                <p:cTn id="38" presetID="12" presetClass="entr" presetSubtype="8" fill="hold" grpId="0" nodeType="withEffect">
                                  <p:stCondLst>
                                    <p:cond delay="1500"/>
                                  </p:stCondLst>
                                  <p:childTnLst>
                                    <p:set>
                                      <p:cBhvr>
                                        <p:cTn id="39" dur="1" fill="hold">
                                          <p:stCondLst>
                                            <p:cond delay="0"/>
                                          </p:stCondLst>
                                        </p:cTn>
                                        <p:tgtEl>
                                          <p:spTgt spid="521"/>
                                        </p:tgtEl>
                                        <p:attrNameLst>
                                          <p:attrName>style.visibility</p:attrName>
                                        </p:attrNameLst>
                                      </p:cBhvr>
                                      <p:to>
                                        <p:strVal val="visible"/>
                                      </p:to>
                                    </p:set>
                                    <p:anim calcmode="lin" valueType="num">
                                      <p:cBhvr additive="base">
                                        <p:cTn id="40" dur="2000"/>
                                        <p:tgtEl>
                                          <p:spTgt spid="521"/>
                                        </p:tgtEl>
                                        <p:attrNameLst>
                                          <p:attrName>ppt_x</p:attrName>
                                        </p:attrNameLst>
                                      </p:cBhvr>
                                      <p:tavLst>
                                        <p:tav tm="0">
                                          <p:val>
                                            <p:strVal val="#ppt_x-#ppt_w*1.125000"/>
                                          </p:val>
                                        </p:tav>
                                        <p:tav tm="100000">
                                          <p:val>
                                            <p:strVal val="#ppt_x"/>
                                          </p:val>
                                        </p:tav>
                                      </p:tavLst>
                                    </p:anim>
                                    <p:animEffect transition="in" filter="wipe(right)">
                                      <p:cBhvr>
                                        <p:cTn id="41" dur="2000"/>
                                        <p:tgtEl>
                                          <p:spTgt spid="521"/>
                                        </p:tgtEl>
                                      </p:cBhvr>
                                    </p:animEffect>
                                  </p:childTnLst>
                                </p:cTn>
                              </p:par>
                              <p:par>
                                <p:cTn id="42" presetID="12" presetClass="entr" presetSubtype="8" fill="hold" grpId="0" nodeType="withEffect">
                                  <p:stCondLst>
                                    <p:cond delay="1500"/>
                                  </p:stCondLst>
                                  <p:childTnLst>
                                    <p:set>
                                      <p:cBhvr>
                                        <p:cTn id="43" dur="1" fill="hold">
                                          <p:stCondLst>
                                            <p:cond delay="0"/>
                                          </p:stCondLst>
                                        </p:cTn>
                                        <p:tgtEl>
                                          <p:spTgt spid="446"/>
                                        </p:tgtEl>
                                        <p:attrNameLst>
                                          <p:attrName>style.visibility</p:attrName>
                                        </p:attrNameLst>
                                      </p:cBhvr>
                                      <p:to>
                                        <p:strVal val="visible"/>
                                      </p:to>
                                    </p:set>
                                    <p:anim calcmode="lin" valueType="num">
                                      <p:cBhvr additive="base">
                                        <p:cTn id="44" dur="2000"/>
                                        <p:tgtEl>
                                          <p:spTgt spid="446"/>
                                        </p:tgtEl>
                                        <p:attrNameLst>
                                          <p:attrName>ppt_x</p:attrName>
                                        </p:attrNameLst>
                                      </p:cBhvr>
                                      <p:tavLst>
                                        <p:tav tm="0">
                                          <p:val>
                                            <p:strVal val="#ppt_x-#ppt_w*1.125000"/>
                                          </p:val>
                                        </p:tav>
                                        <p:tav tm="100000">
                                          <p:val>
                                            <p:strVal val="#ppt_x"/>
                                          </p:val>
                                        </p:tav>
                                      </p:tavLst>
                                    </p:anim>
                                    <p:animEffect transition="in" filter="wipe(right)">
                                      <p:cBhvr>
                                        <p:cTn id="45" dur="2000"/>
                                        <p:tgtEl>
                                          <p:spTgt spid="446"/>
                                        </p:tgtEl>
                                      </p:cBhvr>
                                    </p:animEffect>
                                  </p:childTnLst>
                                </p:cTn>
                              </p:par>
                              <p:par>
                                <p:cTn id="46" presetID="12" presetClass="entr" presetSubtype="8" fill="hold" grpId="0" nodeType="withEffect">
                                  <p:stCondLst>
                                    <p:cond delay="1500"/>
                                  </p:stCondLst>
                                  <p:childTnLst>
                                    <p:set>
                                      <p:cBhvr>
                                        <p:cTn id="47" dur="1" fill="hold">
                                          <p:stCondLst>
                                            <p:cond delay="0"/>
                                          </p:stCondLst>
                                        </p:cTn>
                                        <p:tgtEl>
                                          <p:spTgt spid="450"/>
                                        </p:tgtEl>
                                        <p:attrNameLst>
                                          <p:attrName>style.visibility</p:attrName>
                                        </p:attrNameLst>
                                      </p:cBhvr>
                                      <p:to>
                                        <p:strVal val="visible"/>
                                      </p:to>
                                    </p:set>
                                    <p:anim calcmode="lin" valueType="num">
                                      <p:cBhvr additive="base">
                                        <p:cTn id="48" dur="2000"/>
                                        <p:tgtEl>
                                          <p:spTgt spid="450"/>
                                        </p:tgtEl>
                                        <p:attrNameLst>
                                          <p:attrName>ppt_x</p:attrName>
                                        </p:attrNameLst>
                                      </p:cBhvr>
                                      <p:tavLst>
                                        <p:tav tm="0">
                                          <p:val>
                                            <p:strVal val="#ppt_x-#ppt_w*1.125000"/>
                                          </p:val>
                                        </p:tav>
                                        <p:tav tm="100000">
                                          <p:val>
                                            <p:strVal val="#ppt_x"/>
                                          </p:val>
                                        </p:tav>
                                      </p:tavLst>
                                    </p:anim>
                                    <p:animEffect transition="in" filter="wipe(right)">
                                      <p:cBhvr>
                                        <p:cTn id="49" dur="2000"/>
                                        <p:tgtEl>
                                          <p:spTgt spid="450"/>
                                        </p:tgtEl>
                                      </p:cBhvr>
                                    </p:animEffect>
                                  </p:childTnLst>
                                </p:cTn>
                              </p:par>
                              <p:par>
                                <p:cTn id="50" presetID="12" presetClass="entr" presetSubtype="8" fill="hold" grpId="0" nodeType="withEffect">
                                  <p:stCondLst>
                                    <p:cond delay="1500"/>
                                  </p:stCondLst>
                                  <p:childTnLst>
                                    <p:set>
                                      <p:cBhvr>
                                        <p:cTn id="51" dur="1" fill="hold">
                                          <p:stCondLst>
                                            <p:cond delay="0"/>
                                          </p:stCondLst>
                                        </p:cTn>
                                        <p:tgtEl>
                                          <p:spTgt spid="454"/>
                                        </p:tgtEl>
                                        <p:attrNameLst>
                                          <p:attrName>style.visibility</p:attrName>
                                        </p:attrNameLst>
                                      </p:cBhvr>
                                      <p:to>
                                        <p:strVal val="visible"/>
                                      </p:to>
                                    </p:set>
                                    <p:anim calcmode="lin" valueType="num">
                                      <p:cBhvr additive="base">
                                        <p:cTn id="52" dur="2000"/>
                                        <p:tgtEl>
                                          <p:spTgt spid="454"/>
                                        </p:tgtEl>
                                        <p:attrNameLst>
                                          <p:attrName>ppt_x</p:attrName>
                                        </p:attrNameLst>
                                      </p:cBhvr>
                                      <p:tavLst>
                                        <p:tav tm="0">
                                          <p:val>
                                            <p:strVal val="#ppt_x-#ppt_w*1.125000"/>
                                          </p:val>
                                        </p:tav>
                                        <p:tav tm="100000">
                                          <p:val>
                                            <p:strVal val="#ppt_x"/>
                                          </p:val>
                                        </p:tav>
                                      </p:tavLst>
                                    </p:anim>
                                    <p:animEffect transition="in" filter="wipe(right)">
                                      <p:cBhvr>
                                        <p:cTn id="53" dur="2000"/>
                                        <p:tgtEl>
                                          <p:spTgt spid="454"/>
                                        </p:tgtEl>
                                      </p:cBhvr>
                                    </p:animEffect>
                                  </p:childTnLst>
                                </p:cTn>
                              </p:par>
                              <p:par>
                                <p:cTn id="54" presetID="12" presetClass="entr" presetSubtype="8" fill="hold" grpId="0" nodeType="withEffect">
                                  <p:stCondLst>
                                    <p:cond delay="1500"/>
                                  </p:stCondLst>
                                  <p:childTnLst>
                                    <p:set>
                                      <p:cBhvr>
                                        <p:cTn id="55" dur="1" fill="hold">
                                          <p:stCondLst>
                                            <p:cond delay="0"/>
                                          </p:stCondLst>
                                        </p:cTn>
                                        <p:tgtEl>
                                          <p:spTgt spid="460"/>
                                        </p:tgtEl>
                                        <p:attrNameLst>
                                          <p:attrName>style.visibility</p:attrName>
                                        </p:attrNameLst>
                                      </p:cBhvr>
                                      <p:to>
                                        <p:strVal val="visible"/>
                                      </p:to>
                                    </p:set>
                                    <p:anim calcmode="lin" valueType="num">
                                      <p:cBhvr additive="base">
                                        <p:cTn id="56" dur="2000"/>
                                        <p:tgtEl>
                                          <p:spTgt spid="460"/>
                                        </p:tgtEl>
                                        <p:attrNameLst>
                                          <p:attrName>ppt_x</p:attrName>
                                        </p:attrNameLst>
                                      </p:cBhvr>
                                      <p:tavLst>
                                        <p:tav tm="0">
                                          <p:val>
                                            <p:strVal val="#ppt_x-#ppt_w*1.125000"/>
                                          </p:val>
                                        </p:tav>
                                        <p:tav tm="100000">
                                          <p:val>
                                            <p:strVal val="#ppt_x"/>
                                          </p:val>
                                        </p:tav>
                                      </p:tavLst>
                                    </p:anim>
                                    <p:animEffect transition="in" filter="wipe(right)">
                                      <p:cBhvr>
                                        <p:cTn id="57" dur="2000"/>
                                        <p:tgtEl>
                                          <p:spTgt spid="460"/>
                                        </p:tgtEl>
                                      </p:cBhvr>
                                    </p:animEffect>
                                  </p:childTnLst>
                                </p:cTn>
                              </p:par>
                              <p:par>
                                <p:cTn id="58" presetID="12" presetClass="entr" presetSubtype="1" fill="hold" grpId="0" nodeType="withEffect">
                                  <p:stCondLst>
                                    <p:cond delay="3500"/>
                                  </p:stCondLst>
                                  <p:childTnLst>
                                    <p:set>
                                      <p:cBhvr>
                                        <p:cTn id="59" dur="1" fill="hold">
                                          <p:stCondLst>
                                            <p:cond delay="0"/>
                                          </p:stCondLst>
                                        </p:cTn>
                                        <p:tgtEl>
                                          <p:spTgt spid="444"/>
                                        </p:tgtEl>
                                        <p:attrNameLst>
                                          <p:attrName>style.visibility</p:attrName>
                                        </p:attrNameLst>
                                      </p:cBhvr>
                                      <p:to>
                                        <p:strVal val="visible"/>
                                      </p:to>
                                    </p:set>
                                    <p:anim calcmode="lin" valueType="num">
                                      <p:cBhvr additive="base">
                                        <p:cTn id="60" dur="1500"/>
                                        <p:tgtEl>
                                          <p:spTgt spid="444"/>
                                        </p:tgtEl>
                                        <p:attrNameLst>
                                          <p:attrName>ppt_y</p:attrName>
                                        </p:attrNameLst>
                                      </p:cBhvr>
                                      <p:tavLst>
                                        <p:tav tm="0">
                                          <p:val>
                                            <p:strVal val="#ppt_y-#ppt_h*1.125000"/>
                                          </p:val>
                                        </p:tav>
                                        <p:tav tm="100000">
                                          <p:val>
                                            <p:strVal val="#ppt_y"/>
                                          </p:val>
                                        </p:tav>
                                      </p:tavLst>
                                    </p:anim>
                                    <p:animEffect transition="in" filter="wipe(down)">
                                      <p:cBhvr>
                                        <p:cTn id="61" dur="1500"/>
                                        <p:tgtEl>
                                          <p:spTgt spid="444"/>
                                        </p:tgtEl>
                                      </p:cBhvr>
                                    </p:animEffect>
                                  </p:childTnLst>
                                </p:cTn>
                              </p:par>
                              <p:par>
                                <p:cTn id="62" presetID="12" presetClass="entr" presetSubtype="1" fill="hold" grpId="0" nodeType="withEffect">
                                  <p:stCondLst>
                                    <p:cond delay="3500"/>
                                  </p:stCondLst>
                                  <p:childTnLst>
                                    <p:set>
                                      <p:cBhvr>
                                        <p:cTn id="63" dur="1" fill="hold">
                                          <p:stCondLst>
                                            <p:cond delay="0"/>
                                          </p:stCondLst>
                                        </p:cTn>
                                        <p:tgtEl>
                                          <p:spTgt spid="452"/>
                                        </p:tgtEl>
                                        <p:attrNameLst>
                                          <p:attrName>style.visibility</p:attrName>
                                        </p:attrNameLst>
                                      </p:cBhvr>
                                      <p:to>
                                        <p:strVal val="visible"/>
                                      </p:to>
                                    </p:set>
                                    <p:anim calcmode="lin" valueType="num">
                                      <p:cBhvr additive="base">
                                        <p:cTn id="64" dur="1500"/>
                                        <p:tgtEl>
                                          <p:spTgt spid="452"/>
                                        </p:tgtEl>
                                        <p:attrNameLst>
                                          <p:attrName>ppt_y</p:attrName>
                                        </p:attrNameLst>
                                      </p:cBhvr>
                                      <p:tavLst>
                                        <p:tav tm="0">
                                          <p:val>
                                            <p:strVal val="#ppt_y-#ppt_h*1.125000"/>
                                          </p:val>
                                        </p:tav>
                                        <p:tav tm="100000">
                                          <p:val>
                                            <p:strVal val="#ppt_y"/>
                                          </p:val>
                                        </p:tav>
                                      </p:tavLst>
                                    </p:anim>
                                    <p:animEffect transition="in" filter="wipe(down)">
                                      <p:cBhvr>
                                        <p:cTn id="65" dur="1500"/>
                                        <p:tgtEl>
                                          <p:spTgt spid="452"/>
                                        </p:tgtEl>
                                      </p:cBhvr>
                                    </p:animEffect>
                                  </p:childTnLst>
                                </p:cTn>
                              </p:par>
                              <p:par>
                                <p:cTn id="66" presetID="12" presetClass="entr" presetSubtype="1" fill="hold" grpId="0" nodeType="withEffect">
                                  <p:stCondLst>
                                    <p:cond delay="3500"/>
                                  </p:stCondLst>
                                  <p:childTnLst>
                                    <p:set>
                                      <p:cBhvr>
                                        <p:cTn id="67" dur="1" fill="hold">
                                          <p:stCondLst>
                                            <p:cond delay="0"/>
                                          </p:stCondLst>
                                        </p:cTn>
                                        <p:tgtEl>
                                          <p:spTgt spid="448"/>
                                        </p:tgtEl>
                                        <p:attrNameLst>
                                          <p:attrName>style.visibility</p:attrName>
                                        </p:attrNameLst>
                                      </p:cBhvr>
                                      <p:to>
                                        <p:strVal val="visible"/>
                                      </p:to>
                                    </p:set>
                                    <p:anim calcmode="lin" valueType="num">
                                      <p:cBhvr additive="base">
                                        <p:cTn id="68" dur="1500"/>
                                        <p:tgtEl>
                                          <p:spTgt spid="448"/>
                                        </p:tgtEl>
                                        <p:attrNameLst>
                                          <p:attrName>ppt_y</p:attrName>
                                        </p:attrNameLst>
                                      </p:cBhvr>
                                      <p:tavLst>
                                        <p:tav tm="0">
                                          <p:val>
                                            <p:strVal val="#ppt_y-#ppt_h*1.125000"/>
                                          </p:val>
                                        </p:tav>
                                        <p:tav tm="100000">
                                          <p:val>
                                            <p:strVal val="#ppt_y"/>
                                          </p:val>
                                        </p:tav>
                                      </p:tavLst>
                                    </p:anim>
                                    <p:animEffect transition="in" filter="wipe(down)">
                                      <p:cBhvr>
                                        <p:cTn id="69" dur="1500"/>
                                        <p:tgtEl>
                                          <p:spTgt spid="448"/>
                                        </p:tgtEl>
                                      </p:cBhvr>
                                    </p:animEffect>
                                  </p:childTnLst>
                                </p:cTn>
                              </p:par>
                              <p:par>
                                <p:cTn id="70" presetID="12" presetClass="entr" presetSubtype="1" fill="hold" grpId="0" nodeType="withEffect">
                                  <p:stCondLst>
                                    <p:cond delay="3500"/>
                                  </p:stCondLst>
                                  <p:childTnLst>
                                    <p:set>
                                      <p:cBhvr>
                                        <p:cTn id="71" dur="1" fill="hold">
                                          <p:stCondLst>
                                            <p:cond delay="0"/>
                                          </p:stCondLst>
                                        </p:cTn>
                                        <p:tgtEl>
                                          <p:spTgt spid="438"/>
                                        </p:tgtEl>
                                        <p:attrNameLst>
                                          <p:attrName>style.visibility</p:attrName>
                                        </p:attrNameLst>
                                      </p:cBhvr>
                                      <p:to>
                                        <p:strVal val="visible"/>
                                      </p:to>
                                    </p:set>
                                    <p:anim calcmode="lin" valueType="num">
                                      <p:cBhvr additive="base">
                                        <p:cTn id="72" dur="1500"/>
                                        <p:tgtEl>
                                          <p:spTgt spid="438"/>
                                        </p:tgtEl>
                                        <p:attrNameLst>
                                          <p:attrName>ppt_y</p:attrName>
                                        </p:attrNameLst>
                                      </p:cBhvr>
                                      <p:tavLst>
                                        <p:tav tm="0">
                                          <p:val>
                                            <p:strVal val="#ppt_y-#ppt_h*1.125000"/>
                                          </p:val>
                                        </p:tav>
                                        <p:tav tm="100000">
                                          <p:val>
                                            <p:strVal val="#ppt_y"/>
                                          </p:val>
                                        </p:tav>
                                      </p:tavLst>
                                    </p:anim>
                                    <p:animEffect transition="in" filter="wipe(down)">
                                      <p:cBhvr>
                                        <p:cTn id="73" dur="1500"/>
                                        <p:tgtEl>
                                          <p:spTgt spid="438"/>
                                        </p:tgtEl>
                                      </p:cBhvr>
                                    </p:animEffect>
                                  </p:childTnLst>
                                </p:cTn>
                              </p:par>
                              <p:par>
                                <p:cTn id="74" presetID="12" presetClass="entr" presetSubtype="1" fill="hold" grpId="0" nodeType="withEffect">
                                  <p:stCondLst>
                                    <p:cond delay="3500"/>
                                  </p:stCondLst>
                                  <p:childTnLst>
                                    <p:set>
                                      <p:cBhvr>
                                        <p:cTn id="75" dur="1" fill="hold">
                                          <p:stCondLst>
                                            <p:cond delay="0"/>
                                          </p:stCondLst>
                                        </p:cTn>
                                        <p:tgtEl>
                                          <p:spTgt spid="458"/>
                                        </p:tgtEl>
                                        <p:attrNameLst>
                                          <p:attrName>style.visibility</p:attrName>
                                        </p:attrNameLst>
                                      </p:cBhvr>
                                      <p:to>
                                        <p:strVal val="visible"/>
                                      </p:to>
                                    </p:set>
                                    <p:anim calcmode="lin" valueType="num">
                                      <p:cBhvr additive="base">
                                        <p:cTn id="76" dur="1500"/>
                                        <p:tgtEl>
                                          <p:spTgt spid="458"/>
                                        </p:tgtEl>
                                        <p:attrNameLst>
                                          <p:attrName>ppt_y</p:attrName>
                                        </p:attrNameLst>
                                      </p:cBhvr>
                                      <p:tavLst>
                                        <p:tav tm="0">
                                          <p:val>
                                            <p:strVal val="#ppt_y-#ppt_h*1.125000"/>
                                          </p:val>
                                        </p:tav>
                                        <p:tav tm="100000">
                                          <p:val>
                                            <p:strVal val="#ppt_y"/>
                                          </p:val>
                                        </p:tav>
                                      </p:tavLst>
                                    </p:anim>
                                    <p:animEffect transition="in" filter="wipe(down)">
                                      <p:cBhvr>
                                        <p:cTn id="77" dur="1500"/>
                                        <p:tgtEl>
                                          <p:spTgt spid="458"/>
                                        </p:tgtEl>
                                      </p:cBhvr>
                                    </p:animEffect>
                                  </p:childTnLst>
                                </p:cTn>
                              </p:par>
                              <p:par>
                                <p:cTn id="78" presetID="12" presetClass="entr" presetSubtype="1" fill="hold" grpId="0" nodeType="withEffect">
                                  <p:stCondLst>
                                    <p:cond delay="3500"/>
                                  </p:stCondLst>
                                  <p:childTnLst>
                                    <p:set>
                                      <p:cBhvr>
                                        <p:cTn id="79" dur="1" fill="hold">
                                          <p:stCondLst>
                                            <p:cond delay="0"/>
                                          </p:stCondLst>
                                        </p:cTn>
                                        <p:tgtEl>
                                          <p:spTgt spid="462"/>
                                        </p:tgtEl>
                                        <p:attrNameLst>
                                          <p:attrName>style.visibility</p:attrName>
                                        </p:attrNameLst>
                                      </p:cBhvr>
                                      <p:to>
                                        <p:strVal val="visible"/>
                                      </p:to>
                                    </p:set>
                                    <p:anim calcmode="lin" valueType="num">
                                      <p:cBhvr additive="base">
                                        <p:cTn id="80" dur="1500"/>
                                        <p:tgtEl>
                                          <p:spTgt spid="462"/>
                                        </p:tgtEl>
                                        <p:attrNameLst>
                                          <p:attrName>ppt_y</p:attrName>
                                        </p:attrNameLst>
                                      </p:cBhvr>
                                      <p:tavLst>
                                        <p:tav tm="0">
                                          <p:val>
                                            <p:strVal val="#ppt_y-#ppt_h*1.125000"/>
                                          </p:val>
                                        </p:tav>
                                        <p:tav tm="100000">
                                          <p:val>
                                            <p:strVal val="#ppt_y"/>
                                          </p:val>
                                        </p:tav>
                                      </p:tavLst>
                                    </p:anim>
                                    <p:animEffect transition="in" filter="wipe(down)">
                                      <p:cBhvr>
                                        <p:cTn id="81" dur="1500"/>
                                        <p:tgtEl>
                                          <p:spTgt spid="462"/>
                                        </p:tgtEl>
                                      </p:cBhvr>
                                    </p:animEffect>
                                  </p:childTnLst>
                                </p:cTn>
                              </p:par>
                              <p:par>
                                <p:cTn id="82" presetID="21" presetClass="entr" presetSubtype="1" fill="hold" nodeType="withEffect">
                                  <p:stCondLst>
                                    <p:cond delay="1000"/>
                                  </p:stCondLst>
                                  <p:childTnLst>
                                    <p:set>
                                      <p:cBhvr>
                                        <p:cTn id="83" dur="1" fill="hold">
                                          <p:stCondLst>
                                            <p:cond delay="0"/>
                                          </p:stCondLst>
                                        </p:cTn>
                                        <p:tgtEl>
                                          <p:spTgt spid="466"/>
                                        </p:tgtEl>
                                        <p:attrNameLst>
                                          <p:attrName>style.visibility</p:attrName>
                                        </p:attrNameLst>
                                      </p:cBhvr>
                                      <p:to>
                                        <p:strVal val="visible"/>
                                      </p:to>
                                    </p:set>
                                    <p:animEffect transition="in" filter="wheel(1)">
                                      <p:cBhvr>
                                        <p:cTn id="84" dur="10000"/>
                                        <p:tgtEl>
                                          <p:spTgt spid="466"/>
                                        </p:tgtEl>
                                      </p:cBhvr>
                                    </p:animEffect>
                                  </p:childTnLst>
                                </p:cTn>
                              </p:par>
                              <p:par>
                                <p:cTn id="85" presetID="6" presetClass="emph" presetSubtype="0" repeatCount="indefinite" autoRev="1" fill="hold" nodeType="withEffect">
                                  <p:stCondLst>
                                    <p:cond delay="0"/>
                                  </p:stCondLst>
                                  <p:endCondLst>
                                    <p:cond evt="onNext" delay="0">
                                      <p:tgtEl>
                                        <p:sldTgt/>
                                      </p:tgtEl>
                                    </p:cond>
                                  </p:endCondLst>
                                  <p:childTnLst>
                                    <p:animScale>
                                      <p:cBhvr>
                                        <p:cTn id="86" dur="7000" fill="hold"/>
                                        <p:tgtEl>
                                          <p:spTgt spid="57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animBg="1"/>
      <p:bldP spid="2" grpId="0" animBg="1"/>
      <p:bldP spid="438" grpId="0" animBg="1"/>
      <p:bldP spid="442" grpId="0" animBg="1"/>
      <p:bldP spid="443" grpId="0" animBg="1"/>
      <p:bldP spid="444" grpId="0" animBg="1"/>
      <p:bldP spid="446" grpId="0" animBg="1"/>
      <p:bldP spid="447" grpId="0" animBg="1"/>
      <p:bldP spid="448" grpId="0" animBg="1"/>
      <p:bldP spid="450" grpId="0" animBg="1"/>
      <p:bldP spid="451" grpId="0" animBg="1"/>
      <p:bldP spid="452" grpId="0" animBg="1"/>
      <p:bldP spid="454" grpId="0" animBg="1"/>
      <p:bldP spid="455" grpId="0" animBg="1"/>
      <p:bldP spid="458" grpId="0" animBg="1"/>
      <p:bldP spid="460" grpId="0" animBg="1"/>
      <p:bldP spid="461" grpId="0" animBg="1"/>
      <p:bldP spid="4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24" name="Group 223">
            <a:extLst>
              <a:ext uri="{FF2B5EF4-FFF2-40B4-BE49-F238E27FC236}">
                <a16:creationId xmlns:a16="http://schemas.microsoft.com/office/drawing/2014/main" id="{C7D9AF36-CC3F-4DE1-BC70-2FEF7DC2E11F}"/>
              </a:ext>
            </a:extLst>
          </p:cNvPr>
          <p:cNvGrpSpPr/>
          <p:nvPr/>
        </p:nvGrpSpPr>
        <p:grpSpPr>
          <a:xfrm rot="10225309">
            <a:off x="-2516318" y="-1672841"/>
            <a:ext cx="8172880" cy="7892118"/>
            <a:chOff x="-4943201" y="1623425"/>
            <a:chExt cx="1901258" cy="1835944"/>
          </a:xfrm>
        </p:grpSpPr>
        <p:grpSp>
          <p:nvGrpSpPr>
            <p:cNvPr id="225" name="Group 224">
              <a:extLst>
                <a:ext uri="{FF2B5EF4-FFF2-40B4-BE49-F238E27FC236}">
                  <a16:creationId xmlns:a16="http://schemas.microsoft.com/office/drawing/2014/main" id="{2576C415-E880-4D6F-9EFE-CC650EF22DE8}"/>
                </a:ext>
              </a:extLst>
            </p:cNvPr>
            <p:cNvGrpSpPr/>
            <p:nvPr/>
          </p:nvGrpSpPr>
          <p:grpSpPr>
            <a:xfrm>
              <a:off x="-4827378" y="2019376"/>
              <a:ext cx="1785435" cy="1214438"/>
              <a:chOff x="-4827378" y="2019376"/>
              <a:chExt cx="1785435" cy="1214438"/>
            </a:xfrm>
          </p:grpSpPr>
          <p:sp>
            <p:nvSpPr>
              <p:cNvPr id="237" name="Freeform: Shape 236">
                <a:extLst>
                  <a:ext uri="{FF2B5EF4-FFF2-40B4-BE49-F238E27FC236}">
                    <a16:creationId xmlns:a16="http://schemas.microsoft.com/office/drawing/2014/main" id="{D8B63D85-ADF6-41BA-8443-4B5FEED48B6E}"/>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F558B4C-0678-469F-9A71-13E3DE40BDD3}"/>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2375F7-D591-4178-B706-B365E0D431CB}"/>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70630CF-8E46-4EBF-8230-9474E01B8AA7}"/>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89820A5-8A76-4C5C-95F3-AFF326EE7FB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2F64EF7-1630-4AAA-8A8B-F8A153D05937}"/>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B2A5AB17-8999-4A4F-99CA-316120AA6D6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E2462C48-32E1-47D1-83E0-B274CBCD8F9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D118299-95D2-42F4-8AE5-6E0AB9C7CFAA}"/>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0BEA9E09-644A-409E-8189-42C6CB742C5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02B132C-0C63-433D-B326-46F4093C394D}"/>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sp>
          <p:nvSpPr>
            <p:cNvPr id="226" name="Freeform: Shape 225">
              <a:extLst>
                <a:ext uri="{FF2B5EF4-FFF2-40B4-BE49-F238E27FC236}">
                  <a16:creationId xmlns:a16="http://schemas.microsoft.com/office/drawing/2014/main" id="{F0FD087B-6C0F-4F1D-9D68-BA90683FADD7}"/>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86232A8-BC20-4C7C-860B-5734BF3C2641}"/>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D92C5E1E-1731-4533-A7F8-0E28BEA43B39}"/>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FF6E495-332E-4BE8-90DB-242286655BE9}"/>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491E0EA-2A45-427D-8672-94DBB73BADFE}"/>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63549AB8-D873-49F3-A9E9-04487F64B71C}"/>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D1B5274-BBC4-48E6-B5B5-A2262FDB6D6A}"/>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780B465-685D-41F4-92A0-FD7293B3913C}"/>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36922E9-D1E6-4494-B27E-3E51B46BB1B2}"/>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F958025C-839E-4140-914F-14FE18C65F4A}"/>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39E0F42-7C55-4882-B934-829C79B2E2A5}"/>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103548CA-A547-41EC-A3FB-24130D249189}"/>
              </a:ext>
            </a:extLst>
          </p:cNvPr>
          <p:cNvGrpSpPr/>
          <p:nvPr/>
        </p:nvGrpSpPr>
        <p:grpSpPr>
          <a:xfrm>
            <a:off x="7755608" y="2219197"/>
            <a:ext cx="5983644" cy="5778088"/>
            <a:chOff x="-4943201" y="1623425"/>
            <a:chExt cx="1901258" cy="1835944"/>
          </a:xfrm>
        </p:grpSpPr>
        <p:grpSp>
          <p:nvGrpSpPr>
            <p:cNvPr id="170" name="Group 169">
              <a:extLst>
                <a:ext uri="{FF2B5EF4-FFF2-40B4-BE49-F238E27FC236}">
                  <a16:creationId xmlns:a16="http://schemas.microsoft.com/office/drawing/2014/main" id="{98A54129-54DE-457B-B4FB-36285A1EBA0E}"/>
                </a:ext>
              </a:extLst>
            </p:cNvPr>
            <p:cNvGrpSpPr/>
            <p:nvPr/>
          </p:nvGrpSpPr>
          <p:grpSpPr>
            <a:xfrm>
              <a:off x="-4827378" y="2019376"/>
              <a:ext cx="1785435" cy="1214438"/>
              <a:chOff x="-4827378" y="2019376"/>
              <a:chExt cx="1785435" cy="1214438"/>
            </a:xfrm>
          </p:grpSpPr>
          <p:sp>
            <p:nvSpPr>
              <p:cNvPr id="182" name="Freeform: Shape 181">
                <a:extLst>
                  <a:ext uri="{FF2B5EF4-FFF2-40B4-BE49-F238E27FC236}">
                    <a16:creationId xmlns:a16="http://schemas.microsoft.com/office/drawing/2014/main" id="{8DEB42EB-45A1-4FE5-B84E-75A74E899F88}"/>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FCBAC08-5DD1-4706-89B7-F1034DFED8F8}"/>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0F27213-4893-4090-A19F-FCFA03A0C247}"/>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EEA0C9C-2AC4-4B0D-893E-95B99C14C8C0}"/>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C8F5081-84EF-4F58-A5D7-B70A11E22AA1}"/>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83C130C-DA42-4B03-AB5F-AADC8730ED24}"/>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E9E0BBB-2CA5-4010-A324-046BA34298A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E80B5B1-E72A-4315-8584-4A0DFE80D0A1}"/>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A7618CD-9797-4E84-B0EA-7396D45FA599}"/>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C0DDD58-3F1C-4894-99E1-9B889A20E7D5}"/>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D76DE19-8644-4924-934B-F58AE9976996}"/>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sp>
          <p:nvSpPr>
            <p:cNvPr id="171" name="Freeform: Shape 170">
              <a:extLst>
                <a:ext uri="{FF2B5EF4-FFF2-40B4-BE49-F238E27FC236}">
                  <a16:creationId xmlns:a16="http://schemas.microsoft.com/office/drawing/2014/main" id="{CC22A5EF-F789-4E77-839A-E6B0E1DEEAAE}"/>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5E5D284-9ADD-48C7-A93F-3C716336E46D}"/>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E2CC5B7-FAC0-492C-8C03-51B7EFCB141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2D4997D-487F-4C85-A47B-B80B2543A4AA}"/>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5C76386-38DF-483F-A440-726D665F7719}"/>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D4A7D3B-F0B5-4F07-BEFD-35956923E1B3}"/>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A78A939-246A-443C-89C5-5B065D363E18}"/>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48FB8CD-F259-4FAF-8080-E7493A1DDC68}"/>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8473F6F-D6D0-4525-994A-CC86494A628D}"/>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95BA5B0-6217-49E7-9ACF-11E97997115A}"/>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691A1B1-A454-46CB-9660-8CE95670F12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11BB41F-88D9-4848-81A2-4E0FC09A4FAB}"/>
              </a:ext>
            </a:extLst>
          </p:cNvPr>
          <p:cNvGrpSpPr/>
          <p:nvPr/>
        </p:nvGrpSpPr>
        <p:grpSpPr>
          <a:xfrm>
            <a:off x="1181459" y="1331842"/>
            <a:ext cx="3056233" cy="1533082"/>
            <a:chOff x="864091" y="1592044"/>
            <a:chExt cx="3253597" cy="1632085"/>
          </a:xfrm>
        </p:grpSpPr>
        <p:sp>
          <p:nvSpPr>
            <p:cNvPr id="15" name="Rounded Rectangle">
              <a:extLst>
                <a:ext uri="{FF2B5EF4-FFF2-40B4-BE49-F238E27FC236}">
                  <a16:creationId xmlns:a16="http://schemas.microsoft.com/office/drawing/2014/main" id="{68D0688E-DA02-44C0-A974-058599E3E7BC}"/>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Rounded Rectangle">
              <a:extLst>
                <a:ext uri="{FF2B5EF4-FFF2-40B4-BE49-F238E27FC236}">
                  <a16:creationId xmlns:a16="http://schemas.microsoft.com/office/drawing/2014/main" id="{8D4B9C3D-B75A-49E8-92D1-A59470B4BC92}"/>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Rounded Rectangle">
              <a:extLst>
                <a:ext uri="{FF2B5EF4-FFF2-40B4-BE49-F238E27FC236}">
                  <a16:creationId xmlns:a16="http://schemas.microsoft.com/office/drawing/2014/main" id="{4509109C-D9E8-4782-BD36-C743666F5012}"/>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Underlying Revenue</a:t>
              </a:r>
            </a:p>
            <a:p>
              <a:pPr algn="ctr">
                <a:spcAft>
                  <a:spcPts val="600"/>
                </a:spcAft>
              </a:pPr>
              <a:r>
                <a:rPr lang="en-US" sz="3000" b="1" dirty="0">
                  <a:solidFill>
                    <a:schemeClr val="accent2"/>
                  </a:solidFill>
                  <a:latin typeface="Century Gothic" panose="020B0502020202020204" pitchFamily="34" charset="0"/>
                </a:rPr>
                <a:t>$25,152M</a:t>
              </a:r>
              <a:endParaRPr lang="en-MY" sz="3000" dirty="0">
                <a:solidFill>
                  <a:schemeClr val="accent2"/>
                </a:solidFill>
              </a:endParaRPr>
            </a:p>
          </p:txBody>
        </p:sp>
      </p:grpSp>
      <p:grpSp>
        <p:nvGrpSpPr>
          <p:cNvPr id="82" name="Group 81">
            <a:extLst>
              <a:ext uri="{FF2B5EF4-FFF2-40B4-BE49-F238E27FC236}">
                <a16:creationId xmlns:a16="http://schemas.microsoft.com/office/drawing/2014/main" id="{7E8B46E5-C981-450D-A721-FDF87F07C218}"/>
              </a:ext>
            </a:extLst>
          </p:cNvPr>
          <p:cNvGrpSpPr/>
          <p:nvPr/>
        </p:nvGrpSpPr>
        <p:grpSpPr>
          <a:xfrm>
            <a:off x="4567884" y="1331842"/>
            <a:ext cx="3056233" cy="1533082"/>
            <a:chOff x="864091" y="1592044"/>
            <a:chExt cx="3253597" cy="1632085"/>
          </a:xfrm>
        </p:grpSpPr>
        <p:sp>
          <p:nvSpPr>
            <p:cNvPr id="83" name="Rounded Rectangle">
              <a:extLst>
                <a:ext uri="{FF2B5EF4-FFF2-40B4-BE49-F238E27FC236}">
                  <a16:creationId xmlns:a16="http://schemas.microsoft.com/office/drawing/2014/main" id="{20FA5B11-20E1-411E-B8C6-D5B6C7C50640}"/>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4" name="Rounded Rectangle">
              <a:extLst>
                <a:ext uri="{FF2B5EF4-FFF2-40B4-BE49-F238E27FC236}">
                  <a16:creationId xmlns:a16="http://schemas.microsoft.com/office/drawing/2014/main" id="{3AB549BB-F4FD-4BAF-A091-69B8D838AB17}"/>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5" name="Rounded Rectangle">
              <a:extLst>
                <a:ext uri="{FF2B5EF4-FFF2-40B4-BE49-F238E27FC236}">
                  <a16:creationId xmlns:a16="http://schemas.microsoft.com/office/drawing/2014/main" id="{017C85D6-3BF0-432E-9BBA-298F5251E8E1}"/>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Underlying Operating Profit</a:t>
              </a:r>
            </a:p>
            <a:p>
              <a:pPr algn="ctr">
                <a:spcAft>
                  <a:spcPts val="600"/>
                </a:spcAft>
              </a:pPr>
              <a:r>
                <a:rPr lang="en-US" sz="3000" b="1" dirty="0">
                  <a:solidFill>
                    <a:schemeClr val="accent2"/>
                  </a:solidFill>
                  <a:latin typeface="Century Gothic" panose="020B0502020202020204" pitchFamily="34" charset="0"/>
                </a:rPr>
                <a:t>$1,882M</a:t>
              </a:r>
            </a:p>
          </p:txBody>
        </p:sp>
      </p:grpSp>
      <p:grpSp>
        <p:nvGrpSpPr>
          <p:cNvPr id="86" name="Group 85">
            <a:extLst>
              <a:ext uri="{FF2B5EF4-FFF2-40B4-BE49-F238E27FC236}">
                <a16:creationId xmlns:a16="http://schemas.microsoft.com/office/drawing/2014/main" id="{E2CA21E7-D504-4509-A246-BC9684728219}"/>
              </a:ext>
            </a:extLst>
          </p:cNvPr>
          <p:cNvGrpSpPr/>
          <p:nvPr/>
        </p:nvGrpSpPr>
        <p:grpSpPr>
          <a:xfrm>
            <a:off x="7954308" y="1331842"/>
            <a:ext cx="3056233" cy="1533082"/>
            <a:chOff x="864091" y="1592044"/>
            <a:chExt cx="3253597" cy="1632085"/>
          </a:xfrm>
        </p:grpSpPr>
        <p:sp>
          <p:nvSpPr>
            <p:cNvPr id="87" name="Rounded Rectangle">
              <a:extLst>
                <a:ext uri="{FF2B5EF4-FFF2-40B4-BE49-F238E27FC236}">
                  <a16:creationId xmlns:a16="http://schemas.microsoft.com/office/drawing/2014/main" id="{517050FC-A6ED-430B-AED8-EAC59761EE91}"/>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 name="Rounded Rectangle">
              <a:extLst>
                <a:ext uri="{FF2B5EF4-FFF2-40B4-BE49-F238E27FC236}">
                  <a16:creationId xmlns:a16="http://schemas.microsoft.com/office/drawing/2014/main" id="{07C19E23-FC09-4251-8419-EED73F0E643A}"/>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 name="Rounded Rectangle">
              <a:extLst>
                <a:ext uri="{FF2B5EF4-FFF2-40B4-BE49-F238E27FC236}">
                  <a16:creationId xmlns:a16="http://schemas.microsoft.com/office/drawing/2014/main" id="{4A32B73A-1857-4D7D-8599-935D34DFDE5F}"/>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Underlying Operating Margin</a:t>
              </a:r>
            </a:p>
            <a:p>
              <a:pPr algn="ctr">
                <a:spcAft>
                  <a:spcPts val="600"/>
                </a:spcAft>
              </a:pPr>
              <a:r>
                <a:rPr lang="en-US" sz="3000" b="1" dirty="0">
                  <a:solidFill>
                    <a:schemeClr val="accent2"/>
                  </a:solidFill>
                  <a:latin typeface="Century Gothic" panose="020B0502020202020204" pitchFamily="34" charset="0"/>
                </a:rPr>
                <a:t>7.4%</a:t>
              </a:r>
            </a:p>
          </p:txBody>
        </p:sp>
      </p:grpSp>
      <p:grpSp>
        <p:nvGrpSpPr>
          <p:cNvPr id="143" name="Group 142">
            <a:extLst>
              <a:ext uri="{FF2B5EF4-FFF2-40B4-BE49-F238E27FC236}">
                <a16:creationId xmlns:a16="http://schemas.microsoft.com/office/drawing/2014/main" id="{C2E95E56-D4FF-4B99-AE29-2C755224DDEC}"/>
              </a:ext>
            </a:extLst>
          </p:cNvPr>
          <p:cNvGrpSpPr/>
          <p:nvPr/>
        </p:nvGrpSpPr>
        <p:grpSpPr>
          <a:xfrm>
            <a:off x="1181459" y="4922071"/>
            <a:ext cx="3056233" cy="1533082"/>
            <a:chOff x="864091" y="1592044"/>
            <a:chExt cx="3253597" cy="1632085"/>
          </a:xfrm>
        </p:grpSpPr>
        <p:sp>
          <p:nvSpPr>
            <p:cNvPr id="152" name="Rounded Rectangle">
              <a:extLst>
                <a:ext uri="{FF2B5EF4-FFF2-40B4-BE49-F238E27FC236}">
                  <a16:creationId xmlns:a16="http://schemas.microsoft.com/office/drawing/2014/main" id="{5791914E-920D-445A-AFFA-01674FF82604}"/>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3" name="Rounded Rectangle">
              <a:extLst>
                <a:ext uri="{FF2B5EF4-FFF2-40B4-BE49-F238E27FC236}">
                  <a16:creationId xmlns:a16="http://schemas.microsoft.com/office/drawing/2014/main" id="{7398049B-39D2-473E-9A25-3AEC98D99D64}"/>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4" name="Rounded Rectangle">
              <a:extLst>
                <a:ext uri="{FF2B5EF4-FFF2-40B4-BE49-F238E27FC236}">
                  <a16:creationId xmlns:a16="http://schemas.microsoft.com/office/drawing/2014/main" id="{7BBF7971-20F0-455B-9804-A54554A61E2E}"/>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Statutory Operating Profit</a:t>
              </a:r>
            </a:p>
            <a:p>
              <a:pPr algn="ctr">
                <a:spcAft>
                  <a:spcPts val="600"/>
                </a:spcAft>
              </a:pPr>
              <a:r>
                <a:rPr lang="en-US" sz="3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$1,601M</a:t>
              </a:r>
            </a:p>
          </p:txBody>
        </p:sp>
      </p:grpSp>
      <p:grpSp>
        <p:nvGrpSpPr>
          <p:cNvPr id="144" name="Group 143">
            <a:extLst>
              <a:ext uri="{FF2B5EF4-FFF2-40B4-BE49-F238E27FC236}">
                <a16:creationId xmlns:a16="http://schemas.microsoft.com/office/drawing/2014/main" id="{DE4EFD50-F9FC-4683-A21B-34BC9E79A6C4}"/>
              </a:ext>
            </a:extLst>
          </p:cNvPr>
          <p:cNvGrpSpPr/>
          <p:nvPr/>
        </p:nvGrpSpPr>
        <p:grpSpPr>
          <a:xfrm>
            <a:off x="4567884" y="4922071"/>
            <a:ext cx="3056233" cy="1533082"/>
            <a:chOff x="864091" y="1592044"/>
            <a:chExt cx="3253597" cy="1632085"/>
          </a:xfrm>
        </p:grpSpPr>
        <p:sp>
          <p:nvSpPr>
            <p:cNvPr id="149" name="Rounded Rectangle">
              <a:extLst>
                <a:ext uri="{FF2B5EF4-FFF2-40B4-BE49-F238E27FC236}">
                  <a16:creationId xmlns:a16="http://schemas.microsoft.com/office/drawing/2014/main" id="{E4B8C9DE-60BF-4569-911D-447D55495689}"/>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0" name="Rounded Rectangle">
              <a:extLst>
                <a:ext uri="{FF2B5EF4-FFF2-40B4-BE49-F238E27FC236}">
                  <a16:creationId xmlns:a16="http://schemas.microsoft.com/office/drawing/2014/main" id="{ED456F55-E4C5-4625-BAB4-237CC77CDECA}"/>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1" name="Rounded Rectangle">
              <a:extLst>
                <a:ext uri="{FF2B5EF4-FFF2-40B4-BE49-F238E27FC236}">
                  <a16:creationId xmlns:a16="http://schemas.microsoft.com/office/drawing/2014/main" id="{6566B0CA-0AF4-4929-8852-FE633377CECA}"/>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Statutory Basic Earnings Per Share</a:t>
              </a:r>
            </a:p>
            <a:p>
              <a:pPr algn="ctr">
                <a:spcAft>
                  <a:spcPts val="600"/>
                </a:spcAft>
              </a:pPr>
              <a:r>
                <a:rPr lang="en-US" sz="3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70%</a:t>
              </a:r>
            </a:p>
          </p:txBody>
        </p:sp>
      </p:grpSp>
      <p:grpSp>
        <p:nvGrpSpPr>
          <p:cNvPr id="145" name="Group 144">
            <a:extLst>
              <a:ext uri="{FF2B5EF4-FFF2-40B4-BE49-F238E27FC236}">
                <a16:creationId xmlns:a16="http://schemas.microsoft.com/office/drawing/2014/main" id="{1A31EE17-0A16-46ED-9622-FA4842A68D53}"/>
              </a:ext>
            </a:extLst>
          </p:cNvPr>
          <p:cNvGrpSpPr/>
          <p:nvPr/>
        </p:nvGrpSpPr>
        <p:grpSpPr>
          <a:xfrm>
            <a:off x="7954308" y="4922071"/>
            <a:ext cx="3056233" cy="1533082"/>
            <a:chOff x="864091" y="1592044"/>
            <a:chExt cx="3253597" cy="1632085"/>
          </a:xfrm>
        </p:grpSpPr>
        <p:sp>
          <p:nvSpPr>
            <p:cNvPr id="146" name="Rounded Rectangle">
              <a:extLst>
                <a:ext uri="{FF2B5EF4-FFF2-40B4-BE49-F238E27FC236}">
                  <a16:creationId xmlns:a16="http://schemas.microsoft.com/office/drawing/2014/main" id="{FDFC8FB1-6948-41A9-B9BD-41706B020209}"/>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7" name="Rounded Rectangle">
              <a:extLst>
                <a:ext uri="{FF2B5EF4-FFF2-40B4-BE49-F238E27FC236}">
                  <a16:creationId xmlns:a16="http://schemas.microsoft.com/office/drawing/2014/main" id="{3F1FF516-1251-46A5-B096-18297FC68A92}"/>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8" name="Rounded Rectangle">
              <a:extLst>
                <a:ext uri="{FF2B5EF4-FFF2-40B4-BE49-F238E27FC236}">
                  <a16:creationId xmlns:a16="http://schemas.microsoft.com/office/drawing/2014/main" id="{60A80B31-3DFD-4638-A629-A7FD38D19CD4}"/>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Greenhouse Gas Intensity Ratio</a:t>
              </a:r>
            </a:p>
            <a:p>
              <a:pPr algn="ctr">
                <a:spcAft>
                  <a:spcPts val="600"/>
                </a:spcAft>
              </a:pPr>
              <a:r>
                <a:rPr lang="en-US" sz="3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9.1</a:t>
              </a:r>
            </a:p>
          </p:txBody>
        </p:sp>
      </p:grpSp>
      <p:grpSp>
        <p:nvGrpSpPr>
          <p:cNvPr id="156" name="Group 155">
            <a:extLst>
              <a:ext uri="{FF2B5EF4-FFF2-40B4-BE49-F238E27FC236}">
                <a16:creationId xmlns:a16="http://schemas.microsoft.com/office/drawing/2014/main" id="{3965BB86-F30D-4A9E-93F8-8B8BC68BBA26}"/>
              </a:ext>
            </a:extLst>
          </p:cNvPr>
          <p:cNvGrpSpPr/>
          <p:nvPr/>
        </p:nvGrpSpPr>
        <p:grpSpPr>
          <a:xfrm>
            <a:off x="1181459" y="3126956"/>
            <a:ext cx="3056233" cy="1533082"/>
            <a:chOff x="864091" y="1592044"/>
            <a:chExt cx="3253597" cy="1632085"/>
          </a:xfrm>
        </p:grpSpPr>
        <p:sp>
          <p:nvSpPr>
            <p:cNvPr id="165" name="Rounded Rectangle">
              <a:extLst>
                <a:ext uri="{FF2B5EF4-FFF2-40B4-BE49-F238E27FC236}">
                  <a16:creationId xmlns:a16="http://schemas.microsoft.com/office/drawing/2014/main" id="{5C37E39B-0EC8-4E62-9634-335C32BA5CA0}"/>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6" name="Rounded Rectangle">
              <a:extLst>
                <a:ext uri="{FF2B5EF4-FFF2-40B4-BE49-F238E27FC236}">
                  <a16:creationId xmlns:a16="http://schemas.microsoft.com/office/drawing/2014/main" id="{49736E87-7FCB-4CC8-9D28-24A934C163E1}"/>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7" name="Rounded Rectangle">
              <a:extLst>
                <a:ext uri="{FF2B5EF4-FFF2-40B4-BE49-F238E27FC236}">
                  <a16:creationId xmlns:a16="http://schemas.microsoft.com/office/drawing/2014/main" id="{0C763417-B360-4F12-84BB-7A475252183E}"/>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Underlying Basic Earning Per Share</a:t>
              </a:r>
            </a:p>
            <a:p>
              <a:pPr algn="ctr">
                <a:spcAft>
                  <a:spcPts val="600"/>
                </a:spcAft>
              </a:pPr>
              <a:r>
                <a:rPr lang="en-US" sz="3000" b="1" dirty="0">
                  <a:solidFill>
                    <a:schemeClr val="accent2"/>
                  </a:solidFill>
                  <a:latin typeface="Century Gothic" panose="020B0502020202020204" pitchFamily="34" charset="0"/>
                </a:rPr>
                <a:t>85.2%</a:t>
              </a:r>
            </a:p>
          </p:txBody>
        </p:sp>
      </p:grpSp>
      <p:grpSp>
        <p:nvGrpSpPr>
          <p:cNvPr id="157" name="Group 156">
            <a:extLst>
              <a:ext uri="{FF2B5EF4-FFF2-40B4-BE49-F238E27FC236}">
                <a16:creationId xmlns:a16="http://schemas.microsoft.com/office/drawing/2014/main" id="{9DC20AE5-CC18-44F3-85A7-651E1AF41A59}"/>
              </a:ext>
            </a:extLst>
          </p:cNvPr>
          <p:cNvGrpSpPr/>
          <p:nvPr/>
        </p:nvGrpSpPr>
        <p:grpSpPr>
          <a:xfrm>
            <a:off x="4567884" y="3126956"/>
            <a:ext cx="3056233" cy="1533082"/>
            <a:chOff x="864091" y="1592044"/>
            <a:chExt cx="3253597" cy="1632085"/>
          </a:xfrm>
        </p:grpSpPr>
        <p:sp>
          <p:nvSpPr>
            <p:cNvPr id="162" name="Rounded Rectangle">
              <a:extLst>
                <a:ext uri="{FF2B5EF4-FFF2-40B4-BE49-F238E27FC236}">
                  <a16:creationId xmlns:a16="http://schemas.microsoft.com/office/drawing/2014/main" id="{89B5D656-4522-44C4-9E30-F93A4D3E39ED}"/>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3" name="Rounded Rectangle">
              <a:extLst>
                <a:ext uri="{FF2B5EF4-FFF2-40B4-BE49-F238E27FC236}">
                  <a16:creationId xmlns:a16="http://schemas.microsoft.com/office/drawing/2014/main" id="{9AD15B8F-C038-4FFB-AADC-CB534B1C0C70}"/>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4" name="Rounded Rectangle">
              <a:extLst>
                <a:ext uri="{FF2B5EF4-FFF2-40B4-BE49-F238E27FC236}">
                  <a16:creationId xmlns:a16="http://schemas.microsoft.com/office/drawing/2014/main" id="{F02CA1CC-12BA-4624-A00E-E04D4A9A02AC}"/>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Dividend Per Share</a:t>
              </a:r>
            </a:p>
            <a:p>
              <a:pPr algn="ctr">
                <a:spcAft>
                  <a:spcPts val="600"/>
                </a:spcAft>
              </a:pPr>
              <a:r>
                <a:rPr lang="en-US" sz="3000" b="1" dirty="0">
                  <a:solidFill>
                    <a:schemeClr val="accent2"/>
                  </a:solidFill>
                  <a:latin typeface="Century Gothic" panose="020B0502020202020204" pitchFamily="34" charset="0"/>
                </a:rPr>
                <a:t>40%</a:t>
              </a:r>
            </a:p>
          </p:txBody>
        </p:sp>
      </p:grpSp>
      <p:grpSp>
        <p:nvGrpSpPr>
          <p:cNvPr id="158" name="Group 157">
            <a:extLst>
              <a:ext uri="{FF2B5EF4-FFF2-40B4-BE49-F238E27FC236}">
                <a16:creationId xmlns:a16="http://schemas.microsoft.com/office/drawing/2014/main" id="{C42BA991-687D-47AE-9CEF-A3D3132CF343}"/>
              </a:ext>
            </a:extLst>
          </p:cNvPr>
          <p:cNvGrpSpPr/>
          <p:nvPr/>
        </p:nvGrpSpPr>
        <p:grpSpPr>
          <a:xfrm>
            <a:off x="7954308" y="3126956"/>
            <a:ext cx="3056233" cy="1533082"/>
            <a:chOff x="864091" y="1592044"/>
            <a:chExt cx="3253597" cy="1632085"/>
          </a:xfrm>
        </p:grpSpPr>
        <p:sp>
          <p:nvSpPr>
            <p:cNvPr id="159" name="Rounded Rectangle">
              <a:extLst>
                <a:ext uri="{FF2B5EF4-FFF2-40B4-BE49-F238E27FC236}">
                  <a16:creationId xmlns:a16="http://schemas.microsoft.com/office/drawing/2014/main" id="{FFE0986E-2DB3-4CCA-A3C2-875317C66DAB}"/>
                </a:ext>
              </a:extLst>
            </p:cNvPr>
            <p:cNvSpPr/>
            <p:nvPr/>
          </p:nvSpPr>
          <p:spPr>
            <a:xfrm>
              <a:off x="1137177" y="1790236"/>
              <a:ext cx="2707425" cy="1433893"/>
            </a:xfrm>
            <a:prstGeom prst="roundRect">
              <a:avLst>
                <a:gd name="adj" fmla="val 11763"/>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0" name="Rounded Rectangle">
              <a:extLst>
                <a:ext uri="{FF2B5EF4-FFF2-40B4-BE49-F238E27FC236}">
                  <a16:creationId xmlns:a16="http://schemas.microsoft.com/office/drawing/2014/main" id="{3CDFF183-0E30-4015-B9F3-055709C3DCFE}"/>
                </a:ext>
              </a:extLst>
            </p:cNvPr>
            <p:cNvSpPr/>
            <p:nvPr/>
          </p:nvSpPr>
          <p:spPr>
            <a:xfrm>
              <a:off x="1001453" y="1704087"/>
              <a:ext cx="2978872" cy="1433893"/>
            </a:xfrm>
            <a:prstGeom prst="roundRect">
              <a:avLst>
                <a:gd name="adj" fmla="val 12103"/>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1" name="Rounded Rectangle">
              <a:extLst>
                <a:ext uri="{FF2B5EF4-FFF2-40B4-BE49-F238E27FC236}">
                  <a16:creationId xmlns:a16="http://schemas.microsoft.com/office/drawing/2014/main" id="{AE75A1BF-63D7-4987-AF61-3D99CDF47D3D}"/>
                </a:ext>
              </a:extLst>
            </p:cNvPr>
            <p:cNvSpPr/>
            <p:nvPr/>
          </p:nvSpPr>
          <p:spPr>
            <a:xfrm>
              <a:off x="864091" y="1592044"/>
              <a:ext cx="3253597" cy="1433893"/>
            </a:xfrm>
            <a:prstGeom prst="roundRect">
              <a:avLst>
                <a:gd name="adj" fmla="val 13543"/>
              </a:avLst>
            </a:prstGeom>
            <a:solidFill>
              <a:srgbClr val="FFFFFF"/>
            </a:solidFill>
            <a:ln w="12700" cap="flat">
              <a:noFill/>
              <a:miter lim="400000"/>
            </a:ln>
            <a:effectLst/>
          </p:spPr>
          <p:txBody>
            <a:bodyPr wrap="square" lIns="0" tIns="0" rIns="0" bIns="0" numCol="1" anchor="ctr">
              <a:noAutofit/>
            </a:bodyPr>
            <a:lstStyle/>
            <a:p>
              <a:pPr lvl="0" algn="ctr">
                <a:spcAft>
                  <a:spcPts val="600"/>
                </a:spcAft>
              </a:pPr>
              <a:r>
                <a:rPr lang="en-US" sz="1200" dirty="0">
                  <a:solidFill>
                    <a:schemeClr val="tx2"/>
                  </a:solidFill>
                  <a:latin typeface="Century Gothic" panose="020B0502020202020204" pitchFamily="34" charset="0"/>
                </a:rPr>
                <a:t>Statutory Revenue</a:t>
              </a:r>
            </a:p>
            <a:p>
              <a:pPr algn="ctr">
                <a:spcAft>
                  <a:spcPts val="600"/>
                </a:spcAft>
              </a:pPr>
              <a:r>
                <a:rPr lang="en-US" sz="3000"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$24,878M</a:t>
              </a:r>
            </a:p>
          </p:txBody>
        </p:sp>
      </p:grpSp>
      <p:sp>
        <p:nvSpPr>
          <p:cNvPr id="168" name="TextBox 167">
            <a:extLst>
              <a:ext uri="{FF2B5EF4-FFF2-40B4-BE49-F238E27FC236}">
                <a16:creationId xmlns:a16="http://schemas.microsoft.com/office/drawing/2014/main" id="{C2F2C6ED-2851-4063-BCD7-7F43967457ED}"/>
              </a:ext>
            </a:extLst>
          </p:cNvPr>
          <p:cNvSpPr txBox="1"/>
          <p:nvPr/>
        </p:nvSpPr>
        <p:spPr>
          <a:xfrm>
            <a:off x="4242816" y="464687"/>
            <a:ext cx="3706368"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t>AT A GLANCE</a:t>
            </a:r>
          </a:p>
        </p:txBody>
      </p:sp>
      <p:sp>
        <p:nvSpPr>
          <p:cNvPr id="118" name="Rounded Rectangle">
            <a:extLst>
              <a:ext uri="{FF2B5EF4-FFF2-40B4-BE49-F238E27FC236}">
                <a16:creationId xmlns:a16="http://schemas.microsoft.com/office/drawing/2014/main" id="{C1F402CC-241A-D6F7-EC66-207781583B71}"/>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249606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9B3B25DA-C1F9-1664-A8A0-0BC77CF18022}"/>
              </a:ext>
            </a:extLst>
          </p:cNvPr>
          <p:cNvGrpSpPr/>
          <p:nvPr/>
        </p:nvGrpSpPr>
        <p:grpSpPr>
          <a:xfrm rot="233296">
            <a:off x="-1435051" y="-2086575"/>
            <a:ext cx="6110719" cy="6206920"/>
            <a:chOff x="-4943201" y="1623425"/>
            <a:chExt cx="1901258" cy="1835944"/>
          </a:xfrm>
        </p:grpSpPr>
        <p:grpSp>
          <p:nvGrpSpPr>
            <p:cNvPr id="61" name="Group 60">
              <a:extLst>
                <a:ext uri="{FF2B5EF4-FFF2-40B4-BE49-F238E27FC236}">
                  <a16:creationId xmlns:a16="http://schemas.microsoft.com/office/drawing/2014/main" id="{C4411BE5-FD36-74B5-4065-F5EB32E854E7}"/>
                </a:ext>
              </a:extLst>
            </p:cNvPr>
            <p:cNvGrpSpPr/>
            <p:nvPr/>
          </p:nvGrpSpPr>
          <p:grpSpPr>
            <a:xfrm>
              <a:off x="-4827378" y="2019376"/>
              <a:ext cx="1785435" cy="1214438"/>
              <a:chOff x="-4827378" y="2019376"/>
              <a:chExt cx="1785435" cy="1214438"/>
            </a:xfrm>
          </p:grpSpPr>
          <p:sp>
            <p:nvSpPr>
              <p:cNvPr id="107" name="Freeform: Shape 127">
                <a:extLst>
                  <a:ext uri="{FF2B5EF4-FFF2-40B4-BE49-F238E27FC236}">
                    <a16:creationId xmlns:a16="http://schemas.microsoft.com/office/drawing/2014/main" id="{BEEA70E3-C9F9-2A11-9CEA-EB74FE126804}"/>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28">
                <a:extLst>
                  <a:ext uri="{FF2B5EF4-FFF2-40B4-BE49-F238E27FC236}">
                    <a16:creationId xmlns:a16="http://schemas.microsoft.com/office/drawing/2014/main" id="{28E1BBE5-2CCF-4472-7B9D-5FE35A21C534}"/>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29">
                <a:extLst>
                  <a:ext uri="{FF2B5EF4-FFF2-40B4-BE49-F238E27FC236}">
                    <a16:creationId xmlns:a16="http://schemas.microsoft.com/office/drawing/2014/main" id="{08A0B7BF-3FF7-E83F-ACD8-5E253B4F1B6A}"/>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0" name="Freeform: Shape 130">
                <a:extLst>
                  <a:ext uri="{FF2B5EF4-FFF2-40B4-BE49-F238E27FC236}">
                    <a16:creationId xmlns:a16="http://schemas.microsoft.com/office/drawing/2014/main" id="{13C56F2C-8772-81D1-7DF4-9E71AAC9F4EE}"/>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131">
                <a:extLst>
                  <a:ext uri="{FF2B5EF4-FFF2-40B4-BE49-F238E27FC236}">
                    <a16:creationId xmlns:a16="http://schemas.microsoft.com/office/drawing/2014/main" id="{68F2BA15-1A86-46F9-9E0B-A328C7C16EBF}"/>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132">
                <a:extLst>
                  <a:ext uri="{FF2B5EF4-FFF2-40B4-BE49-F238E27FC236}">
                    <a16:creationId xmlns:a16="http://schemas.microsoft.com/office/drawing/2014/main" id="{BBB8DF88-6010-2FCD-3FC7-1B7555EC243F}"/>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133">
                <a:extLst>
                  <a:ext uri="{FF2B5EF4-FFF2-40B4-BE49-F238E27FC236}">
                    <a16:creationId xmlns:a16="http://schemas.microsoft.com/office/drawing/2014/main" id="{6A746354-9DC8-C65C-6DA5-68EEEB9304FF}"/>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134">
                <a:extLst>
                  <a:ext uri="{FF2B5EF4-FFF2-40B4-BE49-F238E27FC236}">
                    <a16:creationId xmlns:a16="http://schemas.microsoft.com/office/drawing/2014/main" id="{3916A0C9-78DF-65FF-E7AC-2FB23029A691}"/>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5" name="Freeform: Shape 135">
                <a:extLst>
                  <a:ext uri="{FF2B5EF4-FFF2-40B4-BE49-F238E27FC236}">
                    <a16:creationId xmlns:a16="http://schemas.microsoft.com/office/drawing/2014/main" id="{2CDCFA6D-17DA-2B86-01CC-D0839F434B9B}"/>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6" name="Freeform: Shape 136">
                <a:extLst>
                  <a:ext uri="{FF2B5EF4-FFF2-40B4-BE49-F238E27FC236}">
                    <a16:creationId xmlns:a16="http://schemas.microsoft.com/office/drawing/2014/main" id="{7CF991E8-11A6-1297-A1D2-F55C2820F107}"/>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7" name="Freeform: Shape 137">
                <a:extLst>
                  <a:ext uri="{FF2B5EF4-FFF2-40B4-BE49-F238E27FC236}">
                    <a16:creationId xmlns:a16="http://schemas.microsoft.com/office/drawing/2014/main" id="{FAAEE439-AED9-3A63-5401-E3AF43201DEB}"/>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81" name="Freeform: Shape 87">
              <a:extLst>
                <a:ext uri="{FF2B5EF4-FFF2-40B4-BE49-F238E27FC236}">
                  <a16:creationId xmlns:a16="http://schemas.microsoft.com/office/drawing/2014/main" id="{40D74953-8562-0703-288E-584F5D06E846}"/>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88">
              <a:extLst>
                <a:ext uri="{FF2B5EF4-FFF2-40B4-BE49-F238E27FC236}">
                  <a16:creationId xmlns:a16="http://schemas.microsoft.com/office/drawing/2014/main" id="{D73BF2D4-5495-1E9E-F3B0-17255977C02D}"/>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89">
              <a:extLst>
                <a:ext uri="{FF2B5EF4-FFF2-40B4-BE49-F238E27FC236}">
                  <a16:creationId xmlns:a16="http://schemas.microsoft.com/office/drawing/2014/main" id="{B95D0BF7-81E9-828E-134B-EDDB9B728B4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5">
              <a:extLst>
                <a:ext uri="{FF2B5EF4-FFF2-40B4-BE49-F238E27FC236}">
                  <a16:creationId xmlns:a16="http://schemas.microsoft.com/office/drawing/2014/main" id="{55DF43E6-F432-D6A1-7D98-FEA13828EA31}"/>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6">
              <a:extLst>
                <a:ext uri="{FF2B5EF4-FFF2-40B4-BE49-F238E27FC236}">
                  <a16:creationId xmlns:a16="http://schemas.microsoft.com/office/drawing/2014/main" id="{2C336A9D-651D-8DAF-BF36-3E558DEEB54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8">
              <a:extLst>
                <a:ext uri="{FF2B5EF4-FFF2-40B4-BE49-F238E27FC236}">
                  <a16:creationId xmlns:a16="http://schemas.microsoft.com/office/drawing/2014/main" id="{F3CEC569-09C7-AFBD-6FDD-FB4BA6331AF6}"/>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9">
              <a:extLst>
                <a:ext uri="{FF2B5EF4-FFF2-40B4-BE49-F238E27FC236}">
                  <a16:creationId xmlns:a16="http://schemas.microsoft.com/office/drawing/2014/main" id="{41DED872-7468-B9E9-B711-799ABD327A96}"/>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100">
              <a:extLst>
                <a:ext uri="{FF2B5EF4-FFF2-40B4-BE49-F238E27FC236}">
                  <a16:creationId xmlns:a16="http://schemas.microsoft.com/office/drawing/2014/main" id="{9169E77B-6233-515B-8AE2-EB5EC4487AA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02">
              <a:extLst>
                <a:ext uri="{FF2B5EF4-FFF2-40B4-BE49-F238E27FC236}">
                  <a16:creationId xmlns:a16="http://schemas.microsoft.com/office/drawing/2014/main" id="{91C5D65B-7177-B9A3-E6EB-844B543B62B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 name="Freeform: Shape 125">
              <a:extLst>
                <a:ext uri="{FF2B5EF4-FFF2-40B4-BE49-F238E27FC236}">
                  <a16:creationId xmlns:a16="http://schemas.microsoft.com/office/drawing/2014/main" id="{86E9FAA6-5EC7-9BDE-C470-5C678BBEDFD2}"/>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26">
              <a:extLst>
                <a:ext uri="{FF2B5EF4-FFF2-40B4-BE49-F238E27FC236}">
                  <a16:creationId xmlns:a16="http://schemas.microsoft.com/office/drawing/2014/main" id="{4231ACD6-1419-216D-C123-C9A2CEAD93E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49" name="Rounded Rectangle">
            <a:extLst>
              <a:ext uri="{FF2B5EF4-FFF2-40B4-BE49-F238E27FC236}">
                <a16:creationId xmlns:a16="http://schemas.microsoft.com/office/drawing/2014/main" id="{79B7A286-B598-411F-BF4E-710CA3920481}"/>
              </a:ext>
            </a:extLst>
          </p:cNvPr>
          <p:cNvSpPr/>
          <p:nvPr/>
        </p:nvSpPr>
        <p:spPr>
          <a:xfrm>
            <a:off x="956738" y="3385087"/>
            <a:ext cx="2271348" cy="3023925"/>
          </a:xfrm>
          <a:prstGeom prst="roundRect">
            <a:avLst>
              <a:gd name="adj" fmla="val 1558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51" name="TextBox 50">
            <a:extLst>
              <a:ext uri="{FF2B5EF4-FFF2-40B4-BE49-F238E27FC236}">
                <a16:creationId xmlns:a16="http://schemas.microsoft.com/office/drawing/2014/main" id="{0BC2CB0A-18B8-4132-BE6A-14EE35D91689}"/>
              </a:ext>
            </a:extLst>
          </p:cNvPr>
          <p:cNvSpPr txBox="1"/>
          <p:nvPr/>
        </p:nvSpPr>
        <p:spPr>
          <a:xfrm>
            <a:off x="1572736" y="5946408"/>
            <a:ext cx="1039352" cy="2824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800" b="1" i="1"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USER RESEARCH</a:t>
            </a:r>
          </a:p>
        </p:txBody>
      </p:sp>
      <p:sp>
        <p:nvSpPr>
          <p:cNvPr id="50" name="TextBox 49">
            <a:extLst>
              <a:ext uri="{FF2B5EF4-FFF2-40B4-BE49-F238E27FC236}">
                <a16:creationId xmlns:a16="http://schemas.microsoft.com/office/drawing/2014/main" id="{553D3C79-7A23-4962-A289-A9112C22B860}"/>
              </a:ext>
            </a:extLst>
          </p:cNvPr>
          <p:cNvSpPr txBox="1"/>
          <p:nvPr/>
        </p:nvSpPr>
        <p:spPr>
          <a:xfrm>
            <a:off x="1154339" y="5361732"/>
            <a:ext cx="1876146" cy="611642"/>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Calculated by finding the net profit as a percentage of the revenue</a:t>
            </a:r>
          </a:p>
        </p:txBody>
      </p:sp>
      <p:sp>
        <p:nvSpPr>
          <p:cNvPr id="52" name="TextBox 51">
            <a:extLst>
              <a:ext uri="{FF2B5EF4-FFF2-40B4-BE49-F238E27FC236}">
                <a16:creationId xmlns:a16="http://schemas.microsoft.com/office/drawing/2014/main" id="{4542A7E9-1C56-407B-B2FB-F9143E72B92F}"/>
              </a:ext>
            </a:extLst>
          </p:cNvPr>
          <p:cNvSpPr txBox="1"/>
          <p:nvPr/>
        </p:nvSpPr>
        <p:spPr>
          <a:xfrm>
            <a:off x="1274928" y="4633706"/>
            <a:ext cx="1634969"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rPr>
              <a:t>NET PROFIT MARGIN</a:t>
            </a:r>
          </a:p>
        </p:txBody>
      </p:sp>
      <p:sp>
        <p:nvSpPr>
          <p:cNvPr id="34" name="Shape 3506">
            <a:extLst>
              <a:ext uri="{FF2B5EF4-FFF2-40B4-BE49-F238E27FC236}">
                <a16:creationId xmlns:a16="http://schemas.microsoft.com/office/drawing/2014/main" id="{B3BC6034-EBE3-48B7-84AC-4974D5144CBE}"/>
              </a:ext>
            </a:extLst>
          </p:cNvPr>
          <p:cNvSpPr/>
          <p:nvPr/>
        </p:nvSpPr>
        <p:spPr>
          <a:xfrm>
            <a:off x="1390739" y="2992285"/>
            <a:ext cx="1403347" cy="1403347"/>
          </a:xfrm>
          <a:prstGeom prst="ellipse">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sym typeface="Lato"/>
            </a:endParaRPr>
          </a:p>
        </p:txBody>
      </p:sp>
      <p:sp>
        <p:nvSpPr>
          <p:cNvPr id="35" name="Shape 3507">
            <a:extLst>
              <a:ext uri="{FF2B5EF4-FFF2-40B4-BE49-F238E27FC236}">
                <a16:creationId xmlns:a16="http://schemas.microsoft.com/office/drawing/2014/main" id="{C21F43C3-9E9C-444B-957B-67FFBE36715F}"/>
              </a:ext>
            </a:extLst>
          </p:cNvPr>
          <p:cNvSpPr/>
          <p:nvPr/>
        </p:nvSpPr>
        <p:spPr>
          <a:xfrm rot="5422425">
            <a:off x="1389558" y="2990955"/>
            <a:ext cx="1405709" cy="1405709"/>
          </a:xfrm>
          <a:prstGeom prst="pie">
            <a:avLst>
              <a:gd name="adj1" fmla="val 10766470"/>
              <a:gd name="adj2" fmla="val 1390265"/>
            </a:avLst>
          </a:prstGeom>
          <a:solidFill>
            <a:schemeClr val="accent2"/>
          </a:solidFill>
          <a:ln>
            <a:noFill/>
          </a:ln>
          <a:effectLst/>
        </p:spPr>
        <p:txBody>
          <a:bodyPr lIns="45713" tIns="22850" rIns="45713" bIns="228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5F5F5">
                  <a:lumMod val="50000"/>
                </a:srgbClr>
              </a:solidFill>
              <a:effectLst/>
              <a:uLnTx/>
              <a:uFillTx/>
              <a:latin typeface="Century Gothic" panose="020B0502020202020204" pitchFamily="34" charset="0"/>
              <a:ea typeface="Calibri"/>
              <a:cs typeface="Calibri"/>
              <a:sym typeface="Calibri"/>
            </a:endParaRPr>
          </a:p>
        </p:txBody>
      </p:sp>
      <p:sp>
        <p:nvSpPr>
          <p:cNvPr id="36" name="Shape 3508">
            <a:extLst>
              <a:ext uri="{FF2B5EF4-FFF2-40B4-BE49-F238E27FC236}">
                <a16:creationId xmlns:a16="http://schemas.microsoft.com/office/drawing/2014/main" id="{E84B1CEB-0140-4461-822E-36E0F0609716}"/>
              </a:ext>
            </a:extLst>
          </p:cNvPr>
          <p:cNvSpPr/>
          <p:nvPr/>
        </p:nvSpPr>
        <p:spPr>
          <a:xfrm>
            <a:off x="1529628" y="3131026"/>
            <a:ext cx="1125568" cy="1125566"/>
          </a:xfrm>
          <a:prstGeom prst="ellipse">
            <a:avLst/>
          </a:prstGeom>
          <a:solidFill>
            <a:srgbClr val="FFFFFF"/>
          </a:solidFill>
          <a:ln w="19050" cap="rnd">
            <a:noFill/>
            <a:prstDash val="sysDot"/>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rPr>
              <a:t>65%</a:t>
            </a:r>
            <a:endParaRPr kumimoji="0"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endParaRPr>
          </a:p>
        </p:txBody>
      </p:sp>
      <p:sp>
        <p:nvSpPr>
          <p:cNvPr id="59" name="Rounded Rectangle">
            <a:extLst>
              <a:ext uri="{FF2B5EF4-FFF2-40B4-BE49-F238E27FC236}">
                <a16:creationId xmlns:a16="http://schemas.microsoft.com/office/drawing/2014/main" id="{EF48B941-0513-4234-A5E7-DE0B30655B7E}"/>
              </a:ext>
            </a:extLst>
          </p:cNvPr>
          <p:cNvSpPr/>
          <p:nvPr/>
        </p:nvSpPr>
        <p:spPr>
          <a:xfrm>
            <a:off x="3592413" y="3385087"/>
            <a:ext cx="2271348" cy="3023925"/>
          </a:xfrm>
          <a:prstGeom prst="roundRect">
            <a:avLst>
              <a:gd name="adj" fmla="val 1558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62" name="TextBox 61">
            <a:extLst>
              <a:ext uri="{FF2B5EF4-FFF2-40B4-BE49-F238E27FC236}">
                <a16:creationId xmlns:a16="http://schemas.microsoft.com/office/drawing/2014/main" id="{3237DDA3-6755-4FBF-813C-2E24FA6DABD4}"/>
              </a:ext>
            </a:extLst>
          </p:cNvPr>
          <p:cNvSpPr txBox="1"/>
          <p:nvPr/>
        </p:nvSpPr>
        <p:spPr>
          <a:xfrm>
            <a:off x="3868240" y="5361732"/>
            <a:ext cx="1719694" cy="611642"/>
          </a:xfrm>
          <a:prstGeom prst="rect">
            <a:avLst/>
          </a:prstGeom>
          <a:noFill/>
        </p:spPr>
        <p:txBody>
          <a:bodyPr wrap="square" lIns="182880" rIns="182880" rtlCol="0" anchor="t" anchorCtr="0">
            <a:spAutoFit/>
          </a:bodyPr>
          <a:lstStyle>
            <a:defPPr>
              <a:defRPr lang="en-US"/>
            </a:defPPr>
            <a:lvl1pPr algn="ctr">
              <a:lnSpc>
                <a:spcPts val="1400"/>
              </a:lnSpc>
              <a:defRPr sz="900">
                <a:solidFill>
                  <a:schemeClr val="tx2"/>
                </a:solidFill>
                <a:latin typeface="Century Gothic" panose="020B0502020202020204" pitchFamily="34" charset="0"/>
              </a:defRPr>
            </a:lvl1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Revenue minus cost of goods sold, expense &amp; taxes for accounting</a:t>
            </a:r>
          </a:p>
        </p:txBody>
      </p:sp>
      <p:sp>
        <p:nvSpPr>
          <p:cNvPr id="64" name="TextBox 63">
            <a:extLst>
              <a:ext uri="{FF2B5EF4-FFF2-40B4-BE49-F238E27FC236}">
                <a16:creationId xmlns:a16="http://schemas.microsoft.com/office/drawing/2014/main" id="{02A77223-88A2-40CF-8306-709639AF83DD}"/>
              </a:ext>
            </a:extLst>
          </p:cNvPr>
          <p:cNvSpPr txBox="1"/>
          <p:nvPr/>
        </p:nvSpPr>
        <p:spPr>
          <a:xfrm>
            <a:off x="4004076" y="4756816"/>
            <a:ext cx="144802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rPr>
              <a:t>NET REVENUE</a:t>
            </a:r>
            <a:endParaRPr kumimoji="0" lang="en-MY" sz="1600" b="0" i="0" u="none" strike="noStrike" kern="1200" cap="none" spc="0" normalizeH="0" baseline="0" noProof="0" dirty="0">
              <a:ln>
                <a:noFill/>
              </a:ln>
              <a:solidFill>
                <a:srgbClr val="3089FC"/>
              </a:solidFill>
              <a:effectLst/>
              <a:uLnTx/>
              <a:uFillTx/>
              <a:latin typeface="Calibri" panose="020F0502020204030204"/>
              <a:ea typeface="+mn-ea"/>
              <a:cs typeface="+mn-cs"/>
            </a:endParaRPr>
          </a:p>
        </p:txBody>
      </p:sp>
      <p:sp>
        <p:nvSpPr>
          <p:cNvPr id="68" name="Shape 3506">
            <a:extLst>
              <a:ext uri="{FF2B5EF4-FFF2-40B4-BE49-F238E27FC236}">
                <a16:creationId xmlns:a16="http://schemas.microsoft.com/office/drawing/2014/main" id="{DC79910B-441A-479C-8B41-DB1621A5E262}"/>
              </a:ext>
            </a:extLst>
          </p:cNvPr>
          <p:cNvSpPr/>
          <p:nvPr/>
        </p:nvSpPr>
        <p:spPr>
          <a:xfrm>
            <a:off x="4026414" y="2992285"/>
            <a:ext cx="1403347" cy="1403347"/>
          </a:xfrm>
          <a:prstGeom prst="ellipse">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sym typeface="Lato"/>
            </a:endParaRPr>
          </a:p>
        </p:txBody>
      </p:sp>
      <p:sp>
        <p:nvSpPr>
          <p:cNvPr id="69" name="Shape 3507">
            <a:extLst>
              <a:ext uri="{FF2B5EF4-FFF2-40B4-BE49-F238E27FC236}">
                <a16:creationId xmlns:a16="http://schemas.microsoft.com/office/drawing/2014/main" id="{D95758C8-EB63-4E3D-9509-EF303F8A0867}"/>
              </a:ext>
            </a:extLst>
          </p:cNvPr>
          <p:cNvSpPr/>
          <p:nvPr/>
        </p:nvSpPr>
        <p:spPr>
          <a:xfrm rot="5422425">
            <a:off x="4025233" y="2990955"/>
            <a:ext cx="1405709" cy="1405709"/>
          </a:xfrm>
          <a:prstGeom prst="pie">
            <a:avLst>
              <a:gd name="adj1" fmla="val 10766470"/>
              <a:gd name="adj2" fmla="val 6702016"/>
            </a:avLst>
          </a:prstGeom>
          <a:solidFill>
            <a:schemeClr val="accent2"/>
          </a:solidFill>
          <a:ln>
            <a:noFill/>
          </a:ln>
          <a:effectLst/>
        </p:spPr>
        <p:txBody>
          <a:bodyPr lIns="45713" tIns="22850" rIns="45713" bIns="228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5F5F5">
                  <a:lumMod val="50000"/>
                </a:srgbClr>
              </a:solidFill>
              <a:effectLst/>
              <a:uLnTx/>
              <a:uFillTx/>
              <a:latin typeface="Century Gothic" panose="020B0502020202020204" pitchFamily="34" charset="0"/>
              <a:ea typeface="Calibri"/>
              <a:cs typeface="Calibri"/>
              <a:sym typeface="Calibri"/>
            </a:endParaRPr>
          </a:p>
        </p:txBody>
      </p:sp>
      <p:sp>
        <p:nvSpPr>
          <p:cNvPr id="67" name="Shape 3508">
            <a:extLst>
              <a:ext uri="{FF2B5EF4-FFF2-40B4-BE49-F238E27FC236}">
                <a16:creationId xmlns:a16="http://schemas.microsoft.com/office/drawing/2014/main" id="{2B2C84E8-E4CA-4AB7-8E6C-5702393985C1}"/>
              </a:ext>
            </a:extLst>
          </p:cNvPr>
          <p:cNvSpPr/>
          <p:nvPr/>
        </p:nvSpPr>
        <p:spPr>
          <a:xfrm>
            <a:off x="4165303" y="3131026"/>
            <a:ext cx="1125568" cy="1125566"/>
          </a:xfrm>
          <a:prstGeom prst="ellipse">
            <a:avLst/>
          </a:prstGeom>
          <a:solidFill>
            <a:srgbClr val="FFFFFF"/>
          </a:solidFill>
          <a:ln w="19050" cap="rnd">
            <a:noFill/>
            <a:prstDash val="sysDot"/>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rPr>
              <a:t>80MM</a:t>
            </a:r>
            <a:endParaRPr kumimoji="0"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endParaRPr>
          </a:p>
        </p:txBody>
      </p:sp>
      <p:sp>
        <p:nvSpPr>
          <p:cNvPr id="63" name="Rounded Rectangle">
            <a:extLst>
              <a:ext uri="{FF2B5EF4-FFF2-40B4-BE49-F238E27FC236}">
                <a16:creationId xmlns:a16="http://schemas.microsoft.com/office/drawing/2014/main" id="{BF9547A5-6541-4F89-BD0B-CF036081FA9E}"/>
              </a:ext>
            </a:extLst>
          </p:cNvPr>
          <p:cNvSpPr/>
          <p:nvPr/>
        </p:nvSpPr>
        <p:spPr>
          <a:xfrm>
            <a:off x="6228088" y="3385087"/>
            <a:ext cx="2271348" cy="3023925"/>
          </a:xfrm>
          <a:prstGeom prst="roundRect">
            <a:avLst>
              <a:gd name="adj" fmla="val 1558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1" name="TextBox 70">
            <a:extLst>
              <a:ext uri="{FF2B5EF4-FFF2-40B4-BE49-F238E27FC236}">
                <a16:creationId xmlns:a16="http://schemas.microsoft.com/office/drawing/2014/main" id="{0CEDA1A2-C5F5-4478-A4AB-6F3CDB3475FB}"/>
              </a:ext>
            </a:extLst>
          </p:cNvPr>
          <p:cNvSpPr txBox="1"/>
          <p:nvPr/>
        </p:nvSpPr>
        <p:spPr>
          <a:xfrm>
            <a:off x="6412186" y="5361732"/>
            <a:ext cx="1903152" cy="611642"/>
          </a:xfrm>
          <a:prstGeom prst="rect">
            <a:avLst/>
          </a:prstGeom>
          <a:noFill/>
        </p:spPr>
        <p:txBody>
          <a:bodyPr wrap="square" lIns="182880" rIns="182880" rtlCol="0" anchor="t" anchorCtr="0">
            <a:spAutoFit/>
          </a:bodyPr>
          <a:lstStyle>
            <a:defPPr>
              <a:defRPr lang="en-US"/>
            </a:defPPr>
            <a:lvl1pPr algn="ctr">
              <a:lnSpc>
                <a:spcPts val="1400"/>
              </a:lnSpc>
              <a:defRPr sz="900">
                <a:solidFill>
                  <a:schemeClr val="tx2"/>
                </a:solidFill>
                <a:latin typeface="Century Gothic" panose="020B0502020202020204" pitchFamily="34" charset="0"/>
              </a:defRPr>
            </a:lvl1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Compare current quarter to the same quarter of the previous year (Q4)</a:t>
            </a:r>
          </a:p>
        </p:txBody>
      </p:sp>
      <p:sp>
        <p:nvSpPr>
          <p:cNvPr id="73" name="TextBox 72">
            <a:extLst>
              <a:ext uri="{FF2B5EF4-FFF2-40B4-BE49-F238E27FC236}">
                <a16:creationId xmlns:a16="http://schemas.microsoft.com/office/drawing/2014/main" id="{B9FDB226-C6EC-4A4E-8E4B-7AEF52C30DF3}"/>
              </a:ext>
            </a:extLst>
          </p:cNvPr>
          <p:cNvSpPr txBox="1"/>
          <p:nvPr/>
        </p:nvSpPr>
        <p:spPr>
          <a:xfrm>
            <a:off x="6645223" y="4633706"/>
            <a:ext cx="1437079"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rPr>
              <a:t>Q-o-Q GROWTH</a:t>
            </a:r>
          </a:p>
        </p:txBody>
      </p:sp>
      <p:sp>
        <p:nvSpPr>
          <p:cNvPr id="77" name="Shape 3506">
            <a:extLst>
              <a:ext uri="{FF2B5EF4-FFF2-40B4-BE49-F238E27FC236}">
                <a16:creationId xmlns:a16="http://schemas.microsoft.com/office/drawing/2014/main" id="{BD3A1F02-DE52-4ADE-9C70-2FC459089F31}"/>
              </a:ext>
            </a:extLst>
          </p:cNvPr>
          <p:cNvSpPr/>
          <p:nvPr/>
        </p:nvSpPr>
        <p:spPr>
          <a:xfrm>
            <a:off x="6662089" y="2979991"/>
            <a:ext cx="1403347" cy="1403347"/>
          </a:xfrm>
          <a:prstGeom prst="ellipse">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sym typeface="Lato"/>
            </a:endParaRPr>
          </a:p>
        </p:txBody>
      </p:sp>
      <p:sp>
        <p:nvSpPr>
          <p:cNvPr id="78" name="Shape 3507">
            <a:extLst>
              <a:ext uri="{FF2B5EF4-FFF2-40B4-BE49-F238E27FC236}">
                <a16:creationId xmlns:a16="http://schemas.microsoft.com/office/drawing/2014/main" id="{269AEC23-1D7F-4445-853D-9E5ABC95C822}"/>
              </a:ext>
            </a:extLst>
          </p:cNvPr>
          <p:cNvSpPr/>
          <p:nvPr/>
        </p:nvSpPr>
        <p:spPr>
          <a:xfrm rot="5422425">
            <a:off x="6660908" y="2978661"/>
            <a:ext cx="1405709" cy="1405709"/>
          </a:xfrm>
          <a:prstGeom prst="pie">
            <a:avLst>
              <a:gd name="adj1" fmla="val 10766470"/>
              <a:gd name="adj2" fmla="val 1390265"/>
            </a:avLst>
          </a:prstGeom>
          <a:solidFill>
            <a:schemeClr val="accent2"/>
          </a:solidFill>
          <a:ln>
            <a:noFill/>
          </a:ln>
          <a:effectLst/>
        </p:spPr>
        <p:txBody>
          <a:bodyPr lIns="45713" tIns="22850" rIns="45713" bIns="228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5F5F5">
                  <a:lumMod val="50000"/>
                </a:srgbClr>
              </a:solidFill>
              <a:effectLst/>
              <a:uLnTx/>
              <a:uFillTx/>
              <a:latin typeface="Century Gothic" panose="020B0502020202020204" pitchFamily="34" charset="0"/>
              <a:ea typeface="Calibri"/>
              <a:cs typeface="Calibri"/>
              <a:sym typeface="Calibri"/>
            </a:endParaRPr>
          </a:p>
        </p:txBody>
      </p:sp>
      <p:sp>
        <p:nvSpPr>
          <p:cNvPr id="76" name="Shape 3508">
            <a:extLst>
              <a:ext uri="{FF2B5EF4-FFF2-40B4-BE49-F238E27FC236}">
                <a16:creationId xmlns:a16="http://schemas.microsoft.com/office/drawing/2014/main" id="{EFAE59C1-B008-4EE0-91BA-EB91DD33E993}"/>
              </a:ext>
            </a:extLst>
          </p:cNvPr>
          <p:cNvSpPr/>
          <p:nvPr/>
        </p:nvSpPr>
        <p:spPr>
          <a:xfrm>
            <a:off x="6800978" y="3118732"/>
            <a:ext cx="1125568" cy="1125566"/>
          </a:xfrm>
          <a:prstGeom prst="ellipse">
            <a:avLst/>
          </a:prstGeom>
          <a:solidFill>
            <a:srgbClr val="FFFFFF"/>
          </a:solidFill>
          <a:ln w="19050" cap="rnd">
            <a:noFill/>
            <a:prstDash val="sysDot"/>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rPr>
              <a:t>20%</a:t>
            </a:r>
            <a:endParaRPr kumimoji="0"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endParaRPr>
          </a:p>
        </p:txBody>
      </p:sp>
      <p:sp>
        <p:nvSpPr>
          <p:cNvPr id="72" name="Rounded Rectangle">
            <a:extLst>
              <a:ext uri="{FF2B5EF4-FFF2-40B4-BE49-F238E27FC236}">
                <a16:creationId xmlns:a16="http://schemas.microsoft.com/office/drawing/2014/main" id="{67280336-C26B-4911-BE0F-992CE4F4E802}"/>
              </a:ext>
            </a:extLst>
          </p:cNvPr>
          <p:cNvSpPr/>
          <p:nvPr/>
        </p:nvSpPr>
        <p:spPr>
          <a:xfrm>
            <a:off x="8863762" y="3385087"/>
            <a:ext cx="2271348" cy="3023925"/>
          </a:xfrm>
          <a:prstGeom prst="roundRect">
            <a:avLst>
              <a:gd name="adj" fmla="val 1558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80" name="TextBox 79">
            <a:extLst>
              <a:ext uri="{FF2B5EF4-FFF2-40B4-BE49-F238E27FC236}">
                <a16:creationId xmlns:a16="http://schemas.microsoft.com/office/drawing/2014/main" id="{88EF6E46-26EC-4E36-A800-5913381B87F3}"/>
              </a:ext>
            </a:extLst>
          </p:cNvPr>
          <p:cNvSpPr txBox="1"/>
          <p:nvPr/>
        </p:nvSpPr>
        <p:spPr>
          <a:xfrm>
            <a:off x="9011866" y="5361732"/>
            <a:ext cx="1975140" cy="615874"/>
          </a:xfrm>
          <a:prstGeom prst="rect">
            <a:avLst/>
          </a:prstGeom>
          <a:noFill/>
        </p:spPr>
        <p:txBody>
          <a:bodyPr wrap="square" lIns="182880" rIns="182880" rtlCol="0" anchor="t" anchorCtr="0">
            <a:spAutoFit/>
          </a:bodyPr>
          <a:lstStyle>
            <a:defPPr>
              <a:defRPr lang="en-US"/>
            </a:defPPr>
            <a:lvl1pPr algn="ctr">
              <a:lnSpc>
                <a:spcPts val="1400"/>
              </a:lnSpc>
              <a:defRPr sz="900">
                <a:solidFill>
                  <a:schemeClr val="tx2"/>
                </a:solidFill>
                <a:latin typeface="Century Gothic" panose="020B0502020202020204" pitchFamily="34" charset="0"/>
              </a:defRPr>
            </a:lvl1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Actual profit after taking working expenses into consideration</a:t>
            </a:r>
          </a:p>
        </p:txBody>
      </p:sp>
      <p:sp>
        <p:nvSpPr>
          <p:cNvPr id="82" name="TextBox 81">
            <a:extLst>
              <a:ext uri="{FF2B5EF4-FFF2-40B4-BE49-F238E27FC236}">
                <a16:creationId xmlns:a16="http://schemas.microsoft.com/office/drawing/2014/main" id="{108D8D1C-5AD9-4849-92FE-FE2756F658E4}"/>
              </a:ext>
            </a:extLst>
          </p:cNvPr>
          <p:cNvSpPr txBox="1"/>
          <p:nvPr/>
        </p:nvSpPr>
        <p:spPr>
          <a:xfrm>
            <a:off x="9368430" y="4756816"/>
            <a:ext cx="126201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rPr>
              <a:t>NET PROFIT</a:t>
            </a:r>
          </a:p>
        </p:txBody>
      </p:sp>
      <p:sp>
        <p:nvSpPr>
          <p:cNvPr id="86" name="Shape 3506">
            <a:extLst>
              <a:ext uri="{FF2B5EF4-FFF2-40B4-BE49-F238E27FC236}">
                <a16:creationId xmlns:a16="http://schemas.microsoft.com/office/drawing/2014/main" id="{99693816-7589-4619-BE08-AF215CBEFC38}"/>
              </a:ext>
            </a:extLst>
          </p:cNvPr>
          <p:cNvSpPr/>
          <p:nvPr/>
        </p:nvSpPr>
        <p:spPr>
          <a:xfrm>
            <a:off x="9297763" y="2979991"/>
            <a:ext cx="1403347" cy="1403347"/>
          </a:xfrm>
          <a:prstGeom prst="ellipse">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sym typeface="Lato"/>
            </a:endParaRPr>
          </a:p>
        </p:txBody>
      </p:sp>
      <p:sp>
        <p:nvSpPr>
          <p:cNvPr id="87" name="Shape 3507">
            <a:extLst>
              <a:ext uri="{FF2B5EF4-FFF2-40B4-BE49-F238E27FC236}">
                <a16:creationId xmlns:a16="http://schemas.microsoft.com/office/drawing/2014/main" id="{F65DEEAB-F504-46F8-8E69-062F596DB2E5}"/>
              </a:ext>
            </a:extLst>
          </p:cNvPr>
          <p:cNvSpPr/>
          <p:nvPr/>
        </p:nvSpPr>
        <p:spPr>
          <a:xfrm rot="5422425">
            <a:off x="9296582" y="2978661"/>
            <a:ext cx="1405709" cy="1405709"/>
          </a:xfrm>
          <a:prstGeom prst="pie">
            <a:avLst>
              <a:gd name="adj1" fmla="val 10766470"/>
              <a:gd name="adj2" fmla="val 5920034"/>
            </a:avLst>
          </a:prstGeom>
          <a:solidFill>
            <a:schemeClr val="accent2"/>
          </a:solidFill>
          <a:ln>
            <a:noFill/>
          </a:ln>
          <a:effectLst/>
        </p:spPr>
        <p:txBody>
          <a:bodyPr lIns="45713" tIns="22850" rIns="45713" bIns="228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5F5F5">
                  <a:lumMod val="50000"/>
                </a:srgbClr>
              </a:solidFill>
              <a:effectLst/>
              <a:uLnTx/>
              <a:uFillTx/>
              <a:latin typeface="Century Gothic" panose="020B0502020202020204" pitchFamily="34" charset="0"/>
              <a:ea typeface="Calibri"/>
              <a:cs typeface="Calibri"/>
              <a:sym typeface="Calibri"/>
            </a:endParaRPr>
          </a:p>
        </p:txBody>
      </p:sp>
      <p:sp>
        <p:nvSpPr>
          <p:cNvPr id="85" name="Shape 3508">
            <a:extLst>
              <a:ext uri="{FF2B5EF4-FFF2-40B4-BE49-F238E27FC236}">
                <a16:creationId xmlns:a16="http://schemas.microsoft.com/office/drawing/2014/main" id="{C85B7C77-63F4-4C30-A177-F955398A47A8}"/>
              </a:ext>
            </a:extLst>
          </p:cNvPr>
          <p:cNvSpPr/>
          <p:nvPr/>
        </p:nvSpPr>
        <p:spPr>
          <a:xfrm>
            <a:off x="9436652" y="3118732"/>
            <a:ext cx="1125568" cy="1125566"/>
          </a:xfrm>
          <a:prstGeom prst="ellipse">
            <a:avLst/>
          </a:prstGeom>
          <a:solidFill>
            <a:srgbClr val="FFFFFF"/>
          </a:solidFill>
          <a:ln w="19050" cap="rnd">
            <a:noFill/>
            <a:prstDash val="sysDot"/>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rPr>
              <a:t>10MM</a:t>
            </a:r>
            <a:endParaRPr kumimoji="0"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endParaRPr>
          </a:p>
        </p:txBody>
      </p:sp>
      <p:sp>
        <p:nvSpPr>
          <p:cNvPr id="56" name="TextBox 55">
            <a:extLst>
              <a:ext uri="{FF2B5EF4-FFF2-40B4-BE49-F238E27FC236}">
                <a16:creationId xmlns:a16="http://schemas.microsoft.com/office/drawing/2014/main" id="{468BAAA0-47BD-45D1-B03D-9F55CCF8B2A3}"/>
              </a:ext>
            </a:extLst>
          </p:cNvPr>
          <p:cNvSpPr txBox="1"/>
          <p:nvPr/>
        </p:nvSpPr>
        <p:spPr>
          <a:xfrm>
            <a:off x="956738" y="1518831"/>
            <a:ext cx="4432719"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lumMod val="60000"/>
                    <a:lumOff val="40000"/>
                  </a:schemeClr>
                </a:solidFill>
                <a:effectLst/>
                <a:uLnTx/>
                <a:uFillTx/>
                <a:latin typeface="Century Gothic" panose="020B0502020202020204" pitchFamily="34" charset="0"/>
                <a:ea typeface="+mn-ea"/>
                <a:cs typeface="+mn-cs"/>
              </a:rPr>
              <a:t>FINANCIAL SUMMARY </a:t>
            </a:r>
          </a:p>
        </p:txBody>
      </p:sp>
      <p:sp>
        <p:nvSpPr>
          <p:cNvPr id="65" name="Rounded Rectangle">
            <a:extLst>
              <a:ext uri="{FF2B5EF4-FFF2-40B4-BE49-F238E27FC236}">
                <a16:creationId xmlns:a16="http://schemas.microsoft.com/office/drawing/2014/main" id="{51704F9B-E4CE-4513-B877-658F32F70EFA}"/>
              </a:ext>
            </a:extLst>
          </p:cNvPr>
          <p:cNvSpPr/>
          <p:nvPr/>
        </p:nvSpPr>
        <p:spPr>
          <a:xfrm>
            <a:off x="6228088" y="516724"/>
            <a:ext cx="4907022" cy="2086616"/>
          </a:xfrm>
          <a:prstGeom prst="roundRect">
            <a:avLst>
              <a:gd name="adj" fmla="val 17178"/>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66" name="Shape 3506">
            <a:extLst>
              <a:ext uri="{FF2B5EF4-FFF2-40B4-BE49-F238E27FC236}">
                <a16:creationId xmlns:a16="http://schemas.microsoft.com/office/drawing/2014/main" id="{6B586331-A9B2-427E-8FEE-5BD335526741}"/>
              </a:ext>
            </a:extLst>
          </p:cNvPr>
          <p:cNvSpPr/>
          <p:nvPr/>
        </p:nvSpPr>
        <p:spPr>
          <a:xfrm>
            <a:off x="6589428" y="858507"/>
            <a:ext cx="1403347" cy="1403347"/>
          </a:xfrm>
          <a:prstGeom prst="ellipse">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sym typeface="Lato"/>
            </a:endParaRPr>
          </a:p>
        </p:txBody>
      </p:sp>
      <p:sp>
        <p:nvSpPr>
          <p:cNvPr id="70" name="Shape 3507">
            <a:extLst>
              <a:ext uri="{FF2B5EF4-FFF2-40B4-BE49-F238E27FC236}">
                <a16:creationId xmlns:a16="http://schemas.microsoft.com/office/drawing/2014/main" id="{0A8EEF16-5435-4D05-9F99-58E1A0E6F09F}"/>
              </a:ext>
            </a:extLst>
          </p:cNvPr>
          <p:cNvSpPr/>
          <p:nvPr/>
        </p:nvSpPr>
        <p:spPr>
          <a:xfrm rot="5422425">
            <a:off x="6588247" y="857177"/>
            <a:ext cx="1405709" cy="1405709"/>
          </a:xfrm>
          <a:prstGeom prst="pie">
            <a:avLst>
              <a:gd name="adj1" fmla="val 10766470"/>
              <a:gd name="adj2" fmla="val 1390265"/>
            </a:avLst>
          </a:prstGeom>
          <a:solidFill>
            <a:schemeClr val="accent2"/>
          </a:solidFill>
          <a:ln>
            <a:noFill/>
          </a:ln>
          <a:effectLst/>
        </p:spPr>
        <p:txBody>
          <a:bodyPr lIns="45713" tIns="22850" rIns="45713" bIns="2285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5F5F5">
                  <a:lumMod val="50000"/>
                </a:srgbClr>
              </a:solidFill>
              <a:effectLst/>
              <a:uLnTx/>
              <a:uFillTx/>
              <a:latin typeface="Century Gothic" panose="020B0502020202020204" pitchFamily="34" charset="0"/>
              <a:ea typeface="Calibri"/>
              <a:cs typeface="Calibri"/>
              <a:sym typeface="Calibri"/>
            </a:endParaRPr>
          </a:p>
        </p:txBody>
      </p:sp>
      <p:sp>
        <p:nvSpPr>
          <p:cNvPr id="74" name="Shape 3508">
            <a:extLst>
              <a:ext uri="{FF2B5EF4-FFF2-40B4-BE49-F238E27FC236}">
                <a16:creationId xmlns:a16="http://schemas.microsoft.com/office/drawing/2014/main" id="{76201621-F51F-4862-A057-3FE870A29EEA}"/>
              </a:ext>
            </a:extLst>
          </p:cNvPr>
          <p:cNvSpPr/>
          <p:nvPr/>
        </p:nvSpPr>
        <p:spPr>
          <a:xfrm>
            <a:off x="6728317" y="997248"/>
            <a:ext cx="1125568" cy="1125566"/>
          </a:xfrm>
          <a:prstGeom prst="ellipse">
            <a:avLst/>
          </a:prstGeom>
          <a:solidFill>
            <a:srgbClr val="FFFFFF"/>
          </a:solidFill>
          <a:ln w="19050" cap="rnd">
            <a:noFill/>
            <a:prstDash val="sysDot"/>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rPr>
              <a:t>60MM</a:t>
            </a:r>
            <a:endParaRPr kumimoji="0" sz="15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sym typeface="Lato"/>
            </a:endParaRPr>
          </a:p>
        </p:txBody>
      </p:sp>
      <p:sp>
        <p:nvSpPr>
          <p:cNvPr id="75" name="TextBox 74">
            <a:extLst>
              <a:ext uri="{FF2B5EF4-FFF2-40B4-BE49-F238E27FC236}">
                <a16:creationId xmlns:a16="http://schemas.microsoft.com/office/drawing/2014/main" id="{F20AFF87-48C3-49CF-89EC-DFD17053FF92}"/>
              </a:ext>
            </a:extLst>
          </p:cNvPr>
          <p:cNvSpPr txBox="1"/>
          <p:nvPr/>
        </p:nvSpPr>
        <p:spPr>
          <a:xfrm>
            <a:off x="8228455" y="1390755"/>
            <a:ext cx="7810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89FC"/>
                </a:solidFill>
                <a:effectLst/>
                <a:uLnTx/>
                <a:uFillTx/>
                <a:latin typeface="Century Gothic" panose="020B0502020202020204" pitchFamily="34" charset="0"/>
                <a:ea typeface="+mn-ea"/>
                <a:cs typeface="+mn-cs"/>
              </a:rPr>
              <a:t>EBITA</a:t>
            </a:r>
            <a:endParaRPr kumimoji="0" lang="en-MY" sz="1600" b="0" i="0" u="none" strike="noStrike" kern="1200" cap="none" spc="0" normalizeH="0" baseline="0" noProof="0" dirty="0">
              <a:ln>
                <a:noFill/>
              </a:ln>
              <a:solidFill>
                <a:srgbClr val="3089FC"/>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F9DD4162-6EEE-4F08-BE7D-390C0BD08856}"/>
              </a:ext>
            </a:extLst>
          </p:cNvPr>
          <p:cNvSpPr txBox="1"/>
          <p:nvPr/>
        </p:nvSpPr>
        <p:spPr>
          <a:xfrm>
            <a:off x="9040846" y="1244561"/>
            <a:ext cx="1719694" cy="630942"/>
          </a:xfrm>
          <a:prstGeom prst="rect">
            <a:avLst/>
          </a:prstGeom>
          <a:noFill/>
        </p:spPr>
        <p:txBody>
          <a:bodyPr wrap="square" lIns="182880" rIns="182880" rtlCol="0" anchor="t" anchorCtr="0">
            <a:spAutoFit/>
          </a:bodyPr>
          <a:lstStyle>
            <a:defPPr>
              <a:defRPr lang="en-US"/>
            </a:defPPr>
            <a:lvl1pPr algn="ctr">
              <a:lnSpc>
                <a:spcPts val="1400"/>
              </a:lnSpc>
              <a:defRPr sz="900">
                <a:solidFill>
                  <a:schemeClr val="tx2"/>
                </a:solidFill>
                <a:latin typeface="Century Gothic" panose="020B0502020202020204" pitchFamily="34" charset="0"/>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Earnings before interest, taxes, depreciation,</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Century Gothic" panose="020B0502020202020204" pitchFamily="34" charset="0"/>
                <a:ea typeface="+mn-ea"/>
                <a:cs typeface="+mn-cs"/>
              </a:rPr>
              <a:t>and amortization</a:t>
            </a:r>
          </a:p>
        </p:txBody>
      </p:sp>
      <p:sp>
        <p:nvSpPr>
          <p:cNvPr id="83" name="Rounded Rectangle">
            <a:extLst>
              <a:ext uri="{FF2B5EF4-FFF2-40B4-BE49-F238E27FC236}">
                <a16:creationId xmlns:a16="http://schemas.microsoft.com/office/drawing/2014/main" id="{AFF8F908-3C4E-DD36-2569-4B36F6D2A623}"/>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67008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2" presetClass="path" presetSubtype="0" repeatCount="4000" accel="50000" decel="20000" autoRev="1" fill="hold" nodeType="withEffect">
                                  <p:stCondLst>
                                    <p:cond delay="250"/>
                                  </p:stCondLst>
                                  <p:childTnLst>
                                    <p:animMotion origin="layout" path="M -2.5E-6 1.85185E-6 L -2.5E-6 0.03727 " pathEditMode="relative" rAng="0" ptsTypes="AA">
                                      <p:cBhvr>
                                        <p:cTn id="11" dur="3000" fill="hold"/>
                                        <p:tgtEl>
                                          <p:spTgt spid="60"/>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8E7778D3-8722-4A23-8025-8C0E2ADAD69F}"/>
              </a:ext>
            </a:extLst>
          </p:cNvPr>
          <p:cNvGrpSpPr/>
          <p:nvPr/>
        </p:nvGrpSpPr>
        <p:grpSpPr>
          <a:xfrm rot="21366704" flipH="1">
            <a:off x="9436870" y="-1807070"/>
            <a:ext cx="6110719" cy="6206920"/>
            <a:chOff x="-4943201" y="1623425"/>
            <a:chExt cx="1901258" cy="1835944"/>
          </a:xfrm>
        </p:grpSpPr>
        <p:grpSp>
          <p:nvGrpSpPr>
            <p:cNvPr id="217" name="Group 216">
              <a:extLst>
                <a:ext uri="{FF2B5EF4-FFF2-40B4-BE49-F238E27FC236}">
                  <a16:creationId xmlns:a16="http://schemas.microsoft.com/office/drawing/2014/main" id="{006B2F75-2E79-4FFE-A71A-545A26F67E99}"/>
                </a:ext>
              </a:extLst>
            </p:cNvPr>
            <p:cNvGrpSpPr/>
            <p:nvPr/>
          </p:nvGrpSpPr>
          <p:grpSpPr>
            <a:xfrm>
              <a:off x="-4827378" y="2019376"/>
              <a:ext cx="1785435" cy="1214438"/>
              <a:chOff x="-4827378" y="2019376"/>
              <a:chExt cx="1785435" cy="1214438"/>
            </a:xfrm>
          </p:grpSpPr>
          <p:sp>
            <p:nvSpPr>
              <p:cNvPr id="229" name="Freeform: Shape 228">
                <a:extLst>
                  <a:ext uri="{FF2B5EF4-FFF2-40B4-BE49-F238E27FC236}">
                    <a16:creationId xmlns:a16="http://schemas.microsoft.com/office/drawing/2014/main" id="{EE14F82B-1337-48BB-A0A2-B78C0F7A15F9}"/>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C9A287B-4A70-4A7F-888D-4B16D21B7643}"/>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A29A4AB-CBC6-420B-9F76-1171A03F608F}"/>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26E56FB-EF8B-4E6D-B11A-E7D9284282B6}"/>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D307EF4-7185-4BFA-B2C8-4731DCA662A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669E92-91FE-48DA-824E-8713540ABBD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2F16E92-7665-44B8-B3A7-12345C06EF60}"/>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46E2DEC-E093-4B52-8721-7A1F0244112D}"/>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D18F65D-8030-4D57-92F4-F596D78A1879}"/>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9DA86E4-657F-48FA-9273-BCF68E6B579B}"/>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D592FF6-AEF8-4D79-BF5C-72F5D4D04553}"/>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18" name="Freeform: Shape 217">
              <a:extLst>
                <a:ext uri="{FF2B5EF4-FFF2-40B4-BE49-F238E27FC236}">
                  <a16:creationId xmlns:a16="http://schemas.microsoft.com/office/drawing/2014/main" id="{CA2CA1FA-D62B-44D8-9644-986900705AB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06111489-F9C6-4F95-A5D8-84056E4B7AE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BAD2346-C29E-47BD-B6C1-A5F0E069C418}"/>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E168CC6-5A18-4197-8A0F-84B47A7EA1A5}"/>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2B11C05-C2B1-4FB9-89DA-11F43692A1D3}"/>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6D7701A5-2875-4C3C-8C48-D024A475B993}"/>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7CA142D-BADE-4CF9-9E00-874E61EF3716}"/>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B58BAB9-17BE-454F-AC4D-DC40743CEAEE}"/>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46BD0B1-96BD-4C7F-99FA-030EC2C0384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7B91960-7169-4DF0-ADE4-35A53116B49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BA36E10-F566-4E9E-B877-2D6D05365A63}"/>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0" name="Shape 1699">
            <a:extLst>
              <a:ext uri="{FF2B5EF4-FFF2-40B4-BE49-F238E27FC236}">
                <a16:creationId xmlns:a16="http://schemas.microsoft.com/office/drawing/2014/main" id="{12A13CF6-41E8-442F-A4DA-2CF93852CAA6}"/>
              </a:ext>
            </a:extLst>
          </p:cNvPr>
          <p:cNvSpPr/>
          <p:nvPr/>
        </p:nvSpPr>
        <p:spPr>
          <a:xfrm>
            <a:off x="1289846" y="2330509"/>
            <a:ext cx="2655951" cy="641989"/>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dirty="0">
              <a:solidFill>
                <a:schemeClr val="bg2">
                  <a:lumMod val="50000"/>
                </a:schemeClr>
              </a:solidFill>
              <a:latin typeface="Century Gothic" panose="020B0502020202020204" pitchFamily="34" charset="0"/>
              <a:sym typeface="Lato"/>
            </a:endParaRPr>
          </a:p>
        </p:txBody>
      </p:sp>
      <p:sp>
        <p:nvSpPr>
          <p:cNvPr id="27" name="Shape 1704">
            <a:extLst>
              <a:ext uri="{FF2B5EF4-FFF2-40B4-BE49-F238E27FC236}">
                <a16:creationId xmlns:a16="http://schemas.microsoft.com/office/drawing/2014/main" id="{71B020A6-63B2-4E8A-992D-F7B330E3587C}"/>
              </a:ext>
            </a:extLst>
          </p:cNvPr>
          <p:cNvSpPr/>
          <p:nvPr/>
        </p:nvSpPr>
        <p:spPr>
          <a:xfrm rot="10800000">
            <a:off x="1284893" y="2990263"/>
            <a:ext cx="2660904" cy="38405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dirty="0">
              <a:solidFill>
                <a:schemeClr val="bg2">
                  <a:lumMod val="50000"/>
                </a:schemeClr>
              </a:solidFill>
              <a:latin typeface="Century Gothic" panose="020B0502020202020204" pitchFamily="34" charset="0"/>
              <a:ea typeface="Lato"/>
              <a:cs typeface="Lato"/>
              <a:sym typeface="Lato"/>
            </a:endParaRPr>
          </a:p>
        </p:txBody>
      </p:sp>
      <p:sp>
        <p:nvSpPr>
          <p:cNvPr id="21" name="Shape 1700">
            <a:extLst>
              <a:ext uri="{FF2B5EF4-FFF2-40B4-BE49-F238E27FC236}">
                <a16:creationId xmlns:a16="http://schemas.microsoft.com/office/drawing/2014/main" id="{A5889AC9-893E-4970-9E2D-4003D183BA10}"/>
              </a:ext>
            </a:extLst>
          </p:cNvPr>
          <p:cNvSpPr/>
          <p:nvPr/>
        </p:nvSpPr>
        <p:spPr>
          <a:xfrm>
            <a:off x="2682108" y="1949390"/>
            <a:ext cx="2655951" cy="1023108"/>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sym typeface="Lato"/>
            </a:endParaRPr>
          </a:p>
        </p:txBody>
      </p:sp>
      <p:sp>
        <p:nvSpPr>
          <p:cNvPr id="30" name="Shape 1703">
            <a:extLst>
              <a:ext uri="{FF2B5EF4-FFF2-40B4-BE49-F238E27FC236}">
                <a16:creationId xmlns:a16="http://schemas.microsoft.com/office/drawing/2014/main" id="{18A39858-1F3A-46F8-A72C-C0019A19DCA0}"/>
              </a:ext>
            </a:extLst>
          </p:cNvPr>
          <p:cNvSpPr/>
          <p:nvPr/>
        </p:nvSpPr>
        <p:spPr>
          <a:xfrm rot="10800000">
            <a:off x="2682108" y="2990264"/>
            <a:ext cx="2655951" cy="845095"/>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ea typeface="Lato"/>
              <a:cs typeface="Lato"/>
              <a:sym typeface="Lato"/>
            </a:endParaRPr>
          </a:p>
        </p:txBody>
      </p:sp>
      <p:sp>
        <p:nvSpPr>
          <p:cNvPr id="22" name="Shape 1701">
            <a:extLst>
              <a:ext uri="{FF2B5EF4-FFF2-40B4-BE49-F238E27FC236}">
                <a16:creationId xmlns:a16="http://schemas.microsoft.com/office/drawing/2014/main" id="{C012EFC4-6F7D-49ED-9B15-4F217BB8BAE9}"/>
              </a:ext>
            </a:extLst>
          </p:cNvPr>
          <p:cNvSpPr/>
          <p:nvPr/>
        </p:nvSpPr>
        <p:spPr>
          <a:xfrm>
            <a:off x="4074370" y="2121863"/>
            <a:ext cx="2655951" cy="850634"/>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sym typeface="Lato"/>
            </a:endParaRPr>
          </a:p>
        </p:txBody>
      </p:sp>
      <p:sp>
        <p:nvSpPr>
          <p:cNvPr id="33" name="Shape 1702">
            <a:extLst>
              <a:ext uri="{FF2B5EF4-FFF2-40B4-BE49-F238E27FC236}">
                <a16:creationId xmlns:a16="http://schemas.microsoft.com/office/drawing/2014/main" id="{6DDC3B53-5782-4E08-AB18-D2083F11B67C}"/>
              </a:ext>
            </a:extLst>
          </p:cNvPr>
          <p:cNvSpPr/>
          <p:nvPr/>
        </p:nvSpPr>
        <p:spPr>
          <a:xfrm rot="10800000">
            <a:off x="4074370" y="2990264"/>
            <a:ext cx="2655951" cy="696934"/>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dirty="0">
              <a:solidFill>
                <a:schemeClr val="bg2">
                  <a:lumMod val="50000"/>
                </a:schemeClr>
              </a:solidFill>
              <a:latin typeface="Century Gothic" panose="020B0502020202020204" pitchFamily="34" charset="0"/>
              <a:ea typeface="Lato"/>
              <a:cs typeface="Lato"/>
              <a:sym typeface="Lato"/>
            </a:endParaRPr>
          </a:p>
        </p:txBody>
      </p:sp>
      <p:sp>
        <p:nvSpPr>
          <p:cNvPr id="23" name="Shape 1702">
            <a:extLst>
              <a:ext uri="{FF2B5EF4-FFF2-40B4-BE49-F238E27FC236}">
                <a16:creationId xmlns:a16="http://schemas.microsoft.com/office/drawing/2014/main" id="{FC096B32-5DF0-4A0F-83F5-A9FBD0743251}"/>
              </a:ext>
            </a:extLst>
          </p:cNvPr>
          <p:cNvSpPr/>
          <p:nvPr/>
        </p:nvSpPr>
        <p:spPr>
          <a:xfrm>
            <a:off x="5466632" y="1723202"/>
            <a:ext cx="2655951" cy="124929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sym typeface="Lato"/>
            </a:endParaRPr>
          </a:p>
        </p:txBody>
      </p:sp>
      <p:sp>
        <p:nvSpPr>
          <p:cNvPr id="36" name="Shape 1701">
            <a:extLst>
              <a:ext uri="{FF2B5EF4-FFF2-40B4-BE49-F238E27FC236}">
                <a16:creationId xmlns:a16="http://schemas.microsoft.com/office/drawing/2014/main" id="{8A0A5BA4-1B54-45A4-A1BF-5FADF3AB9DDE}"/>
              </a:ext>
            </a:extLst>
          </p:cNvPr>
          <p:cNvSpPr/>
          <p:nvPr/>
        </p:nvSpPr>
        <p:spPr>
          <a:xfrm rot="10800000">
            <a:off x="5466632" y="2990264"/>
            <a:ext cx="2655951" cy="1017512"/>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ea typeface="Lato"/>
              <a:cs typeface="Lato"/>
              <a:sym typeface="Lato"/>
            </a:endParaRPr>
          </a:p>
        </p:txBody>
      </p:sp>
      <p:sp>
        <p:nvSpPr>
          <p:cNvPr id="24" name="Shape 1703">
            <a:extLst>
              <a:ext uri="{FF2B5EF4-FFF2-40B4-BE49-F238E27FC236}">
                <a16:creationId xmlns:a16="http://schemas.microsoft.com/office/drawing/2014/main" id="{24AFEC09-257A-4E29-B817-58085A59137C}"/>
              </a:ext>
            </a:extLst>
          </p:cNvPr>
          <p:cNvSpPr/>
          <p:nvPr/>
        </p:nvSpPr>
        <p:spPr>
          <a:xfrm>
            <a:off x="6858894" y="1443332"/>
            <a:ext cx="2655951" cy="152916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sym typeface="Lato"/>
            </a:endParaRPr>
          </a:p>
        </p:txBody>
      </p:sp>
      <p:sp>
        <p:nvSpPr>
          <p:cNvPr id="39" name="Shape 1700">
            <a:extLst>
              <a:ext uri="{FF2B5EF4-FFF2-40B4-BE49-F238E27FC236}">
                <a16:creationId xmlns:a16="http://schemas.microsoft.com/office/drawing/2014/main" id="{2AF0712F-2031-4A71-9D2F-00B2FF25FCD5}"/>
              </a:ext>
            </a:extLst>
          </p:cNvPr>
          <p:cNvSpPr/>
          <p:nvPr/>
        </p:nvSpPr>
        <p:spPr>
          <a:xfrm rot="10800000">
            <a:off x="6858894" y="2990264"/>
            <a:ext cx="2655951" cy="782310"/>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ea typeface="Lato"/>
              <a:cs typeface="Lato"/>
              <a:sym typeface="Lato"/>
            </a:endParaRPr>
          </a:p>
        </p:txBody>
      </p:sp>
      <p:sp>
        <p:nvSpPr>
          <p:cNvPr id="25" name="Shape 1704">
            <a:extLst>
              <a:ext uri="{FF2B5EF4-FFF2-40B4-BE49-F238E27FC236}">
                <a16:creationId xmlns:a16="http://schemas.microsoft.com/office/drawing/2014/main" id="{AC9F9646-936D-4C74-8706-9CCC66BE27DB}"/>
              </a:ext>
            </a:extLst>
          </p:cNvPr>
          <p:cNvSpPr/>
          <p:nvPr/>
        </p:nvSpPr>
        <p:spPr>
          <a:xfrm>
            <a:off x="8251157" y="2272536"/>
            <a:ext cx="2655951" cy="699961"/>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alpha val="50000"/>
                </a:schemeClr>
              </a:gs>
              <a:gs pos="100000">
                <a:schemeClr val="accent2"/>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sym typeface="Lato"/>
            </a:endParaRPr>
          </a:p>
        </p:txBody>
      </p:sp>
      <p:sp>
        <p:nvSpPr>
          <p:cNvPr id="42" name="Shape 1699">
            <a:extLst>
              <a:ext uri="{FF2B5EF4-FFF2-40B4-BE49-F238E27FC236}">
                <a16:creationId xmlns:a16="http://schemas.microsoft.com/office/drawing/2014/main" id="{921F43AF-A529-4CA9-84B4-CA159B0E6C08}"/>
              </a:ext>
            </a:extLst>
          </p:cNvPr>
          <p:cNvSpPr/>
          <p:nvPr/>
        </p:nvSpPr>
        <p:spPr>
          <a:xfrm rot="10800000">
            <a:off x="8251157" y="2990264"/>
            <a:ext cx="2655951" cy="99347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1">
                  <a:lumMod val="20000"/>
                  <a:lumOff val="80000"/>
                  <a:alpha val="26281"/>
                </a:schemeClr>
              </a:gs>
              <a:gs pos="100000">
                <a:schemeClr val="accent1">
                  <a:lumMod val="20000"/>
                  <a:lumOff val="80000"/>
                </a:schemeClr>
              </a:gs>
            </a:gsLst>
            <a:lin ang="5400000" scaled="0"/>
          </a:gradFill>
          <a:ln>
            <a:noFill/>
          </a:ln>
          <a:effectLst/>
        </p:spPr>
        <p:txBody>
          <a:bodyPr lIns="91401" tIns="45688" rIns="91401" bIns="45688" anchor="ctr" anchorCtr="0">
            <a:noAutofit/>
          </a:bodyPr>
          <a:lstStyle/>
          <a:p>
            <a:pPr algn="ctr"/>
            <a:endParaRPr sz="2000">
              <a:solidFill>
                <a:schemeClr val="bg2">
                  <a:lumMod val="50000"/>
                </a:schemeClr>
              </a:solidFill>
              <a:latin typeface="Century Gothic" panose="020B0502020202020204" pitchFamily="34" charset="0"/>
              <a:ea typeface="Lato"/>
              <a:cs typeface="Lato"/>
              <a:sym typeface="Lato"/>
            </a:endParaRPr>
          </a:p>
        </p:txBody>
      </p:sp>
      <p:cxnSp>
        <p:nvCxnSpPr>
          <p:cNvPr id="121" name="Straight Connector 120">
            <a:extLst>
              <a:ext uri="{FF2B5EF4-FFF2-40B4-BE49-F238E27FC236}">
                <a16:creationId xmlns:a16="http://schemas.microsoft.com/office/drawing/2014/main" id="{89410965-9927-4ABB-AFD3-30B77567777D}"/>
              </a:ext>
            </a:extLst>
          </p:cNvPr>
          <p:cNvCxnSpPr>
            <a:cxnSpLocks/>
            <a:endCxn id="71" idx="0"/>
          </p:cNvCxnSpPr>
          <p:nvPr/>
        </p:nvCxnSpPr>
        <p:spPr>
          <a:xfrm>
            <a:off x="2615345" y="3521477"/>
            <a:ext cx="0" cy="534702"/>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8FAA7E0-3C4F-4DEA-B143-094B0964A162}"/>
              </a:ext>
            </a:extLst>
          </p:cNvPr>
          <p:cNvCxnSpPr>
            <a:cxnSpLocks/>
            <a:endCxn id="82" idx="0"/>
          </p:cNvCxnSpPr>
          <p:nvPr/>
        </p:nvCxnSpPr>
        <p:spPr>
          <a:xfrm>
            <a:off x="4010083" y="3945674"/>
            <a:ext cx="0" cy="1316566"/>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00A3A9A-CBCA-4805-9E16-F6AAED2B7273}"/>
              </a:ext>
            </a:extLst>
          </p:cNvPr>
          <p:cNvCxnSpPr>
            <a:cxnSpLocks/>
            <a:endCxn id="89" idx="0"/>
          </p:cNvCxnSpPr>
          <p:nvPr/>
        </p:nvCxnSpPr>
        <p:spPr>
          <a:xfrm>
            <a:off x="5402345" y="3755572"/>
            <a:ext cx="0" cy="300607"/>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2CB9D86-BF2A-4F15-9301-A78EAB86226F}"/>
              </a:ext>
            </a:extLst>
          </p:cNvPr>
          <p:cNvCxnSpPr>
            <a:cxnSpLocks/>
            <a:endCxn id="101" idx="0"/>
          </p:cNvCxnSpPr>
          <p:nvPr/>
        </p:nvCxnSpPr>
        <p:spPr>
          <a:xfrm>
            <a:off x="6794607" y="4136049"/>
            <a:ext cx="0" cy="1126191"/>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FD44A3-2F88-4566-8C60-1485142CAB7D}"/>
              </a:ext>
            </a:extLst>
          </p:cNvPr>
          <p:cNvCxnSpPr>
            <a:cxnSpLocks/>
            <a:endCxn id="109" idx="0"/>
          </p:cNvCxnSpPr>
          <p:nvPr/>
        </p:nvCxnSpPr>
        <p:spPr>
          <a:xfrm>
            <a:off x="8186869" y="3850727"/>
            <a:ext cx="0" cy="205452"/>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1CAC3DA-4E72-4536-9256-51A489B25834}"/>
              </a:ext>
            </a:extLst>
          </p:cNvPr>
          <p:cNvCxnSpPr>
            <a:cxnSpLocks/>
          </p:cNvCxnSpPr>
          <p:nvPr/>
        </p:nvCxnSpPr>
        <p:spPr>
          <a:xfrm>
            <a:off x="9579133" y="4056179"/>
            <a:ext cx="0" cy="1206061"/>
          </a:xfrm>
          <a:prstGeom prst="line">
            <a:avLst/>
          </a:prstGeom>
          <a:ln w="19050" cap="rnd">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Rounded Rectangle">
            <a:extLst>
              <a:ext uri="{FF2B5EF4-FFF2-40B4-BE49-F238E27FC236}">
                <a16:creationId xmlns:a16="http://schemas.microsoft.com/office/drawing/2014/main" id="{1DFEBFDE-8442-42EA-A3E0-CA1C35CE3DBF}"/>
              </a:ext>
            </a:extLst>
          </p:cNvPr>
          <p:cNvSpPr/>
          <p:nvPr/>
        </p:nvSpPr>
        <p:spPr>
          <a:xfrm>
            <a:off x="3246576" y="5262240"/>
            <a:ext cx="1527014"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a:solidFill>
                  <a:schemeClr val="tx2"/>
                </a:solidFill>
                <a:latin typeface="Century Gothic" panose="020B0502020202020204" pitchFamily="34" charset="0"/>
              </a:rPr>
              <a:t>RETURN ON ASSETS</a:t>
            </a:r>
            <a:endParaRPr lang="de-DE" sz="1000" b="1" dirty="0">
              <a:solidFill>
                <a:schemeClr val="tx2"/>
              </a:solidFill>
              <a:latin typeface="Century Gothic" panose="020B0502020202020204" pitchFamily="34" charset="0"/>
            </a:endParaRPr>
          </a:p>
        </p:txBody>
      </p:sp>
      <p:sp>
        <p:nvSpPr>
          <p:cNvPr id="80" name="TextBox 79">
            <a:extLst>
              <a:ext uri="{FF2B5EF4-FFF2-40B4-BE49-F238E27FC236}">
                <a16:creationId xmlns:a16="http://schemas.microsoft.com/office/drawing/2014/main" id="{E6B1975A-9AD0-4A3F-B903-51DF4112F56F}"/>
              </a:ext>
            </a:extLst>
          </p:cNvPr>
          <p:cNvSpPr txBox="1"/>
          <p:nvPr/>
        </p:nvSpPr>
        <p:spPr>
          <a:xfrm>
            <a:off x="3095683" y="5631748"/>
            <a:ext cx="1828800" cy="538289"/>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r>
              <a:rPr lang="en-US" dirty="0"/>
              <a:t>How profitable a company's assets are in generating revenue.</a:t>
            </a:r>
          </a:p>
        </p:txBody>
      </p:sp>
      <p:sp>
        <p:nvSpPr>
          <p:cNvPr id="116" name="Rounded Rectangle">
            <a:extLst>
              <a:ext uri="{FF2B5EF4-FFF2-40B4-BE49-F238E27FC236}">
                <a16:creationId xmlns:a16="http://schemas.microsoft.com/office/drawing/2014/main" id="{45F2EA98-0B37-41A7-96E9-8B4CB7D37A8F}"/>
              </a:ext>
            </a:extLst>
          </p:cNvPr>
          <p:cNvSpPr/>
          <p:nvPr/>
        </p:nvSpPr>
        <p:spPr>
          <a:xfrm>
            <a:off x="8645194" y="5262240"/>
            <a:ext cx="1867876"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dirty="0">
                <a:solidFill>
                  <a:schemeClr val="tx2"/>
                </a:solidFill>
                <a:latin typeface="Century Gothic" panose="020B0502020202020204" pitchFamily="34" charset="0"/>
              </a:rPr>
              <a:t>RETURN ON INVESTMENT</a:t>
            </a:r>
          </a:p>
        </p:txBody>
      </p:sp>
      <p:sp>
        <p:nvSpPr>
          <p:cNvPr id="114" name="TextBox 113">
            <a:extLst>
              <a:ext uri="{FF2B5EF4-FFF2-40B4-BE49-F238E27FC236}">
                <a16:creationId xmlns:a16="http://schemas.microsoft.com/office/drawing/2014/main" id="{CD6A6136-0A95-46ED-991B-4FF44D0FE4EC}"/>
              </a:ext>
            </a:extLst>
          </p:cNvPr>
          <p:cNvSpPr txBox="1"/>
          <p:nvPr/>
        </p:nvSpPr>
        <p:spPr>
          <a:xfrm>
            <a:off x="8664732" y="5631748"/>
            <a:ext cx="1828800" cy="535403"/>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r>
              <a:rPr lang="en-US" dirty="0"/>
              <a:t>Net profit and cost of investment resulting from an investment of some resources</a:t>
            </a:r>
          </a:p>
        </p:txBody>
      </p:sp>
      <p:sp>
        <p:nvSpPr>
          <p:cNvPr id="109" name="Rounded Rectangle">
            <a:extLst>
              <a:ext uri="{FF2B5EF4-FFF2-40B4-BE49-F238E27FC236}">
                <a16:creationId xmlns:a16="http://schemas.microsoft.com/office/drawing/2014/main" id="{62D148A5-F2EF-4C10-B8B4-78101F3C10F9}"/>
              </a:ext>
            </a:extLst>
          </p:cNvPr>
          <p:cNvSpPr/>
          <p:nvPr/>
        </p:nvSpPr>
        <p:spPr>
          <a:xfrm>
            <a:off x="7541356" y="4056179"/>
            <a:ext cx="1291026"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a:solidFill>
                  <a:schemeClr val="tx2"/>
                </a:solidFill>
                <a:latin typeface="Century Gothic" panose="020B0502020202020204" pitchFamily="34" charset="0"/>
              </a:rPr>
              <a:t>CURRENT RATIO</a:t>
            </a:r>
            <a:endParaRPr lang="de-DE" sz="1000" b="1" dirty="0">
              <a:solidFill>
                <a:schemeClr val="tx2"/>
              </a:solidFill>
              <a:latin typeface="Century Gothic" panose="020B0502020202020204" pitchFamily="34" charset="0"/>
            </a:endParaRPr>
          </a:p>
        </p:txBody>
      </p:sp>
      <p:sp>
        <p:nvSpPr>
          <p:cNvPr id="107" name="TextBox 106">
            <a:extLst>
              <a:ext uri="{FF2B5EF4-FFF2-40B4-BE49-F238E27FC236}">
                <a16:creationId xmlns:a16="http://schemas.microsoft.com/office/drawing/2014/main" id="{EC8968F2-7904-438B-B720-225546C56049}"/>
              </a:ext>
            </a:extLst>
          </p:cNvPr>
          <p:cNvSpPr txBox="1"/>
          <p:nvPr/>
        </p:nvSpPr>
        <p:spPr>
          <a:xfrm>
            <a:off x="7264384" y="4425687"/>
            <a:ext cx="1844970" cy="538289"/>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r>
              <a:rPr lang="en-US" dirty="0"/>
              <a:t>Measures whether or not a firm has enough resources to meet its short-term obligations</a:t>
            </a:r>
          </a:p>
        </p:txBody>
      </p:sp>
      <p:sp>
        <p:nvSpPr>
          <p:cNvPr id="89" name="Rounded Rectangle">
            <a:extLst>
              <a:ext uri="{FF2B5EF4-FFF2-40B4-BE49-F238E27FC236}">
                <a16:creationId xmlns:a16="http://schemas.microsoft.com/office/drawing/2014/main" id="{2225B538-FF6D-4176-A06A-96AF3FDC6BD7}"/>
              </a:ext>
            </a:extLst>
          </p:cNvPr>
          <p:cNvSpPr/>
          <p:nvPr/>
        </p:nvSpPr>
        <p:spPr>
          <a:xfrm>
            <a:off x="4742276" y="4056179"/>
            <a:ext cx="1320138"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dirty="0">
                <a:solidFill>
                  <a:schemeClr val="tx2"/>
                </a:solidFill>
                <a:latin typeface="Century Gothic" panose="020B0502020202020204" pitchFamily="34" charset="0"/>
              </a:rPr>
              <a:t>DEBT TO EQUITY</a:t>
            </a:r>
          </a:p>
        </p:txBody>
      </p:sp>
      <p:sp>
        <p:nvSpPr>
          <p:cNvPr id="87" name="TextBox 86">
            <a:extLst>
              <a:ext uri="{FF2B5EF4-FFF2-40B4-BE49-F238E27FC236}">
                <a16:creationId xmlns:a16="http://schemas.microsoft.com/office/drawing/2014/main" id="{30C24736-79F3-4BB8-8BA6-48CD551F7BE3}"/>
              </a:ext>
            </a:extLst>
          </p:cNvPr>
          <p:cNvSpPr txBox="1"/>
          <p:nvPr/>
        </p:nvSpPr>
        <p:spPr>
          <a:xfrm>
            <a:off x="4487945" y="4425687"/>
            <a:ext cx="1828800" cy="535403"/>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r>
              <a:rPr lang="en-US" dirty="0"/>
              <a:t>The relative proportion of shareholders' equity &amp; debt used to finance.</a:t>
            </a:r>
          </a:p>
        </p:txBody>
      </p:sp>
      <p:sp>
        <p:nvSpPr>
          <p:cNvPr id="71" name="Rounded Rectangle">
            <a:extLst>
              <a:ext uri="{FF2B5EF4-FFF2-40B4-BE49-F238E27FC236}">
                <a16:creationId xmlns:a16="http://schemas.microsoft.com/office/drawing/2014/main" id="{00D50535-9DE9-4D16-8B97-2D9EB21BF851}"/>
              </a:ext>
            </a:extLst>
          </p:cNvPr>
          <p:cNvSpPr/>
          <p:nvPr/>
        </p:nvSpPr>
        <p:spPr>
          <a:xfrm>
            <a:off x="2090621" y="4056179"/>
            <a:ext cx="1049448"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dirty="0">
                <a:solidFill>
                  <a:schemeClr val="tx2"/>
                </a:solidFill>
                <a:latin typeface="Century Gothic" panose="020B0502020202020204" pitchFamily="34" charset="0"/>
              </a:rPr>
              <a:t>P/E RATIO</a:t>
            </a:r>
          </a:p>
        </p:txBody>
      </p:sp>
      <p:sp>
        <p:nvSpPr>
          <p:cNvPr id="74" name="TextBox 73">
            <a:extLst>
              <a:ext uri="{FF2B5EF4-FFF2-40B4-BE49-F238E27FC236}">
                <a16:creationId xmlns:a16="http://schemas.microsoft.com/office/drawing/2014/main" id="{4ACE5468-2273-49F7-8B03-A31C74281D28}"/>
              </a:ext>
            </a:extLst>
          </p:cNvPr>
          <p:cNvSpPr txBox="1"/>
          <p:nvPr/>
        </p:nvSpPr>
        <p:spPr>
          <a:xfrm>
            <a:off x="1700945" y="4425687"/>
            <a:ext cx="1828800" cy="538289"/>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t>The ratio of a company's share price to the company's earnings per share.</a:t>
            </a:r>
          </a:p>
        </p:txBody>
      </p:sp>
      <p:sp>
        <p:nvSpPr>
          <p:cNvPr id="101" name="Rounded Rectangle">
            <a:extLst>
              <a:ext uri="{FF2B5EF4-FFF2-40B4-BE49-F238E27FC236}">
                <a16:creationId xmlns:a16="http://schemas.microsoft.com/office/drawing/2014/main" id="{FCD40975-6ABF-4160-860E-E4E35A47ABB8}"/>
              </a:ext>
            </a:extLst>
          </p:cNvPr>
          <p:cNvSpPr/>
          <p:nvPr/>
        </p:nvSpPr>
        <p:spPr>
          <a:xfrm>
            <a:off x="6031100" y="5262240"/>
            <a:ext cx="1527014" cy="301895"/>
          </a:xfrm>
          <a:prstGeom prst="roundRect">
            <a:avLst>
              <a:gd name="adj" fmla="val 50000"/>
            </a:avLst>
          </a:prstGeom>
          <a:solidFill>
            <a:srgbClr val="FFFFFF"/>
          </a:solidFill>
          <a:ln w="12700" cap="flat">
            <a:noFill/>
            <a:miter lim="400000"/>
          </a:ln>
          <a:effectLst>
            <a:outerShdw blurRad="419100" dir="5400000" sx="104000" sy="104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b="1" dirty="0">
                <a:solidFill>
                  <a:schemeClr val="tx2"/>
                </a:solidFill>
                <a:latin typeface="Century Gothic" panose="020B0502020202020204" pitchFamily="34" charset="0"/>
              </a:rPr>
              <a:t>RETURN ON EQUITY</a:t>
            </a:r>
          </a:p>
        </p:txBody>
      </p:sp>
      <p:sp>
        <p:nvSpPr>
          <p:cNvPr id="99" name="TextBox 98">
            <a:extLst>
              <a:ext uri="{FF2B5EF4-FFF2-40B4-BE49-F238E27FC236}">
                <a16:creationId xmlns:a16="http://schemas.microsoft.com/office/drawing/2014/main" id="{6D8CC069-91F3-4F16-93D7-3E2E5A7926AD}"/>
              </a:ext>
            </a:extLst>
          </p:cNvPr>
          <p:cNvSpPr txBox="1"/>
          <p:nvPr/>
        </p:nvSpPr>
        <p:spPr>
          <a:xfrm>
            <a:off x="5880207" y="5631748"/>
            <a:ext cx="1828800" cy="535403"/>
          </a:xfrm>
          <a:prstGeom prst="rect">
            <a:avLst/>
          </a:prstGeom>
          <a:noFill/>
        </p:spPr>
        <p:txBody>
          <a:bodyPr wrap="square" lIns="182880" rIns="182880" rtlCol="0" anchor="t" anchorCtr="0">
            <a:spAutoFit/>
          </a:bodyPr>
          <a:lstStyle>
            <a:defPPr>
              <a:defRPr lang="en-US"/>
            </a:defPPr>
            <a:lvl1pPr algn="ctr">
              <a:lnSpc>
                <a:spcPts val="1200"/>
              </a:lnSpc>
              <a:defRPr sz="800">
                <a:solidFill>
                  <a:schemeClr val="tx2"/>
                </a:solidFill>
                <a:latin typeface="Century Gothic" panose="020B0502020202020204" pitchFamily="34" charset="0"/>
              </a:defRPr>
            </a:lvl1pPr>
          </a:lstStyle>
          <a:p>
            <a:r>
              <a:rPr lang="en-US" dirty="0"/>
              <a:t>The profitability of a business in relation to the equity or assets minus liabilities.</a:t>
            </a:r>
          </a:p>
        </p:txBody>
      </p:sp>
      <p:sp>
        <p:nvSpPr>
          <p:cNvPr id="28" name="Textfeld 35">
            <a:extLst>
              <a:ext uri="{FF2B5EF4-FFF2-40B4-BE49-F238E27FC236}">
                <a16:creationId xmlns:a16="http://schemas.microsoft.com/office/drawing/2014/main" id="{D63C3979-A32C-4D11-A28B-AC3D95CD9E8F}"/>
              </a:ext>
            </a:extLst>
          </p:cNvPr>
          <p:cNvSpPr txBox="1"/>
          <p:nvPr/>
        </p:nvSpPr>
        <p:spPr>
          <a:xfrm>
            <a:off x="2411975" y="3125738"/>
            <a:ext cx="389156"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15</a:t>
            </a:r>
          </a:p>
        </p:txBody>
      </p:sp>
      <p:sp>
        <p:nvSpPr>
          <p:cNvPr id="31" name="Textfeld 35">
            <a:extLst>
              <a:ext uri="{FF2B5EF4-FFF2-40B4-BE49-F238E27FC236}">
                <a16:creationId xmlns:a16="http://schemas.microsoft.com/office/drawing/2014/main" id="{BD236061-6107-4DC4-ADDF-F2ADDB1C613B}"/>
              </a:ext>
            </a:extLst>
          </p:cNvPr>
          <p:cNvSpPr txBox="1"/>
          <p:nvPr/>
        </p:nvSpPr>
        <p:spPr>
          <a:xfrm>
            <a:off x="3815505" y="3527632"/>
            <a:ext cx="389156"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4%</a:t>
            </a:r>
          </a:p>
        </p:txBody>
      </p:sp>
      <p:sp>
        <p:nvSpPr>
          <p:cNvPr id="34" name="Textfeld 35">
            <a:extLst>
              <a:ext uri="{FF2B5EF4-FFF2-40B4-BE49-F238E27FC236}">
                <a16:creationId xmlns:a16="http://schemas.microsoft.com/office/drawing/2014/main" id="{B9B62A39-2FB8-4A95-8445-A18C44F4446E}"/>
              </a:ext>
            </a:extLst>
          </p:cNvPr>
          <p:cNvSpPr txBox="1"/>
          <p:nvPr/>
        </p:nvSpPr>
        <p:spPr>
          <a:xfrm>
            <a:off x="5207767" y="3390408"/>
            <a:ext cx="389156"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0.2</a:t>
            </a:r>
          </a:p>
        </p:txBody>
      </p:sp>
      <p:sp>
        <p:nvSpPr>
          <p:cNvPr id="37" name="Textfeld 35">
            <a:extLst>
              <a:ext uri="{FF2B5EF4-FFF2-40B4-BE49-F238E27FC236}">
                <a16:creationId xmlns:a16="http://schemas.microsoft.com/office/drawing/2014/main" id="{3AFE32CB-99D9-42A6-82EE-79B6456718DD}"/>
              </a:ext>
            </a:extLst>
          </p:cNvPr>
          <p:cNvSpPr txBox="1"/>
          <p:nvPr/>
        </p:nvSpPr>
        <p:spPr>
          <a:xfrm>
            <a:off x="6552892" y="3711043"/>
            <a:ext cx="483430"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18%</a:t>
            </a:r>
          </a:p>
        </p:txBody>
      </p:sp>
      <p:sp>
        <p:nvSpPr>
          <p:cNvPr id="40" name="Textfeld 35">
            <a:extLst>
              <a:ext uri="{FF2B5EF4-FFF2-40B4-BE49-F238E27FC236}">
                <a16:creationId xmlns:a16="http://schemas.microsoft.com/office/drawing/2014/main" id="{77F4F0E2-5845-449D-94CF-ECD85E3ED5E3}"/>
              </a:ext>
            </a:extLst>
          </p:cNvPr>
          <p:cNvSpPr txBox="1"/>
          <p:nvPr/>
        </p:nvSpPr>
        <p:spPr>
          <a:xfrm>
            <a:off x="7945154" y="3482508"/>
            <a:ext cx="483430"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1.3</a:t>
            </a:r>
          </a:p>
        </p:txBody>
      </p:sp>
      <p:sp>
        <p:nvSpPr>
          <p:cNvPr id="43" name="Textfeld 35">
            <a:extLst>
              <a:ext uri="{FF2B5EF4-FFF2-40B4-BE49-F238E27FC236}">
                <a16:creationId xmlns:a16="http://schemas.microsoft.com/office/drawing/2014/main" id="{7C0FF7A7-C04F-4298-903A-E8C1465C9A46}"/>
              </a:ext>
            </a:extLst>
          </p:cNvPr>
          <p:cNvSpPr txBox="1"/>
          <p:nvPr/>
        </p:nvSpPr>
        <p:spPr>
          <a:xfrm>
            <a:off x="9337417" y="3699337"/>
            <a:ext cx="483430" cy="246221"/>
          </a:xfrm>
          <a:prstGeom prst="rect">
            <a:avLst/>
          </a:prstGeom>
          <a:noFill/>
          <a:effectLst/>
        </p:spPr>
        <p:txBody>
          <a:bodyPr wrap="square" rtlCol="0">
            <a:spAutoFit/>
          </a:bodyPr>
          <a:lstStyle/>
          <a:p>
            <a:pPr algn="ctr"/>
            <a:r>
              <a:rPr lang="de-DE" sz="1000" b="1" dirty="0">
                <a:solidFill>
                  <a:schemeClr val="tx2"/>
                </a:solidFill>
                <a:latin typeface="Century Gothic" panose="020B0502020202020204" pitchFamily="34" charset="0"/>
              </a:rPr>
              <a:t>21%</a:t>
            </a:r>
          </a:p>
        </p:txBody>
      </p:sp>
      <p:cxnSp>
        <p:nvCxnSpPr>
          <p:cNvPr id="129" name="Straight Connector 128">
            <a:extLst>
              <a:ext uri="{FF2B5EF4-FFF2-40B4-BE49-F238E27FC236}">
                <a16:creationId xmlns:a16="http://schemas.microsoft.com/office/drawing/2014/main" id="{D265A2D7-D487-404E-9406-F0771D9A1498}"/>
              </a:ext>
            </a:extLst>
          </p:cNvPr>
          <p:cNvCxnSpPr>
            <a:cxnSpLocks/>
          </p:cNvCxnSpPr>
          <p:nvPr/>
        </p:nvCxnSpPr>
        <p:spPr>
          <a:xfrm>
            <a:off x="1284892" y="2980739"/>
            <a:ext cx="9622216"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31E486EE-51D2-4FD2-B933-BA00285BC143}"/>
              </a:ext>
            </a:extLst>
          </p:cNvPr>
          <p:cNvSpPr txBox="1"/>
          <p:nvPr/>
        </p:nvSpPr>
        <p:spPr>
          <a:xfrm>
            <a:off x="1283238" y="885360"/>
            <a:ext cx="3706368"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FINANCIAL RATIOS</a:t>
            </a:r>
          </a:p>
        </p:txBody>
      </p:sp>
      <p:sp>
        <p:nvSpPr>
          <p:cNvPr id="115" name="Rounded Rectangle">
            <a:extLst>
              <a:ext uri="{FF2B5EF4-FFF2-40B4-BE49-F238E27FC236}">
                <a16:creationId xmlns:a16="http://schemas.microsoft.com/office/drawing/2014/main" id="{FBB42160-956A-4487-E1AC-F14DC74937D7}"/>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
        <p:nvSpPr>
          <p:cNvPr id="8" name="TextBox 7">
            <a:extLst>
              <a:ext uri="{FF2B5EF4-FFF2-40B4-BE49-F238E27FC236}">
                <a16:creationId xmlns:a16="http://schemas.microsoft.com/office/drawing/2014/main" id="{1D1FA08F-FE67-1747-B97D-600B8E623776}"/>
              </a:ext>
            </a:extLst>
          </p:cNvPr>
          <p:cNvSpPr txBox="1"/>
          <p:nvPr/>
        </p:nvSpPr>
        <p:spPr>
          <a:xfrm>
            <a:off x="2366791" y="2358987"/>
            <a:ext cx="502061"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20</a:t>
            </a:r>
          </a:p>
        </p:txBody>
      </p:sp>
      <p:sp>
        <p:nvSpPr>
          <p:cNvPr id="122" name="TextBox 121">
            <a:extLst>
              <a:ext uri="{FF2B5EF4-FFF2-40B4-BE49-F238E27FC236}">
                <a16:creationId xmlns:a16="http://schemas.microsoft.com/office/drawing/2014/main" id="{F998A39F-A3C2-CC98-8371-BE67EC0FB521}"/>
              </a:ext>
            </a:extLst>
          </p:cNvPr>
          <p:cNvSpPr txBox="1"/>
          <p:nvPr/>
        </p:nvSpPr>
        <p:spPr>
          <a:xfrm>
            <a:off x="3719327" y="2036307"/>
            <a:ext cx="585417"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6%</a:t>
            </a:r>
          </a:p>
        </p:txBody>
      </p:sp>
      <p:sp>
        <p:nvSpPr>
          <p:cNvPr id="128" name="TextBox 127">
            <a:extLst>
              <a:ext uri="{FF2B5EF4-FFF2-40B4-BE49-F238E27FC236}">
                <a16:creationId xmlns:a16="http://schemas.microsoft.com/office/drawing/2014/main" id="{E59B414B-B0A9-DBAB-8DB0-ACE252277B32}"/>
              </a:ext>
            </a:extLst>
          </p:cNvPr>
          <p:cNvSpPr txBox="1"/>
          <p:nvPr/>
        </p:nvSpPr>
        <p:spPr>
          <a:xfrm>
            <a:off x="5112999" y="2189136"/>
            <a:ext cx="580608"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0.5</a:t>
            </a:r>
          </a:p>
        </p:txBody>
      </p:sp>
      <p:sp>
        <p:nvSpPr>
          <p:cNvPr id="130" name="TextBox 129">
            <a:extLst>
              <a:ext uri="{FF2B5EF4-FFF2-40B4-BE49-F238E27FC236}">
                <a16:creationId xmlns:a16="http://schemas.microsoft.com/office/drawing/2014/main" id="{ECA76D5C-ED95-437D-3704-F09BEB921C91}"/>
              </a:ext>
            </a:extLst>
          </p:cNvPr>
          <p:cNvSpPr txBox="1"/>
          <p:nvPr/>
        </p:nvSpPr>
        <p:spPr>
          <a:xfrm>
            <a:off x="6420923" y="1887166"/>
            <a:ext cx="744114"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20%</a:t>
            </a:r>
          </a:p>
        </p:txBody>
      </p:sp>
      <p:sp>
        <p:nvSpPr>
          <p:cNvPr id="131" name="TextBox 130">
            <a:extLst>
              <a:ext uri="{FF2B5EF4-FFF2-40B4-BE49-F238E27FC236}">
                <a16:creationId xmlns:a16="http://schemas.microsoft.com/office/drawing/2014/main" id="{995FFFD8-1808-D64C-02F4-B5BC97DE4D5D}"/>
              </a:ext>
            </a:extLst>
          </p:cNvPr>
          <p:cNvSpPr txBox="1"/>
          <p:nvPr/>
        </p:nvSpPr>
        <p:spPr>
          <a:xfrm>
            <a:off x="7894938" y="1632450"/>
            <a:ext cx="580608"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1.5</a:t>
            </a:r>
          </a:p>
        </p:txBody>
      </p:sp>
      <p:sp>
        <p:nvSpPr>
          <p:cNvPr id="132" name="TextBox 131">
            <a:extLst>
              <a:ext uri="{FF2B5EF4-FFF2-40B4-BE49-F238E27FC236}">
                <a16:creationId xmlns:a16="http://schemas.microsoft.com/office/drawing/2014/main" id="{0D79EBE1-8146-C7D6-B32D-939E24E59044}"/>
              </a:ext>
            </a:extLst>
          </p:cNvPr>
          <p:cNvSpPr txBox="1"/>
          <p:nvPr/>
        </p:nvSpPr>
        <p:spPr>
          <a:xfrm>
            <a:off x="9213214" y="2347850"/>
            <a:ext cx="744114" cy="430887"/>
          </a:xfrm>
          <a:prstGeom prst="rect">
            <a:avLst/>
          </a:prstGeom>
          <a:noFill/>
        </p:spPr>
        <p:txBody>
          <a:bodyPr wrap="none" rtlCol="0">
            <a:spAutoFit/>
          </a:bodyPr>
          <a:lstStyle/>
          <a:p>
            <a:pPr algn="ctr"/>
            <a:r>
              <a:rPr lang="en-US" sz="2200" b="1" dirty="0">
                <a:solidFill>
                  <a:schemeClr val="bg1"/>
                </a:solidFill>
                <a:latin typeface="Century Gothic" panose="020B0502020202020204" pitchFamily="34" charset="0"/>
              </a:rPr>
              <a:t>15%</a:t>
            </a:r>
          </a:p>
        </p:txBody>
      </p:sp>
      <p:grpSp>
        <p:nvGrpSpPr>
          <p:cNvPr id="133" name="Group 132">
            <a:extLst>
              <a:ext uri="{FF2B5EF4-FFF2-40B4-BE49-F238E27FC236}">
                <a16:creationId xmlns:a16="http://schemas.microsoft.com/office/drawing/2014/main" id="{13F6E77D-C261-C854-1F18-876914303B83}"/>
              </a:ext>
            </a:extLst>
          </p:cNvPr>
          <p:cNvGrpSpPr/>
          <p:nvPr/>
        </p:nvGrpSpPr>
        <p:grpSpPr>
          <a:xfrm rot="14101865">
            <a:off x="-2003294" y="3674658"/>
            <a:ext cx="6110719" cy="6206920"/>
            <a:chOff x="-4943201" y="1623425"/>
            <a:chExt cx="1901258" cy="1835944"/>
          </a:xfrm>
        </p:grpSpPr>
        <p:grpSp>
          <p:nvGrpSpPr>
            <p:cNvPr id="136" name="Group 135">
              <a:extLst>
                <a:ext uri="{FF2B5EF4-FFF2-40B4-BE49-F238E27FC236}">
                  <a16:creationId xmlns:a16="http://schemas.microsoft.com/office/drawing/2014/main" id="{DFD2655C-DAA5-03E9-1D48-E55D9FC7518B}"/>
                </a:ext>
              </a:extLst>
            </p:cNvPr>
            <p:cNvGrpSpPr/>
            <p:nvPr/>
          </p:nvGrpSpPr>
          <p:grpSpPr>
            <a:xfrm>
              <a:off x="-4827378" y="2019376"/>
              <a:ext cx="1785435" cy="1214438"/>
              <a:chOff x="-4827378" y="2019376"/>
              <a:chExt cx="1785435" cy="1214438"/>
            </a:xfrm>
          </p:grpSpPr>
          <p:sp>
            <p:nvSpPr>
              <p:cNvPr id="148" name="Freeform: Shape 127">
                <a:extLst>
                  <a:ext uri="{FF2B5EF4-FFF2-40B4-BE49-F238E27FC236}">
                    <a16:creationId xmlns:a16="http://schemas.microsoft.com/office/drawing/2014/main" id="{37C91995-22F0-4258-8474-9C5E74F6F3E9}"/>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9" name="Freeform: Shape 128">
                <a:extLst>
                  <a:ext uri="{FF2B5EF4-FFF2-40B4-BE49-F238E27FC236}">
                    <a16:creationId xmlns:a16="http://schemas.microsoft.com/office/drawing/2014/main" id="{8E0960CC-E457-00B1-EA32-6356F6F382F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0" name="Freeform: Shape 129">
                <a:extLst>
                  <a:ext uri="{FF2B5EF4-FFF2-40B4-BE49-F238E27FC236}">
                    <a16:creationId xmlns:a16="http://schemas.microsoft.com/office/drawing/2014/main" id="{49121AE3-D61F-B4FE-1589-DF4F339C64FA}"/>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1" name="Freeform: Shape 130">
                <a:extLst>
                  <a:ext uri="{FF2B5EF4-FFF2-40B4-BE49-F238E27FC236}">
                    <a16:creationId xmlns:a16="http://schemas.microsoft.com/office/drawing/2014/main" id="{E5FC079F-5948-8D2F-CBC9-12B9A92F6945}"/>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2" name="Freeform: Shape 131">
                <a:extLst>
                  <a:ext uri="{FF2B5EF4-FFF2-40B4-BE49-F238E27FC236}">
                    <a16:creationId xmlns:a16="http://schemas.microsoft.com/office/drawing/2014/main" id="{2D8B0209-5980-9380-968D-4356458E9825}"/>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3" name="Freeform: Shape 132">
                <a:extLst>
                  <a:ext uri="{FF2B5EF4-FFF2-40B4-BE49-F238E27FC236}">
                    <a16:creationId xmlns:a16="http://schemas.microsoft.com/office/drawing/2014/main" id="{82D42C78-A052-6DE0-E31B-D7045572C969}"/>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4" name="Freeform: Shape 133">
                <a:extLst>
                  <a:ext uri="{FF2B5EF4-FFF2-40B4-BE49-F238E27FC236}">
                    <a16:creationId xmlns:a16="http://schemas.microsoft.com/office/drawing/2014/main" id="{5B63F3B5-5B3A-3013-84B2-DAD48705F737}"/>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5" name="Freeform: Shape 134">
                <a:extLst>
                  <a:ext uri="{FF2B5EF4-FFF2-40B4-BE49-F238E27FC236}">
                    <a16:creationId xmlns:a16="http://schemas.microsoft.com/office/drawing/2014/main" id="{94BC083B-47CE-0C88-5D3B-F777A6BC183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6" name="Freeform: Shape 135">
                <a:extLst>
                  <a:ext uri="{FF2B5EF4-FFF2-40B4-BE49-F238E27FC236}">
                    <a16:creationId xmlns:a16="http://schemas.microsoft.com/office/drawing/2014/main" id="{B877D4FC-DFF5-3EC6-DF76-93D83A13002C}"/>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7" name="Freeform: Shape 136">
                <a:extLst>
                  <a:ext uri="{FF2B5EF4-FFF2-40B4-BE49-F238E27FC236}">
                    <a16:creationId xmlns:a16="http://schemas.microsoft.com/office/drawing/2014/main" id="{A84001B4-DE88-9166-DD1B-4DB0878F67DE}"/>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8" name="Freeform: Shape 137">
                <a:extLst>
                  <a:ext uri="{FF2B5EF4-FFF2-40B4-BE49-F238E27FC236}">
                    <a16:creationId xmlns:a16="http://schemas.microsoft.com/office/drawing/2014/main" id="{516AB09E-1B19-6895-328B-7B0336627ED0}"/>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37" name="Freeform: Shape 87">
              <a:extLst>
                <a:ext uri="{FF2B5EF4-FFF2-40B4-BE49-F238E27FC236}">
                  <a16:creationId xmlns:a16="http://schemas.microsoft.com/office/drawing/2014/main" id="{41FBEF43-9803-908B-5481-D989D3E3F32E}"/>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8" name="Freeform: Shape 88">
              <a:extLst>
                <a:ext uri="{FF2B5EF4-FFF2-40B4-BE49-F238E27FC236}">
                  <a16:creationId xmlns:a16="http://schemas.microsoft.com/office/drawing/2014/main" id="{ECAA21B3-0218-A957-E184-A060758EDBF8}"/>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9" name="Freeform: Shape 89">
              <a:extLst>
                <a:ext uri="{FF2B5EF4-FFF2-40B4-BE49-F238E27FC236}">
                  <a16:creationId xmlns:a16="http://schemas.microsoft.com/office/drawing/2014/main" id="{8A60BB86-FFBC-7007-E9F1-AE3E3FFBE13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0" name="Freeform: Shape 95">
              <a:extLst>
                <a:ext uri="{FF2B5EF4-FFF2-40B4-BE49-F238E27FC236}">
                  <a16:creationId xmlns:a16="http://schemas.microsoft.com/office/drawing/2014/main" id="{6C88B185-282D-C118-5813-389C39886973}"/>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1" name="Freeform: Shape 96">
              <a:extLst>
                <a:ext uri="{FF2B5EF4-FFF2-40B4-BE49-F238E27FC236}">
                  <a16:creationId xmlns:a16="http://schemas.microsoft.com/office/drawing/2014/main" id="{9CFCBDC6-FEEE-6804-4D3C-CF5D4F921C9E}"/>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2" name="Freeform: Shape 98">
              <a:extLst>
                <a:ext uri="{FF2B5EF4-FFF2-40B4-BE49-F238E27FC236}">
                  <a16:creationId xmlns:a16="http://schemas.microsoft.com/office/drawing/2014/main" id="{4628A43F-58BE-6B30-CB00-E6772FB10937}"/>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3" name="Freeform: Shape 99">
              <a:extLst>
                <a:ext uri="{FF2B5EF4-FFF2-40B4-BE49-F238E27FC236}">
                  <a16:creationId xmlns:a16="http://schemas.microsoft.com/office/drawing/2014/main" id="{97A43E60-D552-AB2D-DB55-AFA4C7B9BCDF}"/>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4" name="Freeform: Shape 100">
              <a:extLst>
                <a:ext uri="{FF2B5EF4-FFF2-40B4-BE49-F238E27FC236}">
                  <a16:creationId xmlns:a16="http://schemas.microsoft.com/office/drawing/2014/main" id="{0997CCF3-5D9E-23AA-719C-DAC68D6E7DBD}"/>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5" name="Freeform: Shape 102">
              <a:extLst>
                <a:ext uri="{FF2B5EF4-FFF2-40B4-BE49-F238E27FC236}">
                  <a16:creationId xmlns:a16="http://schemas.microsoft.com/office/drawing/2014/main" id="{4F56B95F-4E1A-ECA9-DC8A-D2D7F122FE74}"/>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6" name="Freeform: Shape 125">
              <a:extLst>
                <a:ext uri="{FF2B5EF4-FFF2-40B4-BE49-F238E27FC236}">
                  <a16:creationId xmlns:a16="http://schemas.microsoft.com/office/drawing/2014/main" id="{E42367D2-E89C-F235-70D5-C8758E005B48}"/>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7" name="Freeform: Shape 126">
              <a:extLst>
                <a:ext uri="{FF2B5EF4-FFF2-40B4-BE49-F238E27FC236}">
                  <a16:creationId xmlns:a16="http://schemas.microsoft.com/office/drawing/2014/main" id="{EC3A6F62-34C7-C185-D081-869C90B62133}"/>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55836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ppt_x</p:attrName>
                                        </p:attrNameLst>
                                      </p:cBhvr>
                                      <p:tavLst>
                                        <p:tav tm="0">
                                          <p:val>
                                            <p:strVal val="#ppt_x"/>
                                          </p:val>
                                        </p:tav>
                                        <p:tav tm="100000">
                                          <p:val>
                                            <p:strVal val="#ppt_x"/>
                                          </p:val>
                                        </p:tav>
                                      </p:tavLst>
                                    </p:anim>
                                    <p:anim calcmode="lin" valueType="num">
                                      <p:cBhvr>
                                        <p:cTn id="8" dur="1000" fill="hold"/>
                                        <p:tgtEl>
                                          <p:spTgt spid="27"/>
                                        </p:tgtEl>
                                        <p:attrNameLst>
                                          <p:attrName>ppt_y</p:attrName>
                                        </p:attrNameLst>
                                      </p:cBhvr>
                                      <p:tavLst>
                                        <p:tav tm="0">
                                          <p:val>
                                            <p:strVal val="#ppt_y-#ppt_h/2"/>
                                          </p:val>
                                        </p:tav>
                                        <p:tav tm="100000">
                                          <p:val>
                                            <p:strVal val="#ppt_y"/>
                                          </p:val>
                                        </p:tav>
                                      </p:tavLst>
                                    </p:anim>
                                    <p:anim calcmode="lin" valueType="num">
                                      <p:cBhvr>
                                        <p:cTn id="9" dur="1000" fill="hold"/>
                                        <p:tgtEl>
                                          <p:spTgt spid="27"/>
                                        </p:tgtEl>
                                        <p:attrNameLst>
                                          <p:attrName>ppt_w</p:attrName>
                                        </p:attrNameLst>
                                      </p:cBhvr>
                                      <p:tavLst>
                                        <p:tav tm="0">
                                          <p:val>
                                            <p:strVal val="#ppt_w"/>
                                          </p:val>
                                        </p:tav>
                                        <p:tav tm="100000">
                                          <p:val>
                                            <p:strVal val="#ppt_w"/>
                                          </p:val>
                                        </p:tav>
                                      </p:tavLst>
                                    </p:anim>
                                    <p:anim calcmode="lin" valueType="num">
                                      <p:cBhvr>
                                        <p:cTn id="10" dur="1000" fill="hold"/>
                                        <p:tgtEl>
                                          <p:spTgt spid="27"/>
                                        </p:tgtEl>
                                        <p:attrNameLst>
                                          <p:attrName>ppt_h</p:attrName>
                                        </p:attrNameLst>
                                      </p:cBhvr>
                                      <p:tavLst>
                                        <p:tav tm="0">
                                          <p:val>
                                            <p:fltVal val="0"/>
                                          </p:val>
                                        </p:tav>
                                        <p:tav tm="100000">
                                          <p:val>
                                            <p:strVal val="#ppt_h"/>
                                          </p:val>
                                        </p:tav>
                                      </p:tavLst>
                                    </p:anim>
                                  </p:childTnLst>
                                </p:cTn>
                              </p:par>
                              <p:par>
                                <p:cTn id="11" presetID="55"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1000" fill="hold"/>
                                        <p:tgtEl>
                                          <p:spTgt spid="71"/>
                                        </p:tgtEl>
                                        <p:attrNameLst>
                                          <p:attrName>ppt_w</p:attrName>
                                        </p:attrNameLst>
                                      </p:cBhvr>
                                      <p:tavLst>
                                        <p:tav tm="0">
                                          <p:val>
                                            <p:strVal val="#ppt_w*0.70"/>
                                          </p:val>
                                        </p:tav>
                                        <p:tav tm="100000">
                                          <p:val>
                                            <p:strVal val="#ppt_w"/>
                                          </p:val>
                                        </p:tav>
                                      </p:tavLst>
                                    </p:anim>
                                    <p:anim calcmode="lin" valueType="num">
                                      <p:cBhvr>
                                        <p:cTn id="14" dur="1000" fill="hold"/>
                                        <p:tgtEl>
                                          <p:spTgt spid="71"/>
                                        </p:tgtEl>
                                        <p:attrNameLst>
                                          <p:attrName>ppt_h</p:attrName>
                                        </p:attrNameLst>
                                      </p:cBhvr>
                                      <p:tavLst>
                                        <p:tav tm="0">
                                          <p:val>
                                            <p:strVal val="#ppt_h"/>
                                          </p:val>
                                        </p:tav>
                                        <p:tav tm="100000">
                                          <p:val>
                                            <p:strVal val="#ppt_h"/>
                                          </p:val>
                                        </p:tav>
                                      </p:tavLst>
                                    </p:anim>
                                    <p:animEffect transition="in" filter="fade">
                                      <p:cBhvr>
                                        <p:cTn id="15" dur="1000"/>
                                        <p:tgtEl>
                                          <p:spTgt spid="71"/>
                                        </p:tgtEl>
                                      </p:cBhvr>
                                    </p:animEffect>
                                  </p:childTnLst>
                                </p:cTn>
                              </p:par>
                              <p:par>
                                <p:cTn id="16" presetID="22" presetClass="entr" presetSubtype="4" fill="hold" nodeType="with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wipe(down)">
                                      <p:cBhvr>
                                        <p:cTn id="18" dur="1000"/>
                                        <p:tgtEl>
                                          <p:spTgt spid="121"/>
                                        </p:tgtEl>
                                      </p:cBhvr>
                                    </p:animEffect>
                                  </p:childTnLst>
                                </p:cTn>
                              </p:par>
                              <p:par>
                                <p:cTn id="19" presetID="17" presetClass="entr" presetSubtype="1" fill="hold" grpId="0" nodeType="withEffect">
                                  <p:stCondLst>
                                    <p:cond delay="250"/>
                                  </p:st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ppt_h/2"/>
                                          </p:val>
                                        </p:tav>
                                        <p:tav tm="100000">
                                          <p:val>
                                            <p:strVal val="#ppt_y"/>
                                          </p:val>
                                        </p:tav>
                                      </p:tavLst>
                                    </p:anim>
                                    <p:anim calcmode="lin" valueType="num">
                                      <p:cBhvr>
                                        <p:cTn id="23" dur="1000" fill="hold"/>
                                        <p:tgtEl>
                                          <p:spTgt spid="30"/>
                                        </p:tgtEl>
                                        <p:attrNameLst>
                                          <p:attrName>ppt_w</p:attrName>
                                        </p:attrNameLst>
                                      </p:cBhvr>
                                      <p:tavLst>
                                        <p:tav tm="0">
                                          <p:val>
                                            <p:strVal val="#ppt_w"/>
                                          </p:val>
                                        </p:tav>
                                        <p:tav tm="100000">
                                          <p:val>
                                            <p:strVal val="#ppt_w"/>
                                          </p:val>
                                        </p:tav>
                                      </p:tavLst>
                                    </p:anim>
                                    <p:anim calcmode="lin" valueType="num">
                                      <p:cBhvr>
                                        <p:cTn id="24" dur="1000" fill="hold"/>
                                        <p:tgtEl>
                                          <p:spTgt spid="30"/>
                                        </p:tgtEl>
                                        <p:attrNameLst>
                                          <p:attrName>ppt_h</p:attrName>
                                        </p:attrNameLst>
                                      </p:cBhvr>
                                      <p:tavLst>
                                        <p:tav tm="0">
                                          <p:val>
                                            <p:fltVal val="0"/>
                                          </p:val>
                                        </p:tav>
                                        <p:tav tm="100000">
                                          <p:val>
                                            <p:strVal val="#ppt_h"/>
                                          </p:val>
                                        </p:tav>
                                      </p:tavLst>
                                    </p:anim>
                                  </p:childTnLst>
                                </p:cTn>
                              </p:par>
                              <p:par>
                                <p:cTn id="25" presetID="55" presetClass="entr" presetSubtype="0" fill="hold" grpId="0" nodeType="withEffect">
                                  <p:stCondLst>
                                    <p:cond delay="250"/>
                                  </p:stCondLst>
                                  <p:childTnLst>
                                    <p:set>
                                      <p:cBhvr>
                                        <p:cTn id="26" dur="1" fill="hold">
                                          <p:stCondLst>
                                            <p:cond delay="0"/>
                                          </p:stCondLst>
                                        </p:cTn>
                                        <p:tgtEl>
                                          <p:spTgt spid="82"/>
                                        </p:tgtEl>
                                        <p:attrNameLst>
                                          <p:attrName>style.visibility</p:attrName>
                                        </p:attrNameLst>
                                      </p:cBhvr>
                                      <p:to>
                                        <p:strVal val="visible"/>
                                      </p:to>
                                    </p:set>
                                    <p:anim calcmode="lin" valueType="num">
                                      <p:cBhvr>
                                        <p:cTn id="27" dur="1000" fill="hold"/>
                                        <p:tgtEl>
                                          <p:spTgt spid="82"/>
                                        </p:tgtEl>
                                        <p:attrNameLst>
                                          <p:attrName>ppt_w</p:attrName>
                                        </p:attrNameLst>
                                      </p:cBhvr>
                                      <p:tavLst>
                                        <p:tav tm="0">
                                          <p:val>
                                            <p:strVal val="#ppt_w*0.70"/>
                                          </p:val>
                                        </p:tav>
                                        <p:tav tm="100000">
                                          <p:val>
                                            <p:strVal val="#ppt_w"/>
                                          </p:val>
                                        </p:tav>
                                      </p:tavLst>
                                    </p:anim>
                                    <p:anim calcmode="lin" valueType="num">
                                      <p:cBhvr>
                                        <p:cTn id="28" dur="1000" fill="hold"/>
                                        <p:tgtEl>
                                          <p:spTgt spid="82"/>
                                        </p:tgtEl>
                                        <p:attrNameLst>
                                          <p:attrName>ppt_h</p:attrName>
                                        </p:attrNameLst>
                                      </p:cBhvr>
                                      <p:tavLst>
                                        <p:tav tm="0">
                                          <p:val>
                                            <p:strVal val="#ppt_h"/>
                                          </p:val>
                                        </p:tav>
                                        <p:tav tm="100000">
                                          <p:val>
                                            <p:strVal val="#ppt_h"/>
                                          </p:val>
                                        </p:tav>
                                      </p:tavLst>
                                    </p:anim>
                                    <p:animEffect transition="in" filter="fade">
                                      <p:cBhvr>
                                        <p:cTn id="29" dur="1000"/>
                                        <p:tgtEl>
                                          <p:spTgt spid="82"/>
                                        </p:tgtEl>
                                      </p:cBhvr>
                                    </p:animEffect>
                                  </p:childTnLst>
                                </p:cTn>
                              </p:par>
                              <p:par>
                                <p:cTn id="30" presetID="22" presetClass="entr" presetSubtype="4" fill="hold" nodeType="withEffect">
                                  <p:stCondLst>
                                    <p:cond delay="250"/>
                                  </p:stCondLst>
                                  <p:childTnLst>
                                    <p:set>
                                      <p:cBhvr>
                                        <p:cTn id="31" dur="1" fill="hold">
                                          <p:stCondLst>
                                            <p:cond delay="0"/>
                                          </p:stCondLst>
                                        </p:cTn>
                                        <p:tgtEl>
                                          <p:spTgt spid="123"/>
                                        </p:tgtEl>
                                        <p:attrNameLst>
                                          <p:attrName>style.visibility</p:attrName>
                                        </p:attrNameLst>
                                      </p:cBhvr>
                                      <p:to>
                                        <p:strVal val="visible"/>
                                      </p:to>
                                    </p:set>
                                    <p:animEffect transition="in" filter="wipe(down)">
                                      <p:cBhvr>
                                        <p:cTn id="32" dur="1000"/>
                                        <p:tgtEl>
                                          <p:spTgt spid="123"/>
                                        </p:tgtEl>
                                      </p:cBhvr>
                                    </p:animEffect>
                                  </p:childTnLst>
                                </p:cTn>
                              </p:par>
                              <p:par>
                                <p:cTn id="33" presetID="17" presetClass="entr" presetSubtype="1"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ppt_h/2"/>
                                          </p:val>
                                        </p:tav>
                                        <p:tav tm="100000">
                                          <p:val>
                                            <p:strVal val="#ppt_y"/>
                                          </p:val>
                                        </p:tav>
                                      </p:tavLst>
                                    </p:anim>
                                    <p:anim calcmode="lin" valueType="num">
                                      <p:cBhvr>
                                        <p:cTn id="37" dur="1000" fill="hold"/>
                                        <p:tgtEl>
                                          <p:spTgt spid="33"/>
                                        </p:tgtEl>
                                        <p:attrNameLst>
                                          <p:attrName>ppt_w</p:attrName>
                                        </p:attrNameLst>
                                      </p:cBhvr>
                                      <p:tavLst>
                                        <p:tav tm="0">
                                          <p:val>
                                            <p:strVal val="#ppt_w"/>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childTnLst>
                                </p:cTn>
                              </p:par>
                              <p:par>
                                <p:cTn id="39" presetID="55" presetClass="entr" presetSubtype="0" fill="hold" grpId="0" nodeType="withEffect">
                                  <p:stCondLst>
                                    <p:cond delay="500"/>
                                  </p:stCondLst>
                                  <p:childTnLst>
                                    <p:set>
                                      <p:cBhvr>
                                        <p:cTn id="40" dur="1" fill="hold">
                                          <p:stCondLst>
                                            <p:cond delay="0"/>
                                          </p:stCondLst>
                                        </p:cTn>
                                        <p:tgtEl>
                                          <p:spTgt spid="89"/>
                                        </p:tgtEl>
                                        <p:attrNameLst>
                                          <p:attrName>style.visibility</p:attrName>
                                        </p:attrNameLst>
                                      </p:cBhvr>
                                      <p:to>
                                        <p:strVal val="visible"/>
                                      </p:to>
                                    </p:set>
                                    <p:anim calcmode="lin" valueType="num">
                                      <p:cBhvr>
                                        <p:cTn id="41" dur="1000" fill="hold"/>
                                        <p:tgtEl>
                                          <p:spTgt spid="89"/>
                                        </p:tgtEl>
                                        <p:attrNameLst>
                                          <p:attrName>ppt_w</p:attrName>
                                        </p:attrNameLst>
                                      </p:cBhvr>
                                      <p:tavLst>
                                        <p:tav tm="0">
                                          <p:val>
                                            <p:strVal val="#ppt_w*0.70"/>
                                          </p:val>
                                        </p:tav>
                                        <p:tav tm="100000">
                                          <p:val>
                                            <p:strVal val="#ppt_w"/>
                                          </p:val>
                                        </p:tav>
                                      </p:tavLst>
                                    </p:anim>
                                    <p:anim calcmode="lin" valueType="num">
                                      <p:cBhvr>
                                        <p:cTn id="42" dur="1000" fill="hold"/>
                                        <p:tgtEl>
                                          <p:spTgt spid="89"/>
                                        </p:tgtEl>
                                        <p:attrNameLst>
                                          <p:attrName>ppt_h</p:attrName>
                                        </p:attrNameLst>
                                      </p:cBhvr>
                                      <p:tavLst>
                                        <p:tav tm="0">
                                          <p:val>
                                            <p:strVal val="#ppt_h"/>
                                          </p:val>
                                        </p:tav>
                                        <p:tav tm="100000">
                                          <p:val>
                                            <p:strVal val="#ppt_h"/>
                                          </p:val>
                                        </p:tav>
                                      </p:tavLst>
                                    </p:anim>
                                    <p:animEffect transition="in" filter="fade">
                                      <p:cBhvr>
                                        <p:cTn id="43" dur="1000"/>
                                        <p:tgtEl>
                                          <p:spTgt spid="89"/>
                                        </p:tgtEl>
                                      </p:cBhvr>
                                    </p:animEffect>
                                  </p:childTnLst>
                                </p:cTn>
                              </p:par>
                              <p:par>
                                <p:cTn id="44" presetID="22" presetClass="entr" presetSubtype="4" fill="hold" nodeType="withEffect">
                                  <p:stCondLst>
                                    <p:cond delay="500"/>
                                  </p:stCondLst>
                                  <p:childTnLst>
                                    <p:set>
                                      <p:cBhvr>
                                        <p:cTn id="45" dur="1" fill="hold">
                                          <p:stCondLst>
                                            <p:cond delay="0"/>
                                          </p:stCondLst>
                                        </p:cTn>
                                        <p:tgtEl>
                                          <p:spTgt spid="124"/>
                                        </p:tgtEl>
                                        <p:attrNameLst>
                                          <p:attrName>style.visibility</p:attrName>
                                        </p:attrNameLst>
                                      </p:cBhvr>
                                      <p:to>
                                        <p:strVal val="visible"/>
                                      </p:to>
                                    </p:set>
                                    <p:animEffect transition="in" filter="wipe(down)">
                                      <p:cBhvr>
                                        <p:cTn id="46" dur="1000"/>
                                        <p:tgtEl>
                                          <p:spTgt spid="124"/>
                                        </p:tgtEl>
                                      </p:cBhvr>
                                    </p:animEffect>
                                  </p:childTnLst>
                                </p:cTn>
                              </p:par>
                              <p:par>
                                <p:cTn id="47" presetID="17" presetClass="entr" presetSubtype="1" fill="hold" grpId="0" nodeType="withEffect">
                                  <p:stCondLst>
                                    <p:cond delay="750"/>
                                  </p:stCondLst>
                                  <p:childTnLst>
                                    <p:set>
                                      <p:cBhvr>
                                        <p:cTn id="48" dur="1" fill="hold">
                                          <p:stCondLst>
                                            <p:cond delay="0"/>
                                          </p:stCondLst>
                                        </p:cTn>
                                        <p:tgtEl>
                                          <p:spTgt spid="36"/>
                                        </p:tgtEl>
                                        <p:attrNameLst>
                                          <p:attrName>style.visibility</p:attrName>
                                        </p:attrNameLst>
                                      </p:cBhvr>
                                      <p:to>
                                        <p:strVal val="visible"/>
                                      </p:to>
                                    </p:set>
                                    <p:anim calcmode="lin" valueType="num">
                                      <p:cBhvr>
                                        <p:cTn id="49" dur="1000" fill="hold"/>
                                        <p:tgtEl>
                                          <p:spTgt spid="36"/>
                                        </p:tgtEl>
                                        <p:attrNameLst>
                                          <p:attrName>ppt_x</p:attrName>
                                        </p:attrNameLst>
                                      </p:cBhvr>
                                      <p:tavLst>
                                        <p:tav tm="0">
                                          <p:val>
                                            <p:strVal val="#ppt_x"/>
                                          </p:val>
                                        </p:tav>
                                        <p:tav tm="100000">
                                          <p:val>
                                            <p:strVal val="#ppt_x"/>
                                          </p:val>
                                        </p:tav>
                                      </p:tavLst>
                                    </p:anim>
                                    <p:anim calcmode="lin" valueType="num">
                                      <p:cBhvr>
                                        <p:cTn id="50" dur="1000" fill="hold"/>
                                        <p:tgtEl>
                                          <p:spTgt spid="36"/>
                                        </p:tgtEl>
                                        <p:attrNameLst>
                                          <p:attrName>ppt_y</p:attrName>
                                        </p:attrNameLst>
                                      </p:cBhvr>
                                      <p:tavLst>
                                        <p:tav tm="0">
                                          <p:val>
                                            <p:strVal val="#ppt_y-#ppt_h/2"/>
                                          </p:val>
                                        </p:tav>
                                        <p:tav tm="100000">
                                          <p:val>
                                            <p:strVal val="#ppt_y"/>
                                          </p:val>
                                        </p:tav>
                                      </p:tavLst>
                                    </p:anim>
                                    <p:anim calcmode="lin" valueType="num">
                                      <p:cBhvr>
                                        <p:cTn id="51" dur="1000" fill="hold"/>
                                        <p:tgtEl>
                                          <p:spTgt spid="36"/>
                                        </p:tgtEl>
                                        <p:attrNameLst>
                                          <p:attrName>ppt_w</p:attrName>
                                        </p:attrNameLst>
                                      </p:cBhvr>
                                      <p:tavLst>
                                        <p:tav tm="0">
                                          <p:val>
                                            <p:strVal val="#ppt_w"/>
                                          </p:val>
                                        </p:tav>
                                        <p:tav tm="100000">
                                          <p:val>
                                            <p:strVal val="#ppt_w"/>
                                          </p:val>
                                        </p:tav>
                                      </p:tavLst>
                                    </p:anim>
                                    <p:anim calcmode="lin" valueType="num">
                                      <p:cBhvr>
                                        <p:cTn id="52" dur="1000" fill="hold"/>
                                        <p:tgtEl>
                                          <p:spTgt spid="36"/>
                                        </p:tgtEl>
                                        <p:attrNameLst>
                                          <p:attrName>ppt_h</p:attrName>
                                        </p:attrNameLst>
                                      </p:cBhvr>
                                      <p:tavLst>
                                        <p:tav tm="0">
                                          <p:val>
                                            <p:fltVal val="0"/>
                                          </p:val>
                                        </p:tav>
                                        <p:tav tm="100000">
                                          <p:val>
                                            <p:strVal val="#ppt_h"/>
                                          </p:val>
                                        </p:tav>
                                      </p:tavLst>
                                    </p:anim>
                                  </p:childTnLst>
                                </p:cTn>
                              </p:par>
                              <p:par>
                                <p:cTn id="53" presetID="55" presetClass="entr" presetSubtype="0" fill="hold" grpId="0" nodeType="withEffect">
                                  <p:stCondLst>
                                    <p:cond delay="75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1000" fill="hold"/>
                                        <p:tgtEl>
                                          <p:spTgt spid="101"/>
                                        </p:tgtEl>
                                        <p:attrNameLst>
                                          <p:attrName>ppt_w</p:attrName>
                                        </p:attrNameLst>
                                      </p:cBhvr>
                                      <p:tavLst>
                                        <p:tav tm="0">
                                          <p:val>
                                            <p:strVal val="#ppt_w*0.70"/>
                                          </p:val>
                                        </p:tav>
                                        <p:tav tm="100000">
                                          <p:val>
                                            <p:strVal val="#ppt_w"/>
                                          </p:val>
                                        </p:tav>
                                      </p:tavLst>
                                    </p:anim>
                                    <p:anim calcmode="lin" valueType="num">
                                      <p:cBhvr>
                                        <p:cTn id="56" dur="1000" fill="hold"/>
                                        <p:tgtEl>
                                          <p:spTgt spid="101"/>
                                        </p:tgtEl>
                                        <p:attrNameLst>
                                          <p:attrName>ppt_h</p:attrName>
                                        </p:attrNameLst>
                                      </p:cBhvr>
                                      <p:tavLst>
                                        <p:tav tm="0">
                                          <p:val>
                                            <p:strVal val="#ppt_h"/>
                                          </p:val>
                                        </p:tav>
                                        <p:tav tm="100000">
                                          <p:val>
                                            <p:strVal val="#ppt_h"/>
                                          </p:val>
                                        </p:tav>
                                      </p:tavLst>
                                    </p:anim>
                                    <p:animEffect transition="in" filter="fade">
                                      <p:cBhvr>
                                        <p:cTn id="57" dur="1000"/>
                                        <p:tgtEl>
                                          <p:spTgt spid="101"/>
                                        </p:tgtEl>
                                      </p:cBhvr>
                                    </p:animEffect>
                                  </p:childTnLst>
                                </p:cTn>
                              </p:par>
                              <p:par>
                                <p:cTn id="58" presetID="22" presetClass="entr" presetSubtype="4" fill="hold" nodeType="withEffect">
                                  <p:stCondLst>
                                    <p:cond delay="750"/>
                                  </p:stCondLst>
                                  <p:childTnLst>
                                    <p:set>
                                      <p:cBhvr>
                                        <p:cTn id="59" dur="1" fill="hold">
                                          <p:stCondLst>
                                            <p:cond delay="0"/>
                                          </p:stCondLst>
                                        </p:cTn>
                                        <p:tgtEl>
                                          <p:spTgt spid="125"/>
                                        </p:tgtEl>
                                        <p:attrNameLst>
                                          <p:attrName>style.visibility</p:attrName>
                                        </p:attrNameLst>
                                      </p:cBhvr>
                                      <p:to>
                                        <p:strVal val="visible"/>
                                      </p:to>
                                    </p:set>
                                    <p:animEffect transition="in" filter="wipe(down)">
                                      <p:cBhvr>
                                        <p:cTn id="60" dur="1000"/>
                                        <p:tgtEl>
                                          <p:spTgt spid="125"/>
                                        </p:tgtEl>
                                      </p:cBhvr>
                                    </p:animEffect>
                                  </p:childTnLst>
                                </p:cTn>
                              </p:par>
                              <p:par>
                                <p:cTn id="61" presetID="17" presetClass="entr" presetSubtype="1" fill="hold" grpId="0" nodeType="withEffect">
                                  <p:stCondLst>
                                    <p:cond delay="1000"/>
                                  </p:stCondLst>
                                  <p:childTnLst>
                                    <p:set>
                                      <p:cBhvr>
                                        <p:cTn id="62" dur="1" fill="hold">
                                          <p:stCondLst>
                                            <p:cond delay="0"/>
                                          </p:stCondLst>
                                        </p:cTn>
                                        <p:tgtEl>
                                          <p:spTgt spid="39"/>
                                        </p:tgtEl>
                                        <p:attrNameLst>
                                          <p:attrName>style.visibility</p:attrName>
                                        </p:attrNameLst>
                                      </p:cBhvr>
                                      <p:to>
                                        <p:strVal val="visible"/>
                                      </p:to>
                                    </p:se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ppt_h/2"/>
                                          </p:val>
                                        </p:tav>
                                        <p:tav tm="100000">
                                          <p:val>
                                            <p:strVal val="#ppt_y"/>
                                          </p:val>
                                        </p:tav>
                                      </p:tavLst>
                                    </p:anim>
                                    <p:anim calcmode="lin" valueType="num">
                                      <p:cBhvr>
                                        <p:cTn id="65" dur="1000" fill="hold"/>
                                        <p:tgtEl>
                                          <p:spTgt spid="39"/>
                                        </p:tgtEl>
                                        <p:attrNameLst>
                                          <p:attrName>ppt_w</p:attrName>
                                        </p:attrNameLst>
                                      </p:cBhvr>
                                      <p:tavLst>
                                        <p:tav tm="0">
                                          <p:val>
                                            <p:strVal val="#ppt_w"/>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childTnLst>
                                </p:cTn>
                              </p:par>
                              <p:par>
                                <p:cTn id="67" presetID="55" presetClass="entr" presetSubtype="0" fill="hold" grpId="0" nodeType="withEffect">
                                  <p:stCondLst>
                                    <p:cond delay="1000"/>
                                  </p:stCondLst>
                                  <p:childTnLst>
                                    <p:set>
                                      <p:cBhvr>
                                        <p:cTn id="68" dur="1" fill="hold">
                                          <p:stCondLst>
                                            <p:cond delay="0"/>
                                          </p:stCondLst>
                                        </p:cTn>
                                        <p:tgtEl>
                                          <p:spTgt spid="109"/>
                                        </p:tgtEl>
                                        <p:attrNameLst>
                                          <p:attrName>style.visibility</p:attrName>
                                        </p:attrNameLst>
                                      </p:cBhvr>
                                      <p:to>
                                        <p:strVal val="visible"/>
                                      </p:to>
                                    </p:set>
                                    <p:anim calcmode="lin" valueType="num">
                                      <p:cBhvr>
                                        <p:cTn id="69" dur="1000" fill="hold"/>
                                        <p:tgtEl>
                                          <p:spTgt spid="109"/>
                                        </p:tgtEl>
                                        <p:attrNameLst>
                                          <p:attrName>ppt_w</p:attrName>
                                        </p:attrNameLst>
                                      </p:cBhvr>
                                      <p:tavLst>
                                        <p:tav tm="0">
                                          <p:val>
                                            <p:strVal val="#ppt_w*0.70"/>
                                          </p:val>
                                        </p:tav>
                                        <p:tav tm="100000">
                                          <p:val>
                                            <p:strVal val="#ppt_w"/>
                                          </p:val>
                                        </p:tav>
                                      </p:tavLst>
                                    </p:anim>
                                    <p:anim calcmode="lin" valueType="num">
                                      <p:cBhvr>
                                        <p:cTn id="70" dur="1000" fill="hold"/>
                                        <p:tgtEl>
                                          <p:spTgt spid="109"/>
                                        </p:tgtEl>
                                        <p:attrNameLst>
                                          <p:attrName>ppt_h</p:attrName>
                                        </p:attrNameLst>
                                      </p:cBhvr>
                                      <p:tavLst>
                                        <p:tav tm="0">
                                          <p:val>
                                            <p:strVal val="#ppt_h"/>
                                          </p:val>
                                        </p:tav>
                                        <p:tav tm="100000">
                                          <p:val>
                                            <p:strVal val="#ppt_h"/>
                                          </p:val>
                                        </p:tav>
                                      </p:tavLst>
                                    </p:anim>
                                    <p:animEffect transition="in" filter="fade">
                                      <p:cBhvr>
                                        <p:cTn id="71" dur="1000"/>
                                        <p:tgtEl>
                                          <p:spTgt spid="109"/>
                                        </p:tgtEl>
                                      </p:cBhvr>
                                    </p:animEffect>
                                  </p:childTnLst>
                                </p:cTn>
                              </p:par>
                              <p:par>
                                <p:cTn id="72" presetID="22" presetClass="entr" presetSubtype="4" fill="hold" nodeType="withEffect">
                                  <p:stCondLst>
                                    <p:cond delay="1000"/>
                                  </p:stCondLst>
                                  <p:childTnLst>
                                    <p:set>
                                      <p:cBhvr>
                                        <p:cTn id="73" dur="1" fill="hold">
                                          <p:stCondLst>
                                            <p:cond delay="0"/>
                                          </p:stCondLst>
                                        </p:cTn>
                                        <p:tgtEl>
                                          <p:spTgt spid="127"/>
                                        </p:tgtEl>
                                        <p:attrNameLst>
                                          <p:attrName>style.visibility</p:attrName>
                                        </p:attrNameLst>
                                      </p:cBhvr>
                                      <p:to>
                                        <p:strVal val="visible"/>
                                      </p:to>
                                    </p:set>
                                    <p:animEffect transition="in" filter="wipe(down)">
                                      <p:cBhvr>
                                        <p:cTn id="74" dur="1000"/>
                                        <p:tgtEl>
                                          <p:spTgt spid="127"/>
                                        </p:tgtEl>
                                      </p:cBhvr>
                                    </p:animEffect>
                                  </p:childTnLst>
                                </p:cTn>
                              </p:par>
                              <p:par>
                                <p:cTn id="75" presetID="17" presetClass="entr" presetSubtype="1" fill="hold" grpId="0" nodeType="withEffect">
                                  <p:stCondLst>
                                    <p:cond delay="1250"/>
                                  </p:stCondLst>
                                  <p:childTnLst>
                                    <p:set>
                                      <p:cBhvr>
                                        <p:cTn id="76" dur="1" fill="hold">
                                          <p:stCondLst>
                                            <p:cond delay="0"/>
                                          </p:stCondLst>
                                        </p:cTn>
                                        <p:tgtEl>
                                          <p:spTgt spid="42"/>
                                        </p:tgtEl>
                                        <p:attrNameLst>
                                          <p:attrName>style.visibility</p:attrName>
                                        </p:attrNameLst>
                                      </p:cBhvr>
                                      <p:to>
                                        <p:strVal val="visible"/>
                                      </p:to>
                                    </p:set>
                                    <p:anim calcmode="lin" valueType="num">
                                      <p:cBhvr>
                                        <p:cTn id="77" dur="1000" fill="hold"/>
                                        <p:tgtEl>
                                          <p:spTgt spid="42"/>
                                        </p:tgtEl>
                                        <p:attrNameLst>
                                          <p:attrName>ppt_x</p:attrName>
                                        </p:attrNameLst>
                                      </p:cBhvr>
                                      <p:tavLst>
                                        <p:tav tm="0">
                                          <p:val>
                                            <p:strVal val="#ppt_x"/>
                                          </p:val>
                                        </p:tav>
                                        <p:tav tm="100000">
                                          <p:val>
                                            <p:strVal val="#ppt_x"/>
                                          </p:val>
                                        </p:tav>
                                      </p:tavLst>
                                    </p:anim>
                                    <p:anim calcmode="lin" valueType="num">
                                      <p:cBhvr>
                                        <p:cTn id="78" dur="1000" fill="hold"/>
                                        <p:tgtEl>
                                          <p:spTgt spid="42"/>
                                        </p:tgtEl>
                                        <p:attrNameLst>
                                          <p:attrName>ppt_y</p:attrName>
                                        </p:attrNameLst>
                                      </p:cBhvr>
                                      <p:tavLst>
                                        <p:tav tm="0">
                                          <p:val>
                                            <p:strVal val="#ppt_y-#ppt_h/2"/>
                                          </p:val>
                                        </p:tav>
                                        <p:tav tm="100000">
                                          <p:val>
                                            <p:strVal val="#ppt_y"/>
                                          </p:val>
                                        </p:tav>
                                      </p:tavLst>
                                    </p:anim>
                                    <p:anim calcmode="lin" valueType="num">
                                      <p:cBhvr>
                                        <p:cTn id="79" dur="1000" fill="hold"/>
                                        <p:tgtEl>
                                          <p:spTgt spid="42"/>
                                        </p:tgtEl>
                                        <p:attrNameLst>
                                          <p:attrName>ppt_w</p:attrName>
                                        </p:attrNameLst>
                                      </p:cBhvr>
                                      <p:tavLst>
                                        <p:tav tm="0">
                                          <p:val>
                                            <p:strVal val="#ppt_w"/>
                                          </p:val>
                                        </p:tav>
                                        <p:tav tm="100000">
                                          <p:val>
                                            <p:strVal val="#ppt_w"/>
                                          </p:val>
                                        </p:tav>
                                      </p:tavLst>
                                    </p:anim>
                                    <p:anim calcmode="lin" valueType="num">
                                      <p:cBhvr>
                                        <p:cTn id="80" dur="1000" fill="hold"/>
                                        <p:tgtEl>
                                          <p:spTgt spid="42"/>
                                        </p:tgtEl>
                                        <p:attrNameLst>
                                          <p:attrName>ppt_h</p:attrName>
                                        </p:attrNameLst>
                                      </p:cBhvr>
                                      <p:tavLst>
                                        <p:tav tm="0">
                                          <p:val>
                                            <p:fltVal val="0"/>
                                          </p:val>
                                        </p:tav>
                                        <p:tav tm="100000">
                                          <p:val>
                                            <p:strVal val="#ppt_h"/>
                                          </p:val>
                                        </p:tav>
                                      </p:tavLst>
                                    </p:anim>
                                  </p:childTnLst>
                                </p:cTn>
                              </p:par>
                              <p:par>
                                <p:cTn id="81" presetID="55" presetClass="entr" presetSubtype="0" fill="hold" grpId="0" nodeType="withEffect">
                                  <p:stCondLst>
                                    <p:cond delay="1250"/>
                                  </p:stCondLst>
                                  <p:childTnLst>
                                    <p:set>
                                      <p:cBhvr>
                                        <p:cTn id="82" dur="1" fill="hold">
                                          <p:stCondLst>
                                            <p:cond delay="0"/>
                                          </p:stCondLst>
                                        </p:cTn>
                                        <p:tgtEl>
                                          <p:spTgt spid="116"/>
                                        </p:tgtEl>
                                        <p:attrNameLst>
                                          <p:attrName>style.visibility</p:attrName>
                                        </p:attrNameLst>
                                      </p:cBhvr>
                                      <p:to>
                                        <p:strVal val="visible"/>
                                      </p:to>
                                    </p:set>
                                    <p:anim calcmode="lin" valueType="num">
                                      <p:cBhvr>
                                        <p:cTn id="83" dur="1000" fill="hold"/>
                                        <p:tgtEl>
                                          <p:spTgt spid="116"/>
                                        </p:tgtEl>
                                        <p:attrNameLst>
                                          <p:attrName>ppt_w</p:attrName>
                                        </p:attrNameLst>
                                      </p:cBhvr>
                                      <p:tavLst>
                                        <p:tav tm="0">
                                          <p:val>
                                            <p:strVal val="#ppt_w*0.70"/>
                                          </p:val>
                                        </p:tav>
                                        <p:tav tm="100000">
                                          <p:val>
                                            <p:strVal val="#ppt_w"/>
                                          </p:val>
                                        </p:tav>
                                      </p:tavLst>
                                    </p:anim>
                                    <p:anim calcmode="lin" valueType="num">
                                      <p:cBhvr>
                                        <p:cTn id="84" dur="1000" fill="hold"/>
                                        <p:tgtEl>
                                          <p:spTgt spid="116"/>
                                        </p:tgtEl>
                                        <p:attrNameLst>
                                          <p:attrName>ppt_h</p:attrName>
                                        </p:attrNameLst>
                                      </p:cBhvr>
                                      <p:tavLst>
                                        <p:tav tm="0">
                                          <p:val>
                                            <p:strVal val="#ppt_h"/>
                                          </p:val>
                                        </p:tav>
                                        <p:tav tm="100000">
                                          <p:val>
                                            <p:strVal val="#ppt_h"/>
                                          </p:val>
                                        </p:tav>
                                      </p:tavLst>
                                    </p:anim>
                                    <p:animEffect transition="in" filter="fade">
                                      <p:cBhvr>
                                        <p:cTn id="85" dur="1000"/>
                                        <p:tgtEl>
                                          <p:spTgt spid="116"/>
                                        </p:tgtEl>
                                      </p:cBhvr>
                                    </p:animEffect>
                                  </p:childTnLst>
                                </p:cTn>
                              </p:par>
                              <p:par>
                                <p:cTn id="86" presetID="22" presetClass="entr" presetSubtype="4" fill="hold" nodeType="withEffect">
                                  <p:stCondLst>
                                    <p:cond delay="1250"/>
                                  </p:stCondLst>
                                  <p:childTnLst>
                                    <p:set>
                                      <p:cBhvr>
                                        <p:cTn id="87" dur="1" fill="hold">
                                          <p:stCondLst>
                                            <p:cond delay="0"/>
                                          </p:stCondLst>
                                        </p:cTn>
                                        <p:tgtEl>
                                          <p:spTgt spid="126"/>
                                        </p:tgtEl>
                                        <p:attrNameLst>
                                          <p:attrName>style.visibility</p:attrName>
                                        </p:attrNameLst>
                                      </p:cBhvr>
                                      <p:to>
                                        <p:strVal val="visible"/>
                                      </p:to>
                                    </p:set>
                                    <p:animEffect transition="in" filter="wipe(down)">
                                      <p:cBhvr>
                                        <p:cTn id="88" dur="1000"/>
                                        <p:tgtEl>
                                          <p:spTgt spid="126"/>
                                        </p:tgtEl>
                                      </p:cBhvr>
                                    </p:animEffect>
                                  </p:childTnLst>
                                </p:cTn>
                              </p:par>
                              <p:par>
                                <p:cTn id="89" presetID="12" presetClass="entr" presetSubtype="1" fill="hold" grpId="0" nodeType="withEffect">
                                  <p:stCondLst>
                                    <p:cond delay="1500"/>
                                  </p:stCondLst>
                                  <p:childTnLst>
                                    <p:set>
                                      <p:cBhvr>
                                        <p:cTn id="90" dur="1" fill="hold">
                                          <p:stCondLst>
                                            <p:cond delay="0"/>
                                          </p:stCondLst>
                                        </p:cTn>
                                        <p:tgtEl>
                                          <p:spTgt spid="74"/>
                                        </p:tgtEl>
                                        <p:attrNameLst>
                                          <p:attrName>style.visibility</p:attrName>
                                        </p:attrNameLst>
                                      </p:cBhvr>
                                      <p:to>
                                        <p:strVal val="visible"/>
                                      </p:to>
                                    </p:set>
                                    <p:anim calcmode="lin" valueType="num">
                                      <p:cBhvr additive="base">
                                        <p:cTn id="91" dur="1500"/>
                                        <p:tgtEl>
                                          <p:spTgt spid="74"/>
                                        </p:tgtEl>
                                        <p:attrNameLst>
                                          <p:attrName>ppt_y</p:attrName>
                                        </p:attrNameLst>
                                      </p:cBhvr>
                                      <p:tavLst>
                                        <p:tav tm="0">
                                          <p:val>
                                            <p:strVal val="#ppt_y-#ppt_h*1.125000"/>
                                          </p:val>
                                        </p:tav>
                                        <p:tav tm="100000">
                                          <p:val>
                                            <p:strVal val="#ppt_y"/>
                                          </p:val>
                                        </p:tav>
                                      </p:tavLst>
                                    </p:anim>
                                    <p:animEffect transition="in" filter="wipe(down)">
                                      <p:cBhvr>
                                        <p:cTn id="92" dur="1500"/>
                                        <p:tgtEl>
                                          <p:spTgt spid="74"/>
                                        </p:tgtEl>
                                      </p:cBhvr>
                                    </p:animEffect>
                                  </p:childTnLst>
                                </p:cTn>
                              </p:par>
                              <p:par>
                                <p:cTn id="93" presetID="12" presetClass="entr" presetSubtype="1" fill="hold" grpId="0" nodeType="withEffect">
                                  <p:stCondLst>
                                    <p:cond delay="1500"/>
                                  </p:stCondLst>
                                  <p:childTnLst>
                                    <p:set>
                                      <p:cBhvr>
                                        <p:cTn id="94" dur="1" fill="hold">
                                          <p:stCondLst>
                                            <p:cond delay="0"/>
                                          </p:stCondLst>
                                        </p:cTn>
                                        <p:tgtEl>
                                          <p:spTgt spid="80"/>
                                        </p:tgtEl>
                                        <p:attrNameLst>
                                          <p:attrName>style.visibility</p:attrName>
                                        </p:attrNameLst>
                                      </p:cBhvr>
                                      <p:to>
                                        <p:strVal val="visible"/>
                                      </p:to>
                                    </p:set>
                                    <p:anim calcmode="lin" valueType="num">
                                      <p:cBhvr additive="base">
                                        <p:cTn id="95" dur="1500"/>
                                        <p:tgtEl>
                                          <p:spTgt spid="80"/>
                                        </p:tgtEl>
                                        <p:attrNameLst>
                                          <p:attrName>ppt_y</p:attrName>
                                        </p:attrNameLst>
                                      </p:cBhvr>
                                      <p:tavLst>
                                        <p:tav tm="0">
                                          <p:val>
                                            <p:strVal val="#ppt_y-#ppt_h*1.125000"/>
                                          </p:val>
                                        </p:tav>
                                        <p:tav tm="100000">
                                          <p:val>
                                            <p:strVal val="#ppt_y"/>
                                          </p:val>
                                        </p:tav>
                                      </p:tavLst>
                                    </p:anim>
                                    <p:animEffect transition="in" filter="wipe(down)">
                                      <p:cBhvr>
                                        <p:cTn id="96" dur="1500"/>
                                        <p:tgtEl>
                                          <p:spTgt spid="80"/>
                                        </p:tgtEl>
                                      </p:cBhvr>
                                    </p:animEffect>
                                  </p:childTnLst>
                                </p:cTn>
                              </p:par>
                              <p:par>
                                <p:cTn id="97" presetID="12" presetClass="entr" presetSubtype="1" fill="hold" grpId="0" nodeType="withEffect">
                                  <p:stCondLst>
                                    <p:cond delay="1500"/>
                                  </p:stCondLst>
                                  <p:childTnLst>
                                    <p:set>
                                      <p:cBhvr>
                                        <p:cTn id="98" dur="1" fill="hold">
                                          <p:stCondLst>
                                            <p:cond delay="0"/>
                                          </p:stCondLst>
                                        </p:cTn>
                                        <p:tgtEl>
                                          <p:spTgt spid="87"/>
                                        </p:tgtEl>
                                        <p:attrNameLst>
                                          <p:attrName>style.visibility</p:attrName>
                                        </p:attrNameLst>
                                      </p:cBhvr>
                                      <p:to>
                                        <p:strVal val="visible"/>
                                      </p:to>
                                    </p:set>
                                    <p:anim calcmode="lin" valueType="num">
                                      <p:cBhvr additive="base">
                                        <p:cTn id="99" dur="1500"/>
                                        <p:tgtEl>
                                          <p:spTgt spid="87"/>
                                        </p:tgtEl>
                                        <p:attrNameLst>
                                          <p:attrName>ppt_y</p:attrName>
                                        </p:attrNameLst>
                                      </p:cBhvr>
                                      <p:tavLst>
                                        <p:tav tm="0">
                                          <p:val>
                                            <p:strVal val="#ppt_y-#ppt_h*1.125000"/>
                                          </p:val>
                                        </p:tav>
                                        <p:tav tm="100000">
                                          <p:val>
                                            <p:strVal val="#ppt_y"/>
                                          </p:val>
                                        </p:tav>
                                      </p:tavLst>
                                    </p:anim>
                                    <p:animEffect transition="in" filter="wipe(down)">
                                      <p:cBhvr>
                                        <p:cTn id="100" dur="1500"/>
                                        <p:tgtEl>
                                          <p:spTgt spid="87"/>
                                        </p:tgtEl>
                                      </p:cBhvr>
                                    </p:animEffect>
                                  </p:childTnLst>
                                </p:cTn>
                              </p:par>
                              <p:par>
                                <p:cTn id="101" presetID="12" presetClass="entr" presetSubtype="1" fill="hold" grpId="0" nodeType="withEffect">
                                  <p:stCondLst>
                                    <p:cond delay="1500"/>
                                  </p:stCondLst>
                                  <p:childTnLst>
                                    <p:set>
                                      <p:cBhvr>
                                        <p:cTn id="102" dur="1" fill="hold">
                                          <p:stCondLst>
                                            <p:cond delay="0"/>
                                          </p:stCondLst>
                                        </p:cTn>
                                        <p:tgtEl>
                                          <p:spTgt spid="99"/>
                                        </p:tgtEl>
                                        <p:attrNameLst>
                                          <p:attrName>style.visibility</p:attrName>
                                        </p:attrNameLst>
                                      </p:cBhvr>
                                      <p:to>
                                        <p:strVal val="visible"/>
                                      </p:to>
                                    </p:set>
                                    <p:anim calcmode="lin" valueType="num">
                                      <p:cBhvr additive="base">
                                        <p:cTn id="103" dur="1500"/>
                                        <p:tgtEl>
                                          <p:spTgt spid="99"/>
                                        </p:tgtEl>
                                        <p:attrNameLst>
                                          <p:attrName>ppt_y</p:attrName>
                                        </p:attrNameLst>
                                      </p:cBhvr>
                                      <p:tavLst>
                                        <p:tav tm="0">
                                          <p:val>
                                            <p:strVal val="#ppt_y-#ppt_h*1.125000"/>
                                          </p:val>
                                        </p:tav>
                                        <p:tav tm="100000">
                                          <p:val>
                                            <p:strVal val="#ppt_y"/>
                                          </p:val>
                                        </p:tav>
                                      </p:tavLst>
                                    </p:anim>
                                    <p:animEffect transition="in" filter="wipe(down)">
                                      <p:cBhvr>
                                        <p:cTn id="104" dur="1500"/>
                                        <p:tgtEl>
                                          <p:spTgt spid="99"/>
                                        </p:tgtEl>
                                      </p:cBhvr>
                                    </p:animEffect>
                                  </p:childTnLst>
                                </p:cTn>
                              </p:par>
                              <p:par>
                                <p:cTn id="105" presetID="12" presetClass="entr" presetSubtype="1" fill="hold" grpId="0" nodeType="withEffect">
                                  <p:stCondLst>
                                    <p:cond delay="1500"/>
                                  </p:stCondLst>
                                  <p:childTnLst>
                                    <p:set>
                                      <p:cBhvr>
                                        <p:cTn id="106" dur="1" fill="hold">
                                          <p:stCondLst>
                                            <p:cond delay="0"/>
                                          </p:stCondLst>
                                        </p:cTn>
                                        <p:tgtEl>
                                          <p:spTgt spid="107"/>
                                        </p:tgtEl>
                                        <p:attrNameLst>
                                          <p:attrName>style.visibility</p:attrName>
                                        </p:attrNameLst>
                                      </p:cBhvr>
                                      <p:to>
                                        <p:strVal val="visible"/>
                                      </p:to>
                                    </p:set>
                                    <p:anim calcmode="lin" valueType="num">
                                      <p:cBhvr additive="base">
                                        <p:cTn id="107" dur="1500"/>
                                        <p:tgtEl>
                                          <p:spTgt spid="107"/>
                                        </p:tgtEl>
                                        <p:attrNameLst>
                                          <p:attrName>ppt_y</p:attrName>
                                        </p:attrNameLst>
                                      </p:cBhvr>
                                      <p:tavLst>
                                        <p:tav tm="0">
                                          <p:val>
                                            <p:strVal val="#ppt_y-#ppt_h*1.125000"/>
                                          </p:val>
                                        </p:tav>
                                        <p:tav tm="100000">
                                          <p:val>
                                            <p:strVal val="#ppt_y"/>
                                          </p:val>
                                        </p:tav>
                                      </p:tavLst>
                                    </p:anim>
                                    <p:animEffect transition="in" filter="wipe(down)">
                                      <p:cBhvr>
                                        <p:cTn id="108" dur="1500"/>
                                        <p:tgtEl>
                                          <p:spTgt spid="107"/>
                                        </p:tgtEl>
                                      </p:cBhvr>
                                    </p:animEffect>
                                  </p:childTnLst>
                                </p:cTn>
                              </p:par>
                              <p:par>
                                <p:cTn id="109" presetID="12" presetClass="entr" presetSubtype="1" fill="hold" grpId="0" nodeType="withEffect">
                                  <p:stCondLst>
                                    <p:cond delay="1500"/>
                                  </p:stCondLst>
                                  <p:childTnLst>
                                    <p:set>
                                      <p:cBhvr>
                                        <p:cTn id="110" dur="1" fill="hold">
                                          <p:stCondLst>
                                            <p:cond delay="0"/>
                                          </p:stCondLst>
                                        </p:cTn>
                                        <p:tgtEl>
                                          <p:spTgt spid="114"/>
                                        </p:tgtEl>
                                        <p:attrNameLst>
                                          <p:attrName>style.visibility</p:attrName>
                                        </p:attrNameLst>
                                      </p:cBhvr>
                                      <p:to>
                                        <p:strVal val="visible"/>
                                      </p:to>
                                    </p:set>
                                    <p:anim calcmode="lin" valueType="num">
                                      <p:cBhvr additive="base">
                                        <p:cTn id="111" dur="1500"/>
                                        <p:tgtEl>
                                          <p:spTgt spid="114"/>
                                        </p:tgtEl>
                                        <p:attrNameLst>
                                          <p:attrName>ppt_y</p:attrName>
                                        </p:attrNameLst>
                                      </p:cBhvr>
                                      <p:tavLst>
                                        <p:tav tm="0">
                                          <p:val>
                                            <p:strVal val="#ppt_y-#ppt_h*1.125000"/>
                                          </p:val>
                                        </p:tav>
                                        <p:tav tm="100000">
                                          <p:val>
                                            <p:strVal val="#ppt_y"/>
                                          </p:val>
                                        </p:tav>
                                      </p:tavLst>
                                    </p:anim>
                                    <p:animEffect transition="in" filter="wipe(down)">
                                      <p:cBhvr>
                                        <p:cTn id="112" dur="1500"/>
                                        <p:tgtEl>
                                          <p:spTgt spid="114"/>
                                        </p:tgtEl>
                                      </p:cBhvr>
                                    </p:animEffect>
                                  </p:childTnLst>
                                </p:cTn>
                              </p:par>
                              <p:par>
                                <p:cTn id="113" presetID="10" presetClass="entr" presetSubtype="0" fill="hold" grpId="0" nodeType="withEffect">
                                  <p:stCondLst>
                                    <p:cond delay="200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1000"/>
                                        <p:tgtEl>
                                          <p:spTgt spid="28"/>
                                        </p:tgtEl>
                                      </p:cBhvr>
                                    </p:animEffect>
                                  </p:childTnLst>
                                </p:cTn>
                              </p:par>
                              <p:par>
                                <p:cTn id="116" presetID="10" presetClass="entr" presetSubtype="0" fill="hold" grpId="0" nodeType="withEffect">
                                  <p:stCondLst>
                                    <p:cond delay="20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1000"/>
                                        <p:tgtEl>
                                          <p:spTgt spid="31"/>
                                        </p:tgtEl>
                                      </p:cBhvr>
                                    </p:animEffect>
                                  </p:childTnLst>
                                </p:cTn>
                              </p:par>
                              <p:par>
                                <p:cTn id="119" presetID="10" presetClass="entr" presetSubtype="0" fill="hold" grpId="0" nodeType="withEffect">
                                  <p:stCondLst>
                                    <p:cond delay="200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1000"/>
                                        <p:tgtEl>
                                          <p:spTgt spid="34"/>
                                        </p:tgtEl>
                                      </p:cBhvr>
                                    </p:animEffect>
                                  </p:childTnLst>
                                </p:cTn>
                              </p:par>
                              <p:par>
                                <p:cTn id="122" presetID="10" presetClass="entr" presetSubtype="0" fill="hold" grpId="0" nodeType="withEffect">
                                  <p:stCondLst>
                                    <p:cond delay="200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000"/>
                                        <p:tgtEl>
                                          <p:spTgt spid="37"/>
                                        </p:tgtEl>
                                      </p:cBhvr>
                                    </p:animEffect>
                                  </p:childTnLst>
                                </p:cTn>
                              </p:par>
                              <p:par>
                                <p:cTn id="125" presetID="10" presetClass="entr" presetSubtype="0" fill="hold" grpId="0" nodeType="withEffect">
                                  <p:stCondLst>
                                    <p:cond delay="200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1000"/>
                                        <p:tgtEl>
                                          <p:spTgt spid="40"/>
                                        </p:tgtEl>
                                      </p:cBhvr>
                                    </p:animEffect>
                                  </p:childTnLst>
                                </p:cTn>
                              </p:par>
                              <p:par>
                                <p:cTn id="128" presetID="10" presetClass="entr" presetSubtype="0" fill="hold" grpId="0" nodeType="withEffect">
                                  <p:stCondLst>
                                    <p:cond delay="2000"/>
                                  </p:stCondLst>
                                  <p:childTnLst>
                                    <p:set>
                                      <p:cBhvr>
                                        <p:cTn id="129" dur="1" fill="hold">
                                          <p:stCondLst>
                                            <p:cond delay="0"/>
                                          </p:stCondLst>
                                        </p:cTn>
                                        <p:tgtEl>
                                          <p:spTgt spid="43"/>
                                        </p:tgtEl>
                                        <p:attrNameLst>
                                          <p:attrName>style.visibility</p:attrName>
                                        </p:attrNameLst>
                                      </p:cBhvr>
                                      <p:to>
                                        <p:strVal val="visible"/>
                                      </p:to>
                                    </p:set>
                                    <p:animEffect transition="in" filter="fade">
                                      <p:cBhvr>
                                        <p:cTn id="130" dur="1000"/>
                                        <p:tgtEl>
                                          <p:spTgt spid="43"/>
                                        </p:tgtEl>
                                      </p:cBhvr>
                                    </p:animEffect>
                                  </p:childTnLst>
                                </p:cTn>
                              </p:par>
                              <p:par>
                                <p:cTn id="131" presetID="17" presetClass="entr" presetSubtype="4" fill="hold" grpId="0" nodeType="withEffect">
                                  <p:stCondLst>
                                    <p:cond delay="250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1500" fill="hold"/>
                                        <p:tgtEl>
                                          <p:spTgt spid="20"/>
                                        </p:tgtEl>
                                        <p:attrNameLst>
                                          <p:attrName>ppt_x</p:attrName>
                                        </p:attrNameLst>
                                      </p:cBhvr>
                                      <p:tavLst>
                                        <p:tav tm="0">
                                          <p:val>
                                            <p:strVal val="#ppt_x"/>
                                          </p:val>
                                        </p:tav>
                                        <p:tav tm="100000">
                                          <p:val>
                                            <p:strVal val="#ppt_x"/>
                                          </p:val>
                                        </p:tav>
                                      </p:tavLst>
                                    </p:anim>
                                    <p:anim calcmode="lin" valueType="num">
                                      <p:cBhvr>
                                        <p:cTn id="134" dur="1500" fill="hold"/>
                                        <p:tgtEl>
                                          <p:spTgt spid="20"/>
                                        </p:tgtEl>
                                        <p:attrNameLst>
                                          <p:attrName>ppt_y</p:attrName>
                                        </p:attrNameLst>
                                      </p:cBhvr>
                                      <p:tavLst>
                                        <p:tav tm="0">
                                          <p:val>
                                            <p:strVal val="#ppt_y+#ppt_h/2"/>
                                          </p:val>
                                        </p:tav>
                                        <p:tav tm="100000">
                                          <p:val>
                                            <p:strVal val="#ppt_y"/>
                                          </p:val>
                                        </p:tav>
                                      </p:tavLst>
                                    </p:anim>
                                    <p:anim calcmode="lin" valueType="num">
                                      <p:cBhvr>
                                        <p:cTn id="135" dur="1500" fill="hold"/>
                                        <p:tgtEl>
                                          <p:spTgt spid="20"/>
                                        </p:tgtEl>
                                        <p:attrNameLst>
                                          <p:attrName>ppt_w</p:attrName>
                                        </p:attrNameLst>
                                      </p:cBhvr>
                                      <p:tavLst>
                                        <p:tav tm="0">
                                          <p:val>
                                            <p:strVal val="#ppt_w"/>
                                          </p:val>
                                        </p:tav>
                                        <p:tav tm="100000">
                                          <p:val>
                                            <p:strVal val="#ppt_w"/>
                                          </p:val>
                                        </p:tav>
                                      </p:tavLst>
                                    </p:anim>
                                    <p:anim calcmode="lin" valueType="num">
                                      <p:cBhvr>
                                        <p:cTn id="136" dur="1500" fill="hold"/>
                                        <p:tgtEl>
                                          <p:spTgt spid="20"/>
                                        </p:tgtEl>
                                        <p:attrNameLst>
                                          <p:attrName>ppt_h</p:attrName>
                                        </p:attrNameLst>
                                      </p:cBhvr>
                                      <p:tavLst>
                                        <p:tav tm="0">
                                          <p:val>
                                            <p:fltVal val="0"/>
                                          </p:val>
                                        </p:tav>
                                        <p:tav tm="100000">
                                          <p:val>
                                            <p:strVal val="#ppt_h"/>
                                          </p:val>
                                        </p:tav>
                                      </p:tavLst>
                                    </p:anim>
                                  </p:childTnLst>
                                </p:cTn>
                              </p:par>
                              <p:par>
                                <p:cTn id="137" presetID="17" presetClass="entr" presetSubtype="4" fill="hold" grpId="0" nodeType="withEffect">
                                  <p:stCondLst>
                                    <p:cond delay="2500"/>
                                  </p:stCondLst>
                                  <p:childTnLst>
                                    <p:set>
                                      <p:cBhvr>
                                        <p:cTn id="138" dur="1" fill="hold">
                                          <p:stCondLst>
                                            <p:cond delay="0"/>
                                          </p:stCondLst>
                                        </p:cTn>
                                        <p:tgtEl>
                                          <p:spTgt spid="21"/>
                                        </p:tgtEl>
                                        <p:attrNameLst>
                                          <p:attrName>style.visibility</p:attrName>
                                        </p:attrNameLst>
                                      </p:cBhvr>
                                      <p:to>
                                        <p:strVal val="visible"/>
                                      </p:to>
                                    </p:set>
                                    <p:anim calcmode="lin" valueType="num">
                                      <p:cBhvr>
                                        <p:cTn id="139" dur="1500" fill="hold"/>
                                        <p:tgtEl>
                                          <p:spTgt spid="21"/>
                                        </p:tgtEl>
                                        <p:attrNameLst>
                                          <p:attrName>ppt_x</p:attrName>
                                        </p:attrNameLst>
                                      </p:cBhvr>
                                      <p:tavLst>
                                        <p:tav tm="0">
                                          <p:val>
                                            <p:strVal val="#ppt_x"/>
                                          </p:val>
                                        </p:tav>
                                        <p:tav tm="100000">
                                          <p:val>
                                            <p:strVal val="#ppt_x"/>
                                          </p:val>
                                        </p:tav>
                                      </p:tavLst>
                                    </p:anim>
                                    <p:anim calcmode="lin" valueType="num">
                                      <p:cBhvr>
                                        <p:cTn id="140" dur="1500" fill="hold"/>
                                        <p:tgtEl>
                                          <p:spTgt spid="21"/>
                                        </p:tgtEl>
                                        <p:attrNameLst>
                                          <p:attrName>ppt_y</p:attrName>
                                        </p:attrNameLst>
                                      </p:cBhvr>
                                      <p:tavLst>
                                        <p:tav tm="0">
                                          <p:val>
                                            <p:strVal val="#ppt_y+#ppt_h/2"/>
                                          </p:val>
                                        </p:tav>
                                        <p:tav tm="100000">
                                          <p:val>
                                            <p:strVal val="#ppt_y"/>
                                          </p:val>
                                        </p:tav>
                                      </p:tavLst>
                                    </p:anim>
                                    <p:anim calcmode="lin" valueType="num">
                                      <p:cBhvr>
                                        <p:cTn id="141" dur="1500" fill="hold"/>
                                        <p:tgtEl>
                                          <p:spTgt spid="21"/>
                                        </p:tgtEl>
                                        <p:attrNameLst>
                                          <p:attrName>ppt_w</p:attrName>
                                        </p:attrNameLst>
                                      </p:cBhvr>
                                      <p:tavLst>
                                        <p:tav tm="0">
                                          <p:val>
                                            <p:strVal val="#ppt_w"/>
                                          </p:val>
                                        </p:tav>
                                        <p:tav tm="100000">
                                          <p:val>
                                            <p:strVal val="#ppt_w"/>
                                          </p:val>
                                        </p:tav>
                                      </p:tavLst>
                                    </p:anim>
                                    <p:anim calcmode="lin" valueType="num">
                                      <p:cBhvr>
                                        <p:cTn id="142" dur="1500" fill="hold"/>
                                        <p:tgtEl>
                                          <p:spTgt spid="21"/>
                                        </p:tgtEl>
                                        <p:attrNameLst>
                                          <p:attrName>ppt_h</p:attrName>
                                        </p:attrNameLst>
                                      </p:cBhvr>
                                      <p:tavLst>
                                        <p:tav tm="0">
                                          <p:val>
                                            <p:fltVal val="0"/>
                                          </p:val>
                                        </p:tav>
                                        <p:tav tm="100000">
                                          <p:val>
                                            <p:strVal val="#ppt_h"/>
                                          </p:val>
                                        </p:tav>
                                      </p:tavLst>
                                    </p:anim>
                                  </p:childTnLst>
                                </p:cTn>
                              </p:par>
                              <p:par>
                                <p:cTn id="143" presetID="17" presetClass="entr" presetSubtype="4" fill="hold" grpId="0" nodeType="withEffect">
                                  <p:stCondLst>
                                    <p:cond delay="2500"/>
                                  </p:stCondLst>
                                  <p:childTnLst>
                                    <p:set>
                                      <p:cBhvr>
                                        <p:cTn id="144" dur="1" fill="hold">
                                          <p:stCondLst>
                                            <p:cond delay="0"/>
                                          </p:stCondLst>
                                        </p:cTn>
                                        <p:tgtEl>
                                          <p:spTgt spid="22"/>
                                        </p:tgtEl>
                                        <p:attrNameLst>
                                          <p:attrName>style.visibility</p:attrName>
                                        </p:attrNameLst>
                                      </p:cBhvr>
                                      <p:to>
                                        <p:strVal val="visible"/>
                                      </p:to>
                                    </p:set>
                                    <p:anim calcmode="lin" valueType="num">
                                      <p:cBhvr>
                                        <p:cTn id="145" dur="1500" fill="hold"/>
                                        <p:tgtEl>
                                          <p:spTgt spid="22"/>
                                        </p:tgtEl>
                                        <p:attrNameLst>
                                          <p:attrName>ppt_x</p:attrName>
                                        </p:attrNameLst>
                                      </p:cBhvr>
                                      <p:tavLst>
                                        <p:tav tm="0">
                                          <p:val>
                                            <p:strVal val="#ppt_x"/>
                                          </p:val>
                                        </p:tav>
                                        <p:tav tm="100000">
                                          <p:val>
                                            <p:strVal val="#ppt_x"/>
                                          </p:val>
                                        </p:tav>
                                      </p:tavLst>
                                    </p:anim>
                                    <p:anim calcmode="lin" valueType="num">
                                      <p:cBhvr>
                                        <p:cTn id="146" dur="1500" fill="hold"/>
                                        <p:tgtEl>
                                          <p:spTgt spid="22"/>
                                        </p:tgtEl>
                                        <p:attrNameLst>
                                          <p:attrName>ppt_y</p:attrName>
                                        </p:attrNameLst>
                                      </p:cBhvr>
                                      <p:tavLst>
                                        <p:tav tm="0">
                                          <p:val>
                                            <p:strVal val="#ppt_y+#ppt_h/2"/>
                                          </p:val>
                                        </p:tav>
                                        <p:tav tm="100000">
                                          <p:val>
                                            <p:strVal val="#ppt_y"/>
                                          </p:val>
                                        </p:tav>
                                      </p:tavLst>
                                    </p:anim>
                                    <p:anim calcmode="lin" valueType="num">
                                      <p:cBhvr>
                                        <p:cTn id="147" dur="1500" fill="hold"/>
                                        <p:tgtEl>
                                          <p:spTgt spid="22"/>
                                        </p:tgtEl>
                                        <p:attrNameLst>
                                          <p:attrName>ppt_w</p:attrName>
                                        </p:attrNameLst>
                                      </p:cBhvr>
                                      <p:tavLst>
                                        <p:tav tm="0">
                                          <p:val>
                                            <p:strVal val="#ppt_w"/>
                                          </p:val>
                                        </p:tav>
                                        <p:tav tm="100000">
                                          <p:val>
                                            <p:strVal val="#ppt_w"/>
                                          </p:val>
                                        </p:tav>
                                      </p:tavLst>
                                    </p:anim>
                                    <p:anim calcmode="lin" valueType="num">
                                      <p:cBhvr>
                                        <p:cTn id="148" dur="1500" fill="hold"/>
                                        <p:tgtEl>
                                          <p:spTgt spid="22"/>
                                        </p:tgtEl>
                                        <p:attrNameLst>
                                          <p:attrName>ppt_h</p:attrName>
                                        </p:attrNameLst>
                                      </p:cBhvr>
                                      <p:tavLst>
                                        <p:tav tm="0">
                                          <p:val>
                                            <p:fltVal val="0"/>
                                          </p:val>
                                        </p:tav>
                                        <p:tav tm="100000">
                                          <p:val>
                                            <p:strVal val="#ppt_h"/>
                                          </p:val>
                                        </p:tav>
                                      </p:tavLst>
                                    </p:anim>
                                  </p:childTnLst>
                                </p:cTn>
                              </p:par>
                              <p:par>
                                <p:cTn id="149" presetID="17" presetClass="entr" presetSubtype="4" fill="hold" grpId="0" nodeType="withEffect">
                                  <p:stCondLst>
                                    <p:cond delay="2500"/>
                                  </p:stCondLst>
                                  <p:childTnLst>
                                    <p:set>
                                      <p:cBhvr>
                                        <p:cTn id="150" dur="1" fill="hold">
                                          <p:stCondLst>
                                            <p:cond delay="0"/>
                                          </p:stCondLst>
                                        </p:cTn>
                                        <p:tgtEl>
                                          <p:spTgt spid="23"/>
                                        </p:tgtEl>
                                        <p:attrNameLst>
                                          <p:attrName>style.visibility</p:attrName>
                                        </p:attrNameLst>
                                      </p:cBhvr>
                                      <p:to>
                                        <p:strVal val="visible"/>
                                      </p:to>
                                    </p:set>
                                    <p:anim calcmode="lin" valueType="num">
                                      <p:cBhvr>
                                        <p:cTn id="151" dur="1500" fill="hold"/>
                                        <p:tgtEl>
                                          <p:spTgt spid="23"/>
                                        </p:tgtEl>
                                        <p:attrNameLst>
                                          <p:attrName>ppt_x</p:attrName>
                                        </p:attrNameLst>
                                      </p:cBhvr>
                                      <p:tavLst>
                                        <p:tav tm="0">
                                          <p:val>
                                            <p:strVal val="#ppt_x"/>
                                          </p:val>
                                        </p:tav>
                                        <p:tav tm="100000">
                                          <p:val>
                                            <p:strVal val="#ppt_x"/>
                                          </p:val>
                                        </p:tav>
                                      </p:tavLst>
                                    </p:anim>
                                    <p:anim calcmode="lin" valueType="num">
                                      <p:cBhvr>
                                        <p:cTn id="152" dur="1500" fill="hold"/>
                                        <p:tgtEl>
                                          <p:spTgt spid="23"/>
                                        </p:tgtEl>
                                        <p:attrNameLst>
                                          <p:attrName>ppt_y</p:attrName>
                                        </p:attrNameLst>
                                      </p:cBhvr>
                                      <p:tavLst>
                                        <p:tav tm="0">
                                          <p:val>
                                            <p:strVal val="#ppt_y+#ppt_h/2"/>
                                          </p:val>
                                        </p:tav>
                                        <p:tav tm="100000">
                                          <p:val>
                                            <p:strVal val="#ppt_y"/>
                                          </p:val>
                                        </p:tav>
                                      </p:tavLst>
                                    </p:anim>
                                    <p:anim calcmode="lin" valueType="num">
                                      <p:cBhvr>
                                        <p:cTn id="153" dur="1500" fill="hold"/>
                                        <p:tgtEl>
                                          <p:spTgt spid="23"/>
                                        </p:tgtEl>
                                        <p:attrNameLst>
                                          <p:attrName>ppt_w</p:attrName>
                                        </p:attrNameLst>
                                      </p:cBhvr>
                                      <p:tavLst>
                                        <p:tav tm="0">
                                          <p:val>
                                            <p:strVal val="#ppt_w"/>
                                          </p:val>
                                        </p:tav>
                                        <p:tav tm="100000">
                                          <p:val>
                                            <p:strVal val="#ppt_w"/>
                                          </p:val>
                                        </p:tav>
                                      </p:tavLst>
                                    </p:anim>
                                    <p:anim calcmode="lin" valueType="num">
                                      <p:cBhvr>
                                        <p:cTn id="154" dur="1500" fill="hold"/>
                                        <p:tgtEl>
                                          <p:spTgt spid="23"/>
                                        </p:tgtEl>
                                        <p:attrNameLst>
                                          <p:attrName>ppt_h</p:attrName>
                                        </p:attrNameLst>
                                      </p:cBhvr>
                                      <p:tavLst>
                                        <p:tav tm="0">
                                          <p:val>
                                            <p:fltVal val="0"/>
                                          </p:val>
                                        </p:tav>
                                        <p:tav tm="100000">
                                          <p:val>
                                            <p:strVal val="#ppt_h"/>
                                          </p:val>
                                        </p:tav>
                                      </p:tavLst>
                                    </p:anim>
                                  </p:childTnLst>
                                </p:cTn>
                              </p:par>
                              <p:par>
                                <p:cTn id="155" presetID="17" presetClass="entr" presetSubtype="4" fill="hold" grpId="0" nodeType="withEffect">
                                  <p:stCondLst>
                                    <p:cond delay="2500"/>
                                  </p:stCondLst>
                                  <p:childTnLst>
                                    <p:set>
                                      <p:cBhvr>
                                        <p:cTn id="156" dur="1" fill="hold">
                                          <p:stCondLst>
                                            <p:cond delay="0"/>
                                          </p:stCondLst>
                                        </p:cTn>
                                        <p:tgtEl>
                                          <p:spTgt spid="24"/>
                                        </p:tgtEl>
                                        <p:attrNameLst>
                                          <p:attrName>style.visibility</p:attrName>
                                        </p:attrNameLst>
                                      </p:cBhvr>
                                      <p:to>
                                        <p:strVal val="visible"/>
                                      </p:to>
                                    </p:set>
                                    <p:anim calcmode="lin" valueType="num">
                                      <p:cBhvr>
                                        <p:cTn id="157" dur="1500" fill="hold"/>
                                        <p:tgtEl>
                                          <p:spTgt spid="24"/>
                                        </p:tgtEl>
                                        <p:attrNameLst>
                                          <p:attrName>ppt_x</p:attrName>
                                        </p:attrNameLst>
                                      </p:cBhvr>
                                      <p:tavLst>
                                        <p:tav tm="0">
                                          <p:val>
                                            <p:strVal val="#ppt_x"/>
                                          </p:val>
                                        </p:tav>
                                        <p:tav tm="100000">
                                          <p:val>
                                            <p:strVal val="#ppt_x"/>
                                          </p:val>
                                        </p:tav>
                                      </p:tavLst>
                                    </p:anim>
                                    <p:anim calcmode="lin" valueType="num">
                                      <p:cBhvr>
                                        <p:cTn id="158" dur="1500" fill="hold"/>
                                        <p:tgtEl>
                                          <p:spTgt spid="24"/>
                                        </p:tgtEl>
                                        <p:attrNameLst>
                                          <p:attrName>ppt_y</p:attrName>
                                        </p:attrNameLst>
                                      </p:cBhvr>
                                      <p:tavLst>
                                        <p:tav tm="0">
                                          <p:val>
                                            <p:strVal val="#ppt_y+#ppt_h/2"/>
                                          </p:val>
                                        </p:tav>
                                        <p:tav tm="100000">
                                          <p:val>
                                            <p:strVal val="#ppt_y"/>
                                          </p:val>
                                        </p:tav>
                                      </p:tavLst>
                                    </p:anim>
                                    <p:anim calcmode="lin" valueType="num">
                                      <p:cBhvr>
                                        <p:cTn id="159" dur="1500" fill="hold"/>
                                        <p:tgtEl>
                                          <p:spTgt spid="24"/>
                                        </p:tgtEl>
                                        <p:attrNameLst>
                                          <p:attrName>ppt_w</p:attrName>
                                        </p:attrNameLst>
                                      </p:cBhvr>
                                      <p:tavLst>
                                        <p:tav tm="0">
                                          <p:val>
                                            <p:strVal val="#ppt_w"/>
                                          </p:val>
                                        </p:tav>
                                        <p:tav tm="100000">
                                          <p:val>
                                            <p:strVal val="#ppt_w"/>
                                          </p:val>
                                        </p:tav>
                                      </p:tavLst>
                                    </p:anim>
                                    <p:anim calcmode="lin" valueType="num">
                                      <p:cBhvr>
                                        <p:cTn id="160" dur="1500" fill="hold"/>
                                        <p:tgtEl>
                                          <p:spTgt spid="24"/>
                                        </p:tgtEl>
                                        <p:attrNameLst>
                                          <p:attrName>ppt_h</p:attrName>
                                        </p:attrNameLst>
                                      </p:cBhvr>
                                      <p:tavLst>
                                        <p:tav tm="0">
                                          <p:val>
                                            <p:fltVal val="0"/>
                                          </p:val>
                                        </p:tav>
                                        <p:tav tm="100000">
                                          <p:val>
                                            <p:strVal val="#ppt_h"/>
                                          </p:val>
                                        </p:tav>
                                      </p:tavLst>
                                    </p:anim>
                                  </p:childTnLst>
                                </p:cTn>
                              </p:par>
                              <p:par>
                                <p:cTn id="161" presetID="17" presetClass="entr" presetSubtype="4" fill="hold" grpId="0" nodeType="withEffect">
                                  <p:stCondLst>
                                    <p:cond delay="2500"/>
                                  </p:stCondLst>
                                  <p:childTnLst>
                                    <p:set>
                                      <p:cBhvr>
                                        <p:cTn id="162" dur="1" fill="hold">
                                          <p:stCondLst>
                                            <p:cond delay="0"/>
                                          </p:stCondLst>
                                        </p:cTn>
                                        <p:tgtEl>
                                          <p:spTgt spid="25"/>
                                        </p:tgtEl>
                                        <p:attrNameLst>
                                          <p:attrName>style.visibility</p:attrName>
                                        </p:attrNameLst>
                                      </p:cBhvr>
                                      <p:to>
                                        <p:strVal val="visible"/>
                                      </p:to>
                                    </p:set>
                                    <p:anim calcmode="lin" valueType="num">
                                      <p:cBhvr>
                                        <p:cTn id="163" dur="1500" fill="hold"/>
                                        <p:tgtEl>
                                          <p:spTgt spid="25"/>
                                        </p:tgtEl>
                                        <p:attrNameLst>
                                          <p:attrName>ppt_x</p:attrName>
                                        </p:attrNameLst>
                                      </p:cBhvr>
                                      <p:tavLst>
                                        <p:tav tm="0">
                                          <p:val>
                                            <p:strVal val="#ppt_x"/>
                                          </p:val>
                                        </p:tav>
                                        <p:tav tm="100000">
                                          <p:val>
                                            <p:strVal val="#ppt_x"/>
                                          </p:val>
                                        </p:tav>
                                      </p:tavLst>
                                    </p:anim>
                                    <p:anim calcmode="lin" valueType="num">
                                      <p:cBhvr>
                                        <p:cTn id="164" dur="1500" fill="hold"/>
                                        <p:tgtEl>
                                          <p:spTgt spid="25"/>
                                        </p:tgtEl>
                                        <p:attrNameLst>
                                          <p:attrName>ppt_y</p:attrName>
                                        </p:attrNameLst>
                                      </p:cBhvr>
                                      <p:tavLst>
                                        <p:tav tm="0">
                                          <p:val>
                                            <p:strVal val="#ppt_y+#ppt_h/2"/>
                                          </p:val>
                                        </p:tav>
                                        <p:tav tm="100000">
                                          <p:val>
                                            <p:strVal val="#ppt_y"/>
                                          </p:val>
                                        </p:tav>
                                      </p:tavLst>
                                    </p:anim>
                                    <p:anim calcmode="lin" valueType="num">
                                      <p:cBhvr>
                                        <p:cTn id="165" dur="1500" fill="hold"/>
                                        <p:tgtEl>
                                          <p:spTgt spid="25"/>
                                        </p:tgtEl>
                                        <p:attrNameLst>
                                          <p:attrName>ppt_w</p:attrName>
                                        </p:attrNameLst>
                                      </p:cBhvr>
                                      <p:tavLst>
                                        <p:tav tm="0">
                                          <p:val>
                                            <p:strVal val="#ppt_w"/>
                                          </p:val>
                                        </p:tav>
                                        <p:tav tm="100000">
                                          <p:val>
                                            <p:strVal val="#ppt_w"/>
                                          </p:val>
                                        </p:tav>
                                      </p:tavLst>
                                    </p:anim>
                                    <p:anim calcmode="lin" valueType="num">
                                      <p:cBhvr>
                                        <p:cTn id="166" dur="1500" fill="hold"/>
                                        <p:tgtEl>
                                          <p:spTgt spid="25"/>
                                        </p:tgtEl>
                                        <p:attrNameLst>
                                          <p:attrName>ppt_h</p:attrName>
                                        </p:attrNameLst>
                                      </p:cBhvr>
                                      <p:tavLst>
                                        <p:tav tm="0">
                                          <p:val>
                                            <p:fltVal val="0"/>
                                          </p:val>
                                        </p:tav>
                                        <p:tav tm="100000">
                                          <p:val>
                                            <p:strVal val="#ppt_h"/>
                                          </p:val>
                                        </p:tav>
                                      </p:tavLst>
                                    </p:anim>
                                  </p:childTnLst>
                                </p:cTn>
                              </p:par>
                              <p:par>
                                <p:cTn id="167" presetID="16" presetClass="entr" presetSubtype="37" fill="hold" nodeType="withEffect">
                                  <p:stCondLst>
                                    <p:cond delay="3000"/>
                                  </p:stCondLst>
                                  <p:childTnLst>
                                    <p:set>
                                      <p:cBhvr>
                                        <p:cTn id="168" dur="1" fill="hold">
                                          <p:stCondLst>
                                            <p:cond delay="0"/>
                                          </p:stCondLst>
                                        </p:cTn>
                                        <p:tgtEl>
                                          <p:spTgt spid="129"/>
                                        </p:tgtEl>
                                        <p:attrNameLst>
                                          <p:attrName>style.visibility</p:attrName>
                                        </p:attrNameLst>
                                      </p:cBhvr>
                                      <p:to>
                                        <p:strVal val="visible"/>
                                      </p:to>
                                    </p:set>
                                    <p:animEffect transition="in" filter="barn(outVertical)">
                                      <p:cBhvr>
                                        <p:cTn id="169" dur="1000"/>
                                        <p:tgtEl>
                                          <p:spTgt spid="129"/>
                                        </p:tgtEl>
                                      </p:cBhvr>
                                    </p:animEffect>
                                  </p:childTnLst>
                                </p:cTn>
                              </p:par>
                              <p:par>
                                <p:cTn id="170" presetID="22" presetClass="entr" presetSubtype="8" fill="hold" nodeType="withEffect">
                                  <p:stCondLst>
                                    <p:cond delay="0"/>
                                  </p:stCondLst>
                                  <p:childTnLst>
                                    <p:set>
                                      <p:cBhvr>
                                        <p:cTn id="171" dur="1" fill="hold">
                                          <p:stCondLst>
                                            <p:cond delay="0"/>
                                          </p:stCondLst>
                                        </p:cTn>
                                        <p:tgtEl>
                                          <p:spTgt spid="216"/>
                                        </p:tgtEl>
                                        <p:attrNameLst>
                                          <p:attrName>style.visibility</p:attrName>
                                        </p:attrNameLst>
                                      </p:cBhvr>
                                      <p:to>
                                        <p:strVal val="visible"/>
                                      </p:to>
                                    </p:set>
                                    <p:animEffect transition="in" filter="wipe(left)">
                                      <p:cBhvr>
                                        <p:cTn id="172" dur="1500"/>
                                        <p:tgtEl>
                                          <p:spTgt spid="216"/>
                                        </p:tgtEl>
                                      </p:cBhvr>
                                    </p:animEffect>
                                  </p:childTnLst>
                                </p:cTn>
                              </p:par>
                              <p:par>
                                <p:cTn id="173" presetID="8" presetClass="emph" presetSubtype="0" repeatCount="indefinite" fill="hold" nodeType="withEffect">
                                  <p:stCondLst>
                                    <p:cond delay="0"/>
                                  </p:stCondLst>
                                  <p:endCondLst>
                                    <p:cond evt="onNext" delay="0">
                                      <p:tgtEl>
                                        <p:sldTgt/>
                                      </p:tgtEl>
                                    </p:cond>
                                  </p:endCondLst>
                                  <p:childTnLst>
                                    <p:animRot by="-21600000">
                                      <p:cBhvr>
                                        <p:cTn id="174" dur="90000" fill="hold"/>
                                        <p:tgtEl>
                                          <p:spTgt spid="216"/>
                                        </p:tgtEl>
                                        <p:attrNameLst>
                                          <p:attrName>r</p:attrName>
                                        </p:attrNameLst>
                                      </p:cBhvr>
                                    </p:animRot>
                                  </p:childTnLst>
                                </p:cTn>
                              </p:par>
                              <p:par>
                                <p:cTn id="175" presetID="42" presetClass="entr" presetSubtype="0" fill="hold" nodeType="withEffect">
                                  <p:stCondLst>
                                    <p:cond delay="0"/>
                                  </p:stCondLst>
                                  <p:childTnLst>
                                    <p:set>
                                      <p:cBhvr>
                                        <p:cTn id="176" dur="1" fill="hold">
                                          <p:stCondLst>
                                            <p:cond delay="0"/>
                                          </p:stCondLst>
                                        </p:cTn>
                                        <p:tgtEl>
                                          <p:spTgt spid="133"/>
                                        </p:tgtEl>
                                        <p:attrNameLst>
                                          <p:attrName>style.visibility</p:attrName>
                                        </p:attrNameLst>
                                      </p:cBhvr>
                                      <p:to>
                                        <p:strVal val="visible"/>
                                      </p:to>
                                    </p:set>
                                    <p:animEffect transition="in" filter="fade">
                                      <p:cBhvr>
                                        <p:cTn id="177" dur="1000"/>
                                        <p:tgtEl>
                                          <p:spTgt spid="133"/>
                                        </p:tgtEl>
                                      </p:cBhvr>
                                    </p:animEffect>
                                    <p:anim calcmode="lin" valueType="num">
                                      <p:cBhvr>
                                        <p:cTn id="178" dur="1000" fill="hold"/>
                                        <p:tgtEl>
                                          <p:spTgt spid="133"/>
                                        </p:tgtEl>
                                        <p:attrNameLst>
                                          <p:attrName>ppt_x</p:attrName>
                                        </p:attrNameLst>
                                      </p:cBhvr>
                                      <p:tavLst>
                                        <p:tav tm="0">
                                          <p:val>
                                            <p:strVal val="#ppt_x"/>
                                          </p:val>
                                        </p:tav>
                                        <p:tav tm="100000">
                                          <p:val>
                                            <p:strVal val="#ppt_x"/>
                                          </p:val>
                                        </p:tav>
                                      </p:tavLst>
                                    </p:anim>
                                    <p:anim calcmode="lin" valueType="num">
                                      <p:cBhvr>
                                        <p:cTn id="179" dur="1000" fill="hold"/>
                                        <p:tgtEl>
                                          <p:spTgt spid="133"/>
                                        </p:tgtEl>
                                        <p:attrNameLst>
                                          <p:attrName>ppt_y</p:attrName>
                                        </p:attrNameLst>
                                      </p:cBhvr>
                                      <p:tavLst>
                                        <p:tav tm="0">
                                          <p:val>
                                            <p:strVal val="#ppt_y+.1"/>
                                          </p:val>
                                        </p:tav>
                                        <p:tav tm="100000">
                                          <p:val>
                                            <p:strVal val="#ppt_y"/>
                                          </p:val>
                                        </p:tav>
                                      </p:tavLst>
                                    </p:anim>
                                  </p:childTnLst>
                                </p:cTn>
                              </p:par>
                              <p:par>
                                <p:cTn id="180" presetID="42" presetClass="path" presetSubtype="0" repeatCount="4000" accel="50000" decel="20000" autoRev="1" fill="hold" nodeType="withEffect">
                                  <p:stCondLst>
                                    <p:cond delay="250"/>
                                  </p:stCondLst>
                                  <p:childTnLst>
                                    <p:animMotion origin="layout" path="M -2.5E-6 1.85185E-6 L -2.5E-6 0.03727 " pathEditMode="relative" rAng="0" ptsTypes="AA">
                                      <p:cBhvr>
                                        <p:cTn id="181" dur="3000" fill="hold"/>
                                        <p:tgtEl>
                                          <p:spTgt spid="133"/>
                                        </p:tgtEl>
                                        <p:attrNameLst>
                                          <p:attrName>ppt_x</p:attrName>
                                          <p:attrName>ppt_y</p:attrName>
                                        </p:attrNameLst>
                                      </p:cBhvr>
                                      <p:rCtr x="0" y="1852"/>
                                    </p:animMotion>
                                  </p:childTnLst>
                                </p:cTn>
                              </p:par>
                              <p:par>
                                <p:cTn id="182" presetID="23" presetClass="entr" presetSubtype="16" fill="hold" grpId="0" nodeType="withEffect">
                                  <p:stCondLst>
                                    <p:cond delay="3500"/>
                                  </p:stCondLst>
                                  <p:childTnLst>
                                    <p:set>
                                      <p:cBhvr>
                                        <p:cTn id="183" dur="1" fill="hold">
                                          <p:stCondLst>
                                            <p:cond delay="0"/>
                                          </p:stCondLst>
                                        </p:cTn>
                                        <p:tgtEl>
                                          <p:spTgt spid="8"/>
                                        </p:tgtEl>
                                        <p:attrNameLst>
                                          <p:attrName>style.visibility</p:attrName>
                                        </p:attrNameLst>
                                      </p:cBhvr>
                                      <p:to>
                                        <p:strVal val="visible"/>
                                      </p:to>
                                    </p:set>
                                    <p:anim calcmode="lin" valueType="num">
                                      <p:cBhvr>
                                        <p:cTn id="184" dur="1500" fill="hold"/>
                                        <p:tgtEl>
                                          <p:spTgt spid="8"/>
                                        </p:tgtEl>
                                        <p:attrNameLst>
                                          <p:attrName>ppt_w</p:attrName>
                                        </p:attrNameLst>
                                      </p:cBhvr>
                                      <p:tavLst>
                                        <p:tav tm="0">
                                          <p:val>
                                            <p:fltVal val="0"/>
                                          </p:val>
                                        </p:tav>
                                        <p:tav tm="100000">
                                          <p:val>
                                            <p:strVal val="#ppt_w"/>
                                          </p:val>
                                        </p:tav>
                                      </p:tavLst>
                                    </p:anim>
                                    <p:anim calcmode="lin" valueType="num">
                                      <p:cBhvr>
                                        <p:cTn id="185" dur="1500" fill="hold"/>
                                        <p:tgtEl>
                                          <p:spTgt spid="8"/>
                                        </p:tgtEl>
                                        <p:attrNameLst>
                                          <p:attrName>ppt_h</p:attrName>
                                        </p:attrNameLst>
                                      </p:cBhvr>
                                      <p:tavLst>
                                        <p:tav tm="0">
                                          <p:val>
                                            <p:fltVal val="0"/>
                                          </p:val>
                                        </p:tav>
                                        <p:tav tm="100000">
                                          <p:val>
                                            <p:strVal val="#ppt_h"/>
                                          </p:val>
                                        </p:tav>
                                      </p:tavLst>
                                    </p:anim>
                                  </p:childTnLst>
                                </p:cTn>
                              </p:par>
                              <p:par>
                                <p:cTn id="186" presetID="23" presetClass="entr" presetSubtype="16" fill="hold" grpId="0" nodeType="withEffect">
                                  <p:stCondLst>
                                    <p:cond delay="3500"/>
                                  </p:stCondLst>
                                  <p:childTnLst>
                                    <p:set>
                                      <p:cBhvr>
                                        <p:cTn id="187" dur="1" fill="hold">
                                          <p:stCondLst>
                                            <p:cond delay="0"/>
                                          </p:stCondLst>
                                        </p:cTn>
                                        <p:tgtEl>
                                          <p:spTgt spid="122"/>
                                        </p:tgtEl>
                                        <p:attrNameLst>
                                          <p:attrName>style.visibility</p:attrName>
                                        </p:attrNameLst>
                                      </p:cBhvr>
                                      <p:to>
                                        <p:strVal val="visible"/>
                                      </p:to>
                                    </p:set>
                                    <p:anim calcmode="lin" valueType="num">
                                      <p:cBhvr>
                                        <p:cTn id="188" dur="1500" fill="hold"/>
                                        <p:tgtEl>
                                          <p:spTgt spid="122"/>
                                        </p:tgtEl>
                                        <p:attrNameLst>
                                          <p:attrName>ppt_w</p:attrName>
                                        </p:attrNameLst>
                                      </p:cBhvr>
                                      <p:tavLst>
                                        <p:tav tm="0">
                                          <p:val>
                                            <p:fltVal val="0"/>
                                          </p:val>
                                        </p:tav>
                                        <p:tav tm="100000">
                                          <p:val>
                                            <p:strVal val="#ppt_w"/>
                                          </p:val>
                                        </p:tav>
                                      </p:tavLst>
                                    </p:anim>
                                    <p:anim calcmode="lin" valueType="num">
                                      <p:cBhvr>
                                        <p:cTn id="189" dur="1500" fill="hold"/>
                                        <p:tgtEl>
                                          <p:spTgt spid="122"/>
                                        </p:tgtEl>
                                        <p:attrNameLst>
                                          <p:attrName>ppt_h</p:attrName>
                                        </p:attrNameLst>
                                      </p:cBhvr>
                                      <p:tavLst>
                                        <p:tav tm="0">
                                          <p:val>
                                            <p:fltVal val="0"/>
                                          </p:val>
                                        </p:tav>
                                        <p:tav tm="100000">
                                          <p:val>
                                            <p:strVal val="#ppt_h"/>
                                          </p:val>
                                        </p:tav>
                                      </p:tavLst>
                                    </p:anim>
                                  </p:childTnLst>
                                </p:cTn>
                              </p:par>
                              <p:par>
                                <p:cTn id="190" presetID="23" presetClass="entr" presetSubtype="16" fill="hold" grpId="0" nodeType="withEffect">
                                  <p:stCondLst>
                                    <p:cond delay="3500"/>
                                  </p:stCondLst>
                                  <p:childTnLst>
                                    <p:set>
                                      <p:cBhvr>
                                        <p:cTn id="191" dur="1" fill="hold">
                                          <p:stCondLst>
                                            <p:cond delay="0"/>
                                          </p:stCondLst>
                                        </p:cTn>
                                        <p:tgtEl>
                                          <p:spTgt spid="128"/>
                                        </p:tgtEl>
                                        <p:attrNameLst>
                                          <p:attrName>style.visibility</p:attrName>
                                        </p:attrNameLst>
                                      </p:cBhvr>
                                      <p:to>
                                        <p:strVal val="visible"/>
                                      </p:to>
                                    </p:set>
                                    <p:anim calcmode="lin" valueType="num">
                                      <p:cBhvr>
                                        <p:cTn id="192" dur="1500" fill="hold"/>
                                        <p:tgtEl>
                                          <p:spTgt spid="128"/>
                                        </p:tgtEl>
                                        <p:attrNameLst>
                                          <p:attrName>ppt_w</p:attrName>
                                        </p:attrNameLst>
                                      </p:cBhvr>
                                      <p:tavLst>
                                        <p:tav tm="0">
                                          <p:val>
                                            <p:fltVal val="0"/>
                                          </p:val>
                                        </p:tav>
                                        <p:tav tm="100000">
                                          <p:val>
                                            <p:strVal val="#ppt_w"/>
                                          </p:val>
                                        </p:tav>
                                      </p:tavLst>
                                    </p:anim>
                                    <p:anim calcmode="lin" valueType="num">
                                      <p:cBhvr>
                                        <p:cTn id="193" dur="1500" fill="hold"/>
                                        <p:tgtEl>
                                          <p:spTgt spid="128"/>
                                        </p:tgtEl>
                                        <p:attrNameLst>
                                          <p:attrName>ppt_h</p:attrName>
                                        </p:attrNameLst>
                                      </p:cBhvr>
                                      <p:tavLst>
                                        <p:tav tm="0">
                                          <p:val>
                                            <p:fltVal val="0"/>
                                          </p:val>
                                        </p:tav>
                                        <p:tav tm="100000">
                                          <p:val>
                                            <p:strVal val="#ppt_h"/>
                                          </p:val>
                                        </p:tav>
                                      </p:tavLst>
                                    </p:anim>
                                  </p:childTnLst>
                                </p:cTn>
                              </p:par>
                              <p:par>
                                <p:cTn id="194" presetID="23" presetClass="entr" presetSubtype="16" fill="hold" grpId="0" nodeType="withEffect">
                                  <p:stCondLst>
                                    <p:cond delay="3500"/>
                                  </p:stCondLst>
                                  <p:childTnLst>
                                    <p:set>
                                      <p:cBhvr>
                                        <p:cTn id="195" dur="1" fill="hold">
                                          <p:stCondLst>
                                            <p:cond delay="0"/>
                                          </p:stCondLst>
                                        </p:cTn>
                                        <p:tgtEl>
                                          <p:spTgt spid="130"/>
                                        </p:tgtEl>
                                        <p:attrNameLst>
                                          <p:attrName>style.visibility</p:attrName>
                                        </p:attrNameLst>
                                      </p:cBhvr>
                                      <p:to>
                                        <p:strVal val="visible"/>
                                      </p:to>
                                    </p:set>
                                    <p:anim calcmode="lin" valueType="num">
                                      <p:cBhvr>
                                        <p:cTn id="196" dur="1500" fill="hold"/>
                                        <p:tgtEl>
                                          <p:spTgt spid="130"/>
                                        </p:tgtEl>
                                        <p:attrNameLst>
                                          <p:attrName>ppt_w</p:attrName>
                                        </p:attrNameLst>
                                      </p:cBhvr>
                                      <p:tavLst>
                                        <p:tav tm="0">
                                          <p:val>
                                            <p:fltVal val="0"/>
                                          </p:val>
                                        </p:tav>
                                        <p:tav tm="100000">
                                          <p:val>
                                            <p:strVal val="#ppt_w"/>
                                          </p:val>
                                        </p:tav>
                                      </p:tavLst>
                                    </p:anim>
                                    <p:anim calcmode="lin" valueType="num">
                                      <p:cBhvr>
                                        <p:cTn id="197" dur="1500" fill="hold"/>
                                        <p:tgtEl>
                                          <p:spTgt spid="130"/>
                                        </p:tgtEl>
                                        <p:attrNameLst>
                                          <p:attrName>ppt_h</p:attrName>
                                        </p:attrNameLst>
                                      </p:cBhvr>
                                      <p:tavLst>
                                        <p:tav tm="0">
                                          <p:val>
                                            <p:fltVal val="0"/>
                                          </p:val>
                                        </p:tav>
                                        <p:tav tm="100000">
                                          <p:val>
                                            <p:strVal val="#ppt_h"/>
                                          </p:val>
                                        </p:tav>
                                      </p:tavLst>
                                    </p:anim>
                                  </p:childTnLst>
                                </p:cTn>
                              </p:par>
                              <p:par>
                                <p:cTn id="198" presetID="23" presetClass="entr" presetSubtype="16" fill="hold" grpId="0" nodeType="withEffect">
                                  <p:stCondLst>
                                    <p:cond delay="3500"/>
                                  </p:stCondLst>
                                  <p:childTnLst>
                                    <p:set>
                                      <p:cBhvr>
                                        <p:cTn id="199" dur="1" fill="hold">
                                          <p:stCondLst>
                                            <p:cond delay="0"/>
                                          </p:stCondLst>
                                        </p:cTn>
                                        <p:tgtEl>
                                          <p:spTgt spid="131"/>
                                        </p:tgtEl>
                                        <p:attrNameLst>
                                          <p:attrName>style.visibility</p:attrName>
                                        </p:attrNameLst>
                                      </p:cBhvr>
                                      <p:to>
                                        <p:strVal val="visible"/>
                                      </p:to>
                                    </p:set>
                                    <p:anim calcmode="lin" valueType="num">
                                      <p:cBhvr>
                                        <p:cTn id="200" dur="1500" fill="hold"/>
                                        <p:tgtEl>
                                          <p:spTgt spid="131"/>
                                        </p:tgtEl>
                                        <p:attrNameLst>
                                          <p:attrName>ppt_w</p:attrName>
                                        </p:attrNameLst>
                                      </p:cBhvr>
                                      <p:tavLst>
                                        <p:tav tm="0">
                                          <p:val>
                                            <p:fltVal val="0"/>
                                          </p:val>
                                        </p:tav>
                                        <p:tav tm="100000">
                                          <p:val>
                                            <p:strVal val="#ppt_w"/>
                                          </p:val>
                                        </p:tav>
                                      </p:tavLst>
                                    </p:anim>
                                    <p:anim calcmode="lin" valueType="num">
                                      <p:cBhvr>
                                        <p:cTn id="201" dur="1500" fill="hold"/>
                                        <p:tgtEl>
                                          <p:spTgt spid="131"/>
                                        </p:tgtEl>
                                        <p:attrNameLst>
                                          <p:attrName>ppt_h</p:attrName>
                                        </p:attrNameLst>
                                      </p:cBhvr>
                                      <p:tavLst>
                                        <p:tav tm="0">
                                          <p:val>
                                            <p:fltVal val="0"/>
                                          </p:val>
                                        </p:tav>
                                        <p:tav tm="100000">
                                          <p:val>
                                            <p:strVal val="#ppt_h"/>
                                          </p:val>
                                        </p:tav>
                                      </p:tavLst>
                                    </p:anim>
                                  </p:childTnLst>
                                </p:cTn>
                              </p:par>
                              <p:par>
                                <p:cTn id="202" presetID="23" presetClass="entr" presetSubtype="16" fill="hold" grpId="0" nodeType="withEffect">
                                  <p:stCondLst>
                                    <p:cond delay="3500"/>
                                  </p:stCondLst>
                                  <p:childTnLst>
                                    <p:set>
                                      <p:cBhvr>
                                        <p:cTn id="203" dur="1" fill="hold">
                                          <p:stCondLst>
                                            <p:cond delay="0"/>
                                          </p:stCondLst>
                                        </p:cTn>
                                        <p:tgtEl>
                                          <p:spTgt spid="132"/>
                                        </p:tgtEl>
                                        <p:attrNameLst>
                                          <p:attrName>style.visibility</p:attrName>
                                        </p:attrNameLst>
                                      </p:cBhvr>
                                      <p:to>
                                        <p:strVal val="visible"/>
                                      </p:to>
                                    </p:set>
                                    <p:anim calcmode="lin" valueType="num">
                                      <p:cBhvr>
                                        <p:cTn id="204" dur="1500" fill="hold"/>
                                        <p:tgtEl>
                                          <p:spTgt spid="132"/>
                                        </p:tgtEl>
                                        <p:attrNameLst>
                                          <p:attrName>ppt_w</p:attrName>
                                        </p:attrNameLst>
                                      </p:cBhvr>
                                      <p:tavLst>
                                        <p:tav tm="0">
                                          <p:val>
                                            <p:fltVal val="0"/>
                                          </p:val>
                                        </p:tav>
                                        <p:tav tm="100000">
                                          <p:val>
                                            <p:strVal val="#ppt_w"/>
                                          </p:val>
                                        </p:tav>
                                      </p:tavLst>
                                    </p:anim>
                                    <p:anim calcmode="lin" valueType="num">
                                      <p:cBhvr>
                                        <p:cTn id="205" dur="1500" fill="hold"/>
                                        <p:tgtEl>
                                          <p:spTgt spid="1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21" grpId="0" animBg="1"/>
      <p:bldP spid="30" grpId="0" animBg="1"/>
      <p:bldP spid="22" grpId="0" animBg="1"/>
      <p:bldP spid="33" grpId="0" animBg="1"/>
      <p:bldP spid="23" grpId="0" animBg="1"/>
      <p:bldP spid="36" grpId="0" animBg="1"/>
      <p:bldP spid="24" grpId="0" animBg="1"/>
      <p:bldP spid="39" grpId="0" animBg="1"/>
      <p:bldP spid="25" grpId="0" animBg="1"/>
      <p:bldP spid="42" grpId="0" animBg="1"/>
      <p:bldP spid="82" grpId="0" animBg="1"/>
      <p:bldP spid="80" grpId="0"/>
      <p:bldP spid="116" grpId="0" animBg="1"/>
      <p:bldP spid="114" grpId="0"/>
      <p:bldP spid="109" grpId="0" animBg="1"/>
      <p:bldP spid="107" grpId="0"/>
      <p:bldP spid="89" grpId="0" animBg="1"/>
      <p:bldP spid="87" grpId="0"/>
      <p:bldP spid="71" grpId="0" animBg="1"/>
      <p:bldP spid="74" grpId="0"/>
      <p:bldP spid="101" grpId="0" animBg="1"/>
      <p:bldP spid="99" grpId="0"/>
      <p:bldP spid="28" grpId="0"/>
      <p:bldP spid="31" grpId="0"/>
      <p:bldP spid="34" grpId="0"/>
      <p:bldP spid="37" grpId="0"/>
      <p:bldP spid="40" grpId="0"/>
      <p:bldP spid="43" grpId="0"/>
      <p:bldP spid="8" grpId="0"/>
      <p:bldP spid="122" grpId="0"/>
      <p:bldP spid="128" grpId="0"/>
      <p:bldP spid="130" grpId="0"/>
      <p:bldP spid="131" grpId="0"/>
      <p:bldP spid="1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4359D61E-2E77-4A30-8519-84E167E37609}"/>
              </a:ext>
            </a:extLst>
          </p:cNvPr>
          <p:cNvGrpSpPr/>
          <p:nvPr/>
        </p:nvGrpSpPr>
        <p:grpSpPr>
          <a:xfrm>
            <a:off x="-1560785" y="1050998"/>
            <a:ext cx="8133327" cy="5532222"/>
            <a:chOff x="-4827378" y="2019376"/>
            <a:chExt cx="1785435" cy="1214438"/>
          </a:xfrm>
        </p:grpSpPr>
        <p:sp>
          <p:nvSpPr>
            <p:cNvPr id="145" name="Freeform: Shape 144">
              <a:extLst>
                <a:ext uri="{FF2B5EF4-FFF2-40B4-BE49-F238E27FC236}">
                  <a16:creationId xmlns:a16="http://schemas.microsoft.com/office/drawing/2014/main" id="{BEBFD581-52E4-42F4-9594-76159E803EC3}"/>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8C65CA0-9952-406F-8164-820B8713FAF4}"/>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9C6C752-24FB-4C38-8964-5F1AE8FBCA28}"/>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DB29296-4EDC-4FFD-AC5D-94CF5ABF05BA}"/>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9DC0DBD-F00F-4DF1-9FF7-AF65F341FF99}"/>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03D18F5-5012-4DFF-8BA5-3EE0378D474A}"/>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372DB5B-0C32-43B5-B225-9FBBD2CE295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92BBAAA-DECC-42CF-BB54-59274F81362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7437671-9240-47F2-A20A-C079F37E52B9}"/>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7213199-7147-4AD5-84EC-ECFB11F4FFF4}"/>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0D85116-470B-4CBB-B72E-AC291ED1147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0FB6658E-F706-D7AA-D421-547CE48BCD57}"/>
              </a:ext>
            </a:extLst>
          </p:cNvPr>
          <p:cNvGrpSpPr/>
          <p:nvPr/>
        </p:nvGrpSpPr>
        <p:grpSpPr>
          <a:xfrm>
            <a:off x="-2088402" y="-752708"/>
            <a:ext cx="7704069" cy="8363415"/>
            <a:chOff x="-2088402" y="-752708"/>
            <a:chExt cx="7704069" cy="8363415"/>
          </a:xfrm>
        </p:grpSpPr>
        <p:sp>
          <p:nvSpPr>
            <p:cNvPr id="130" name="Freeform: Shape 129">
              <a:extLst>
                <a:ext uri="{FF2B5EF4-FFF2-40B4-BE49-F238E27FC236}">
                  <a16:creationId xmlns:a16="http://schemas.microsoft.com/office/drawing/2014/main" id="{BC318C9D-F32F-4E9C-B683-89870D51A9D9}"/>
                </a:ext>
              </a:extLst>
            </p:cNvPr>
            <p:cNvSpPr/>
            <p:nvPr/>
          </p:nvSpPr>
          <p:spPr>
            <a:xfrm>
              <a:off x="-1608762" y="886899"/>
              <a:ext cx="7224429" cy="5792561"/>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E66E035-443F-4AE3-AAB7-2BE8CD93267D}"/>
                </a:ext>
              </a:extLst>
            </p:cNvPr>
            <p:cNvSpPr/>
            <p:nvPr/>
          </p:nvSpPr>
          <p:spPr>
            <a:xfrm>
              <a:off x="-1656931" y="722514"/>
              <a:ext cx="7224429" cy="6052901"/>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6EA89A0-7159-4757-816A-C2BAAEFD084A}"/>
                </a:ext>
              </a:extLst>
            </p:cNvPr>
            <p:cNvSpPr/>
            <p:nvPr/>
          </p:nvSpPr>
          <p:spPr>
            <a:xfrm>
              <a:off x="-1704789" y="558876"/>
              <a:ext cx="7191886" cy="6313241"/>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735E979-9F67-45DE-B914-E7E4E6C73742}"/>
                </a:ext>
              </a:extLst>
            </p:cNvPr>
            <p:cNvSpPr/>
            <p:nvPr/>
          </p:nvSpPr>
          <p:spPr>
            <a:xfrm>
              <a:off x="-1752762" y="394609"/>
              <a:ext cx="7191886" cy="6573580"/>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298B5BB-CC1A-4398-A921-72ECF1AC97E9}"/>
                </a:ext>
              </a:extLst>
            </p:cNvPr>
            <p:cNvSpPr/>
            <p:nvPr/>
          </p:nvSpPr>
          <p:spPr>
            <a:xfrm>
              <a:off x="-1800807" y="231094"/>
              <a:ext cx="7159342" cy="6833920"/>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FEEC33D-D10C-4200-B310-40016CA7F533}"/>
                </a:ext>
              </a:extLst>
            </p:cNvPr>
            <p:cNvSpPr/>
            <p:nvPr/>
          </p:nvSpPr>
          <p:spPr>
            <a:xfrm>
              <a:off x="-1848666" y="66854"/>
              <a:ext cx="7159342" cy="7094260"/>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25170BB-415A-4C6D-8E16-F92F6193A7C1}"/>
                </a:ext>
              </a:extLst>
            </p:cNvPr>
            <p:cNvSpPr/>
            <p:nvPr/>
          </p:nvSpPr>
          <p:spPr>
            <a:xfrm>
              <a:off x="-1896561" y="-97317"/>
              <a:ext cx="7126798" cy="7354600"/>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A606A91-F9C2-4E2C-BC1A-093DAE321B4D}"/>
                </a:ext>
              </a:extLst>
            </p:cNvPr>
            <p:cNvSpPr/>
            <p:nvPr/>
          </p:nvSpPr>
          <p:spPr>
            <a:xfrm>
              <a:off x="-1944593" y="-260682"/>
              <a:ext cx="7126798" cy="7614939"/>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5CE7AF3-955B-4510-83A2-2A372637543F}"/>
                </a:ext>
              </a:extLst>
            </p:cNvPr>
            <p:cNvSpPr/>
            <p:nvPr/>
          </p:nvSpPr>
          <p:spPr>
            <a:xfrm>
              <a:off x="-1992694" y="-424930"/>
              <a:ext cx="7094259" cy="7875279"/>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DBD5DAB-E6B2-4565-B100-8BD28F0C5486}"/>
                </a:ext>
              </a:extLst>
            </p:cNvPr>
            <p:cNvSpPr/>
            <p:nvPr/>
          </p:nvSpPr>
          <p:spPr>
            <a:xfrm>
              <a:off x="-2040794" y="-588965"/>
              <a:ext cx="7094259" cy="8103075"/>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026B0BE-13C4-471F-9DD3-94ED1D543107}"/>
                </a:ext>
              </a:extLst>
            </p:cNvPr>
            <p:cNvSpPr/>
            <p:nvPr/>
          </p:nvSpPr>
          <p:spPr>
            <a:xfrm>
              <a:off x="-2088402" y="-752708"/>
              <a:ext cx="7061716" cy="8363415"/>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23" name="TextBox 122">
            <a:extLst>
              <a:ext uri="{FF2B5EF4-FFF2-40B4-BE49-F238E27FC236}">
                <a16:creationId xmlns:a16="http://schemas.microsoft.com/office/drawing/2014/main" id="{11E2C420-9ABA-49C6-9A0D-BC054D2D70EF}"/>
              </a:ext>
            </a:extLst>
          </p:cNvPr>
          <p:cNvSpPr txBox="1"/>
          <p:nvPr/>
        </p:nvSpPr>
        <p:spPr>
          <a:xfrm>
            <a:off x="838681" y="2883644"/>
            <a:ext cx="3452475" cy="1073884"/>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INCOME VS. EXPENSES</a:t>
            </a:r>
          </a:p>
        </p:txBody>
      </p:sp>
      <p:sp>
        <p:nvSpPr>
          <p:cNvPr id="16" name="Rounded Rectangle">
            <a:extLst>
              <a:ext uri="{FF2B5EF4-FFF2-40B4-BE49-F238E27FC236}">
                <a16:creationId xmlns:a16="http://schemas.microsoft.com/office/drawing/2014/main" id="{E157D4C7-B048-4EA5-92B2-6A90B53E6513}"/>
              </a:ext>
            </a:extLst>
          </p:cNvPr>
          <p:cNvSpPr/>
          <p:nvPr/>
        </p:nvSpPr>
        <p:spPr>
          <a:xfrm>
            <a:off x="4774608" y="596621"/>
            <a:ext cx="3011224" cy="6261379"/>
          </a:xfrm>
          <a:prstGeom prst="round2SameRect">
            <a:avLst>
              <a:gd name="adj1" fmla="val 50000"/>
              <a:gd name="adj2" fmla="val 7895"/>
            </a:avLst>
          </a:prstGeom>
          <a:gradFill>
            <a:gsLst>
              <a:gs pos="50000">
                <a:schemeClr val="accent2">
                  <a:lumMod val="20000"/>
                  <a:lumOff val="80000"/>
                </a:schemeClr>
              </a:gs>
              <a:gs pos="100000">
                <a:schemeClr val="bg2">
                  <a:alpha val="0"/>
                </a:schemeClr>
              </a:gs>
            </a:gsLst>
            <a:lin ang="5400000" scaled="1"/>
          </a:gra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graphicFrame>
        <p:nvGraphicFramePr>
          <p:cNvPr id="13" name="Chart 12">
            <a:extLst>
              <a:ext uri="{FF2B5EF4-FFF2-40B4-BE49-F238E27FC236}">
                <a16:creationId xmlns:a16="http://schemas.microsoft.com/office/drawing/2014/main" id="{261EBA75-BE9D-4422-9C66-7512C36EF1FE}"/>
              </a:ext>
            </a:extLst>
          </p:cNvPr>
          <p:cNvGraphicFramePr/>
          <p:nvPr>
            <p:extLst>
              <p:ext uri="{D42A27DB-BD31-4B8C-83A1-F6EECF244321}">
                <p14:modId xmlns:p14="http://schemas.microsoft.com/office/powerpoint/2010/main" val="387251313"/>
              </p:ext>
            </p:extLst>
          </p:nvPr>
        </p:nvGraphicFramePr>
        <p:xfrm>
          <a:off x="4683195" y="648036"/>
          <a:ext cx="3194050" cy="2893258"/>
        </p:xfrm>
        <a:graphic>
          <a:graphicData uri="http://schemas.openxmlformats.org/drawingml/2006/chart">
            <c:chart xmlns:c="http://schemas.openxmlformats.org/drawingml/2006/chart" xmlns:r="http://schemas.openxmlformats.org/officeDocument/2006/relationships" r:id="rId2"/>
          </a:graphicData>
        </a:graphic>
      </p:graphicFrame>
      <p:sp>
        <p:nvSpPr>
          <p:cNvPr id="45" name="TextBox 44">
            <a:extLst>
              <a:ext uri="{FF2B5EF4-FFF2-40B4-BE49-F238E27FC236}">
                <a16:creationId xmlns:a16="http://schemas.microsoft.com/office/drawing/2014/main" id="{6C2383F5-1E95-4165-AE7A-21EB17345BBB}"/>
              </a:ext>
            </a:extLst>
          </p:cNvPr>
          <p:cNvSpPr txBox="1"/>
          <p:nvPr/>
        </p:nvSpPr>
        <p:spPr>
          <a:xfrm>
            <a:off x="5662682" y="3657228"/>
            <a:ext cx="1235075" cy="338554"/>
          </a:xfrm>
          <a:prstGeom prst="rect">
            <a:avLst/>
          </a:prstGeom>
          <a:noFill/>
        </p:spPr>
        <p:txBody>
          <a:bodyPr wrap="square">
            <a:spAutoFit/>
          </a:bodyPr>
          <a:lstStyle/>
          <a:p>
            <a:pPr algn="ctr"/>
            <a:r>
              <a:rPr lang="en-US" sz="1600" b="1" dirty="0">
                <a:solidFill>
                  <a:schemeClr val="tx2"/>
                </a:solidFill>
                <a:latin typeface="Century Gothic" panose="020B0502020202020204" pitchFamily="34" charset="0"/>
              </a:rPr>
              <a:t>INCOME</a:t>
            </a:r>
            <a:endParaRPr lang="en-MY" sz="1600" b="1" dirty="0">
              <a:solidFill>
                <a:schemeClr val="tx2"/>
              </a:solidFill>
            </a:endParaRPr>
          </a:p>
        </p:txBody>
      </p:sp>
      <p:sp>
        <p:nvSpPr>
          <p:cNvPr id="41" name="TextBox 40">
            <a:extLst>
              <a:ext uri="{FF2B5EF4-FFF2-40B4-BE49-F238E27FC236}">
                <a16:creationId xmlns:a16="http://schemas.microsoft.com/office/drawing/2014/main" id="{DD7328DF-929C-4260-9EB5-1A5D28EFF994}"/>
              </a:ext>
            </a:extLst>
          </p:cNvPr>
          <p:cNvSpPr txBox="1"/>
          <p:nvPr/>
        </p:nvSpPr>
        <p:spPr>
          <a:xfrm>
            <a:off x="6021453" y="4271648"/>
            <a:ext cx="1485732" cy="246221"/>
          </a:xfrm>
          <a:prstGeom prst="rect">
            <a:avLst/>
          </a:prstGeom>
          <a:noFill/>
        </p:spPr>
        <p:txBody>
          <a:bodyPr wrap="square">
            <a:spAutoFit/>
          </a:bodyPr>
          <a:lstStyle/>
          <a:p>
            <a:r>
              <a:rPr lang="en-US" sz="1000" dirty="0">
                <a:latin typeface="Century Gothic" panose="020B0502020202020204" pitchFamily="34" charset="0"/>
              </a:rPr>
              <a:t>Product sales</a:t>
            </a:r>
            <a:endParaRPr lang="en-MY" sz="1000" dirty="0"/>
          </a:p>
        </p:txBody>
      </p:sp>
      <p:sp>
        <p:nvSpPr>
          <p:cNvPr id="43" name="Rectangle: Rounded Corners 42">
            <a:extLst>
              <a:ext uri="{FF2B5EF4-FFF2-40B4-BE49-F238E27FC236}">
                <a16:creationId xmlns:a16="http://schemas.microsoft.com/office/drawing/2014/main" id="{C5CCF5BA-7B79-447B-8374-790038E66F62}"/>
              </a:ext>
            </a:extLst>
          </p:cNvPr>
          <p:cNvSpPr/>
          <p:nvPr/>
        </p:nvSpPr>
        <p:spPr>
          <a:xfrm>
            <a:off x="5198945" y="4279730"/>
            <a:ext cx="554680" cy="214668"/>
          </a:xfrm>
          <a:prstGeom prst="roundRect">
            <a:avLst>
              <a:gd name="adj" fmla="val 50000"/>
            </a:avLst>
          </a:prstGeom>
          <a:solidFill>
            <a:schemeClr val="accent2"/>
          </a:solidFill>
          <a:ln>
            <a:noFill/>
          </a:ln>
          <a:effectLst>
            <a:outerShdw blurRad="13454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latin typeface="Century Gothic" panose="020B0502020202020204" pitchFamily="34" charset="0"/>
              </a:rPr>
              <a:t>34%</a:t>
            </a:r>
          </a:p>
        </p:txBody>
      </p:sp>
      <p:sp>
        <p:nvSpPr>
          <p:cNvPr id="51" name="TextBox 50">
            <a:extLst>
              <a:ext uri="{FF2B5EF4-FFF2-40B4-BE49-F238E27FC236}">
                <a16:creationId xmlns:a16="http://schemas.microsoft.com/office/drawing/2014/main" id="{16C42A92-33F4-492D-89B8-2B7D740EEECA}"/>
              </a:ext>
            </a:extLst>
          </p:cNvPr>
          <p:cNvSpPr txBox="1"/>
          <p:nvPr/>
        </p:nvSpPr>
        <p:spPr>
          <a:xfrm>
            <a:off x="6021453" y="4598380"/>
            <a:ext cx="1485732" cy="246221"/>
          </a:xfrm>
          <a:prstGeom prst="rect">
            <a:avLst/>
          </a:prstGeom>
          <a:noFill/>
        </p:spPr>
        <p:txBody>
          <a:bodyPr wrap="square">
            <a:spAutoFit/>
          </a:bodyPr>
          <a:lstStyle/>
          <a:p>
            <a:r>
              <a:rPr lang="en-US" sz="1000" dirty="0">
                <a:latin typeface="Century Gothic" panose="020B0502020202020204" pitchFamily="34" charset="0"/>
              </a:rPr>
              <a:t>Service upgrades</a:t>
            </a:r>
            <a:endParaRPr lang="en-MY" sz="1000" dirty="0"/>
          </a:p>
        </p:txBody>
      </p:sp>
      <p:sp>
        <p:nvSpPr>
          <p:cNvPr id="49" name="Rectangle: Rounded Corners 48">
            <a:extLst>
              <a:ext uri="{FF2B5EF4-FFF2-40B4-BE49-F238E27FC236}">
                <a16:creationId xmlns:a16="http://schemas.microsoft.com/office/drawing/2014/main" id="{4A028C54-29C7-4398-AE29-F999C86E89C7}"/>
              </a:ext>
            </a:extLst>
          </p:cNvPr>
          <p:cNvSpPr/>
          <p:nvPr/>
        </p:nvSpPr>
        <p:spPr>
          <a:xfrm>
            <a:off x="5198944" y="4606462"/>
            <a:ext cx="554680" cy="214668"/>
          </a:xfrm>
          <a:prstGeom prst="roundRect">
            <a:avLst>
              <a:gd name="adj" fmla="val 50000"/>
            </a:avLst>
          </a:prstGeom>
          <a:solidFill>
            <a:schemeClr val="accent3"/>
          </a:solidFill>
          <a:ln>
            <a:noFill/>
          </a:ln>
          <a:effectLst>
            <a:outerShdw blurRad="13454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latin typeface="Century Gothic" panose="020B0502020202020204" pitchFamily="34" charset="0"/>
              </a:rPr>
              <a:t>23%</a:t>
            </a:r>
          </a:p>
        </p:txBody>
      </p:sp>
      <p:sp>
        <p:nvSpPr>
          <p:cNvPr id="56" name="TextBox 55">
            <a:extLst>
              <a:ext uri="{FF2B5EF4-FFF2-40B4-BE49-F238E27FC236}">
                <a16:creationId xmlns:a16="http://schemas.microsoft.com/office/drawing/2014/main" id="{A6E9B081-DFAF-4FAA-9113-67BB9DCA1C03}"/>
              </a:ext>
            </a:extLst>
          </p:cNvPr>
          <p:cNvSpPr txBox="1"/>
          <p:nvPr/>
        </p:nvSpPr>
        <p:spPr>
          <a:xfrm>
            <a:off x="6021453" y="4915556"/>
            <a:ext cx="1737552" cy="246221"/>
          </a:xfrm>
          <a:prstGeom prst="rect">
            <a:avLst/>
          </a:prstGeom>
          <a:noFill/>
        </p:spPr>
        <p:txBody>
          <a:bodyPr wrap="square">
            <a:spAutoFit/>
          </a:bodyPr>
          <a:lstStyle/>
          <a:p>
            <a:r>
              <a:rPr lang="en-US" sz="1000" dirty="0">
                <a:latin typeface="Century Gothic" panose="020B0502020202020204" pitchFamily="34" charset="0"/>
              </a:rPr>
              <a:t>Partnership commission</a:t>
            </a:r>
            <a:endParaRPr lang="en-MY" sz="1000" dirty="0"/>
          </a:p>
        </p:txBody>
      </p:sp>
      <p:sp>
        <p:nvSpPr>
          <p:cNvPr id="54" name="Rectangle: Rounded Corners 53">
            <a:extLst>
              <a:ext uri="{FF2B5EF4-FFF2-40B4-BE49-F238E27FC236}">
                <a16:creationId xmlns:a16="http://schemas.microsoft.com/office/drawing/2014/main" id="{4295413B-98E1-46CA-8EC3-45971E335A34}"/>
              </a:ext>
            </a:extLst>
          </p:cNvPr>
          <p:cNvSpPr/>
          <p:nvPr/>
        </p:nvSpPr>
        <p:spPr>
          <a:xfrm>
            <a:off x="5198944" y="4923638"/>
            <a:ext cx="554680" cy="214668"/>
          </a:xfrm>
          <a:prstGeom prst="roundRect">
            <a:avLst>
              <a:gd name="adj" fmla="val 50000"/>
            </a:avLst>
          </a:prstGeom>
          <a:solidFill>
            <a:schemeClr val="accent2">
              <a:lumMod val="40000"/>
              <a:lumOff val="60000"/>
            </a:schemeClr>
          </a:solidFill>
          <a:ln>
            <a:noFill/>
          </a:ln>
          <a:effectLst>
            <a:outerShdw blurRad="13454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solidFill>
                  <a:schemeClr val="tx2"/>
                </a:solidFill>
                <a:latin typeface="Century Gothic" panose="020B0502020202020204" pitchFamily="34" charset="0"/>
              </a:rPr>
              <a:t>19%</a:t>
            </a:r>
          </a:p>
        </p:txBody>
      </p:sp>
      <p:sp>
        <p:nvSpPr>
          <p:cNvPr id="61" name="TextBox 60">
            <a:extLst>
              <a:ext uri="{FF2B5EF4-FFF2-40B4-BE49-F238E27FC236}">
                <a16:creationId xmlns:a16="http://schemas.microsoft.com/office/drawing/2014/main" id="{B70804A2-C452-4D1E-B21F-8B12CB2B8D75}"/>
              </a:ext>
            </a:extLst>
          </p:cNvPr>
          <p:cNvSpPr txBox="1"/>
          <p:nvPr/>
        </p:nvSpPr>
        <p:spPr>
          <a:xfrm>
            <a:off x="6021453" y="5239265"/>
            <a:ext cx="1485732" cy="246221"/>
          </a:xfrm>
          <a:prstGeom prst="rect">
            <a:avLst/>
          </a:prstGeom>
          <a:noFill/>
        </p:spPr>
        <p:txBody>
          <a:bodyPr wrap="square">
            <a:spAutoFit/>
          </a:bodyPr>
          <a:lstStyle/>
          <a:p>
            <a:r>
              <a:rPr lang="en-US" sz="1000" dirty="0">
                <a:latin typeface="Century Gothic" panose="020B0502020202020204" pitchFamily="34" charset="0"/>
              </a:rPr>
              <a:t>Advertising sales</a:t>
            </a:r>
            <a:endParaRPr lang="en-MY" sz="1000" dirty="0"/>
          </a:p>
        </p:txBody>
      </p:sp>
      <p:sp>
        <p:nvSpPr>
          <p:cNvPr id="59" name="Rectangle: Rounded Corners 58">
            <a:extLst>
              <a:ext uri="{FF2B5EF4-FFF2-40B4-BE49-F238E27FC236}">
                <a16:creationId xmlns:a16="http://schemas.microsoft.com/office/drawing/2014/main" id="{184D7119-FED2-454C-ACC0-CCF7B2DC63A3}"/>
              </a:ext>
            </a:extLst>
          </p:cNvPr>
          <p:cNvSpPr/>
          <p:nvPr/>
        </p:nvSpPr>
        <p:spPr>
          <a:xfrm>
            <a:off x="5202568" y="5247347"/>
            <a:ext cx="554680" cy="214668"/>
          </a:xfrm>
          <a:prstGeom prst="roundRect">
            <a:avLst>
              <a:gd name="adj" fmla="val 50000"/>
            </a:avLst>
          </a:prstGeom>
          <a:solidFill>
            <a:schemeClr val="accent3">
              <a:lumMod val="40000"/>
              <a:lumOff val="60000"/>
            </a:schemeClr>
          </a:solidFill>
          <a:ln>
            <a:noFill/>
          </a:ln>
          <a:effectLst>
            <a:outerShdw blurRad="13454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solidFill>
                  <a:schemeClr val="tx2"/>
                </a:solidFill>
                <a:latin typeface="Century Gothic" panose="020B0502020202020204" pitchFamily="34" charset="0"/>
              </a:rPr>
              <a:t>13%</a:t>
            </a:r>
          </a:p>
        </p:txBody>
      </p:sp>
      <p:sp>
        <p:nvSpPr>
          <p:cNvPr id="64" name="Rectangle: Rounded Corners 63">
            <a:extLst>
              <a:ext uri="{FF2B5EF4-FFF2-40B4-BE49-F238E27FC236}">
                <a16:creationId xmlns:a16="http://schemas.microsoft.com/office/drawing/2014/main" id="{1F38A904-525F-49F8-BCCD-5AB8E408EAF7}"/>
              </a:ext>
            </a:extLst>
          </p:cNvPr>
          <p:cNvSpPr/>
          <p:nvPr/>
        </p:nvSpPr>
        <p:spPr>
          <a:xfrm>
            <a:off x="5198944" y="5570282"/>
            <a:ext cx="554680" cy="214668"/>
          </a:xfrm>
          <a:prstGeom prst="roundRect">
            <a:avLst>
              <a:gd name="adj" fmla="val 50000"/>
            </a:avLst>
          </a:prstGeom>
          <a:solidFill>
            <a:schemeClr val="accent5">
              <a:lumMod val="40000"/>
              <a:lumOff val="60000"/>
            </a:schemeClr>
          </a:solidFill>
          <a:ln>
            <a:noFill/>
          </a:ln>
          <a:effectLst>
            <a:outerShdw blurRad="13454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solidFill>
                  <a:schemeClr val="tx2"/>
                </a:solidFill>
                <a:latin typeface="Century Gothic" panose="020B0502020202020204" pitchFamily="34" charset="0"/>
              </a:rPr>
              <a:t>11%</a:t>
            </a:r>
          </a:p>
        </p:txBody>
      </p:sp>
      <p:sp>
        <p:nvSpPr>
          <p:cNvPr id="71" name="TextBox 70">
            <a:extLst>
              <a:ext uri="{FF2B5EF4-FFF2-40B4-BE49-F238E27FC236}">
                <a16:creationId xmlns:a16="http://schemas.microsoft.com/office/drawing/2014/main" id="{73D0097B-259F-45E5-94A5-935882BAE73E}"/>
              </a:ext>
            </a:extLst>
          </p:cNvPr>
          <p:cNvSpPr txBox="1"/>
          <p:nvPr/>
        </p:nvSpPr>
        <p:spPr>
          <a:xfrm>
            <a:off x="6021453" y="5531653"/>
            <a:ext cx="1485732" cy="246221"/>
          </a:xfrm>
          <a:prstGeom prst="rect">
            <a:avLst/>
          </a:prstGeom>
          <a:noFill/>
        </p:spPr>
        <p:txBody>
          <a:bodyPr wrap="square">
            <a:spAutoFit/>
          </a:bodyPr>
          <a:lstStyle/>
          <a:p>
            <a:r>
              <a:rPr lang="en-US" sz="1000" dirty="0">
                <a:latin typeface="Century Gothic" panose="020B0502020202020204" pitchFamily="34" charset="0"/>
              </a:rPr>
              <a:t>Team sponsorship</a:t>
            </a:r>
            <a:endParaRPr lang="en-MY" sz="1000" dirty="0"/>
          </a:p>
        </p:txBody>
      </p:sp>
      <p:sp>
        <p:nvSpPr>
          <p:cNvPr id="90" name="Rounded Rectangle">
            <a:extLst>
              <a:ext uri="{FF2B5EF4-FFF2-40B4-BE49-F238E27FC236}">
                <a16:creationId xmlns:a16="http://schemas.microsoft.com/office/drawing/2014/main" id="{24AE99D6-63DF-404B-9E39-6CB5577738AD}"/>
              </a:ext>
            </a:extLst>
          </p:cNvPr>
          <p:cNvSpPr/>
          <p:nvPr/>
        </p:nvSpPr>
        <p:spPr>
          <a:xfrm>
            <a:off x="8342095" y="596621"/>
            <a:ext cx="3011224" cy="6261379"/>
          </a:xfrm>
          <a:prstGeom prst="round2SameRect">
            <a:avLst>
              <a:gd name="adj1" fmla="val 50000"/>
              <a:gd name="adj2" fmla="val 7895"/>
            </a:avLst>
          </a:prstGeom>
          <a:gradFill>
            <a:gsLst>
              <a:gs pos="50000">
                <a:schemeClr val="bg1">
                  <a:lumMod val="95000"/>
                </a:schemeClr>
              </a:gs>
              <a:gs pos="100000">
                <a:schemeClr val="bg2">
                  <a:alpha val="0"/>
                </a:schemeClr>
              </a:gs>
            </a:gsLst>
            <a:lin ang="5400000" scaled="1"/>
          </a:gra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graphicFrame>
        <p:nvGraphicFramePr>
          <p:cNvPr id="91" name="Chart 90">
            <a:extLst>
              <a:ext uri="{FF2B5EF4-FFF2-40B4-BE49-F238E27FC236}">
                <a16:creationId xmlns:a16="http://schemas.microsoft.com/office/drawing/2014/main" id="{15A766F6-2A2A-4C73-B5F1-24708CED2137}"/>
              </a:ext>
            </a:extLst>
          </p:cNvPr>
          <p:cNvGraphicFramePr/>
          <p:nvPr>
            <p:extLst>
              <p:ext uri="{D42A27DB-BD31-4B8C-83A1-F6EECF244321}">
                <p14:modId xmlns:p14="http://schemas.microsoft.com/office/powerpoint/2010/main" val="517916353"/>
              </p:ext>
            </p:extLst>
          </p:nvPr>
        </p:nvGraphicFramePr>
        <p:xfrm>
          <a:off x="8250682" y="648036"/>
          <a:ext cx="3194050" cy="2893258"/>
        </p:xfrm>
        <a:graphic>
          <a:graphicData uri="http://schemas.openxmlformats.org/drawingml/2006/chart">
            <c:chart xmlns:c="http://schemas.openxmlformats.org/drawingml/2006/chart" xmlns:r="http://schemas.openxmlformats.org/officeDocument/2006/relationships" r:id="rId3"/>
          </a:graphicData>
        </a:graphic>
      </p:graphicFrame>
      <p:sp>
        <p:nvSpPr>
          <p:cNvPr id="96" name="TextBox 95">
            <a:extLst>
              <a:ext uri="{FF2B5EF4-FFF2-40B4-BE49-F238E27FC236}">
                <a16:creationId xmlns:a16="http://schemas.microsoft.com/office/drawing/2014/main" id="{99EF71AA-E341-4F6B-BF0D-1BE1782C8D95}"/>
              </a:ext>
            </a:extLst>
          </p:cNvPr>
          <p:cNvSpPr txBox="1"/>
          <p:nvPr/>
        </p:nvSpPr>
        <p:spPr>
          <a:xfrm>
            <a:off x="9230169" y="3657228"/>
            <a:ext cx="1235075" cy="338554"/>
          </a:xfrm>
          <a:prstGeom prst="rect">
            <a:avLst/>
          </a:prstGeom>
          <a:noFill/>
        </p:spPr>
        <p:txBody>
          <a:bodyPr wrap="square">
            <a:spAutoFit/>
          </a:bodyPr>
          <a:lstStyle/>
          <a:p>
            <a:pPr algn="ctr"/>
            <a:r>
              <a:rPr lang="en-US" sz="1600" b="1" dirty="0">
                <a:solidFill>
                  <a:schemeClr val="tx2"/>
                </a:solidFill>
                <a:latin typeface="Century Gothic" panose="020B0502020202020204" pitchFamily="34" charset="0"/>
              </a:rPr>
              <a:t>EXPENSES</a:t>
            </a:r>
          </a:p>
        </p:txBody>
      </p:sp>
      <p:sp>
        <p:nvSpPr>
          <p:cNvPr id="120" name="TextBox 119">
            <a:extLst>
              <a:ext uri="{FF2B5EF4-FFF2-40B4-BE49-F238E27FC236}">
                <a16:creationId xmlns:a16="http://schemas.microsoft.com/office/drawing/2014/main" id="{7A60A895-C04C-4777-A828-6B51BD9D8D75}"/>
              </a:ext>
            </a:extLst>
          </p:cNvPr>
          <p:cNvSpPr txBox="1"/>
          <p:nvPr/>
        </p:nvSpPr>
        <p:spPr>
          <a:xfrm>
            <a:off x="8711984" y="4279730"/>
            <a:ext cx="1850079" cy="246221"/>
          </a:xfrm>
          <a:prstGeom prst="rect">
            <a:avLst/>
          </a:prstGeom>
          <a:noFill/>
        </p:spPr>
        <p:txBody>
          <a:bodyPr wrap="square">
            <a:spAutoFit/>
          </a:bodyPr>
          <a:lstStyle/>
          <a:p>
            <a:r>
              <a:rPr lang="en-US" sz="1000" dirty="0">
                <a:latin typeface="Century Gothic" panose="020B0502020202020204" pitchFamily="34" charset="0"/>
              </a:rPr>
              <a:t>Overhead</a:t>
            </a:r>
            <a:endParaRPr lang="en-MY" sz="1000" dirty="0"/>
          </a:p>
        </p:txBody>
      </p:sp>
      <p:sp>
        <p:nvSpPr>
          <p:cNvPr id="121" name="Rectangle: Rounded Corners 120">
            <a:extLst>
              <a:ext uri="{FF2B5EF4-FFF2-40B4-BE49-F238E27FC236}">
                <a16:creationId xmlns:a16="http://schemas.microsoft.com/office/drawing/2014/main" id="{D42365EF-E1FB-47E9-A9E9-E973217BA376}"/>
              </a:ext>
            </a:extLst>
          </p:cNvPr>
          <p:cNvSpPr/>
          <p:nvPr/>
        </p:nvSpPr>
        <p:spPr>
          <a:xfrm>
            <a:off x="10367019" y="4287812"/>
            <a:ext cx="554680" cy="214668"/>
          </a:xfrm>
          <a:prstGeom prst="roundRect">
            <a:avLst>
              <a:gd name="adj" fmla="val 50000"/>
            </a:avLst>
          </a:prstGeom>
          <a:solidFill>
            <a:schemeClr val="bg2">
              <a:lumMod val="75000"/>
            </a:schemeClr>
          </a:solidFill>
          <a:ln>
            <a:noFill/>
          </a:ln>
          <a:effectLst>
            <a:outerShdw blurRad="251151"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latin typeface="Century Gothic" panose="020B0502020202020204" pitchFamily="34" charset="0"/>
              </a:rPr>
              <a:t>74%</a:t>
            </a:r>
          </a:p>
        </p:txBody>
      </p:sp>
      <p:sp>
        <p:nvSpPr>
          <p:cNvPr id="117" name="TextBox 116">
            <a:extLst>
              <a:ext uri="{FF2B5EF4-FFF2-40B4-BE49-F238E27FC236}">
                <a16:creationId xmlns:a16="http://schemas.microsoft.com/office/drawing/2014/main" id="{EF6504D6-01DA-4A3B-AB4A-DE260728EDF3}"/>
              </a:ext>
            </a:extLst>
          </p:cNvPr>
          <p:cNvSpPr txBox="1"/>
          <p:nvPr/>
        </p:nvSpPr>
        <p:spPr>
          <a:xfrm>
            <a:off x="8711984" y="4606462"/>
            <a:ext cx="1850079" cy="246221"/>
          </a:xfrm>
          <a:prstGeom prst="rect">
            <a:avLst/>
          </a:prstGeom>
          <a:noFill/>
        </p:spPr>
        <p:txBody>
          <a:bodyPr wrap="square">
            <a:spAutoFit/>
          </a:bodyPr>
          <a:lstStyle/>
          <a:p>
            <a:r>
              <a:rPr lang="en-US" sz="1000" dirty="0">
                <a:latin typeface="Century Gothic" panose="020B0502020202020204" pitchFamily="34" charset="0"/>
              </a:rPr>
              <a:t>Procurement</a:t>
            </a:r>
          </a:p>
        </p:txBody>
      </p:sp>
      <p:sp>
        <p:nvSpPr>
          <p:cNvPr id="118" name="Rectangle: Rounded Corners 117">
            <a:extLst>
              <a:ext uri="{FF2B5EF4-FFF2-40B4-BE49-F238E27FC236}">
                <a16:creationId xmlns:a16="http://schemas.microsoft.com/office/drawing/2014/main" id="{6C808AA3-9C3C-4A45-A106-CB7D0D163E68}"/>
              </a:ext>
            </a:extLst>
          </p:cNvPr>
          <p:cNvSpPr/>
          <p:nvPr/>
        </p:nvSpPr>
        <p:spPr>
          <a:xfrm>
            <a:off x="10367018" y="4614544"/>
            <a:ext cx="554680" cy="214668"/>
          </a:xfrm>
          <a:prstGeom prst="roundRect">
            <a:avLst>
              <a:gd name="adj" fmla="val 50000"/>
            </a:avLst>
          </a:prstGeom>
          <a:solidFill>
            <a:schemeClr val="bg2">
              <a:lumMod val="90000"/>
            </a:schemeClr>
          </a:solidFill>
          <a:ln>
            <a:noFill/>
          </a:ln>
          <a:effectLst>
            <a:outerShdw blurRad="251151"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solidFill>
                  <a:schemeClr val="tx2"/>
                </a:solidFill>
                <a:latin typeface="Century Gothic" panose="020B0502020202020204" pitchFamily="34" charset="0"/>
              </a:rPr>
              <a:t>19%</a:t>
            </a:r>
          </a:p>
        </p:txBody>
      </p:sp>
      <p:sp>
        <p:nvSpPr>
          <p:cNvPr id="114" name="TextBox 113">
            <a:extLst>
              <a:ext uri="{FF2B5EF4-FFF2-40B4-BE49-F238E27FC236}">
                <a16:creationId xmlns:a16="http://schemas.microsoft.com/office/drawing/2014/main" id="{0F90064A-26EE-4450-9D23-722A39124825}"/>
              </a:ext>
            </a:extLst>
          </p:cNvPr>
          <p:cNvSpPr txBox="1"/>
          <p:nvPr/>
        </p:nvSpPr>
        <p:spPr>
          <a:xfrm>
            <a:off x="8711984" y="4923638"/>
            <a:ext cx="1850079" cy="246221"/>
          </a:xfrm>
          <a:prstGeom prst="rect">
            <a:avLst/>
          </a:prstGeom>
          <a:noFill/>
        </p:spPr>
        <p:txBody>
          <a:bodyPr wrap="square">
            <a:spAutoFit/>
          </a:bodyPr>
          <a:lstStyle/>
          <a:p>
            <a:r>
              <a:rPr lang="en-US" sz="1000" dirty="0">
                <a:latin typeface="Century Gothic" panose="020B0502020202020204" pitchFamily="34" charset="0"/>
              </a:rPr>
              <a:t>Marketing promotion</a:t>
            </a:r>
          </a:p>
        </p:txBody>
      </p:sp>
      <p:sp>
        <p:nvSpPr>
          <p:cNvPr id="115" name="Rectangle: Rounded Corners 114">
            <a:extLst>
              <a:ext uri="{FF2B5EF4-FFF2-40B4-BE49-F238E27FC236}">
                <a16:creationId xmlns:a16="http://schemas.microsoft.com/office/drawing/2014/main" id="{FE839FAC-67EA-46D1-896F-5D329F3D3846}"/>
              </a:ext>
            </a:extLst>
          </p:cNvPr>
          <p:cNvSpPr/>
          <p:nvPr/>
        </p:nvSpPr>
        <p:spPr>
          <a:xfrm>
            <a:off x="10367018" y="4931720"/>
            <a:ext cx="554680" cy="214668"/>
          </a:xfrm>
          <a:prstGeom prst="roundRect">
            <a:avLst>
              <a:gd name="adj" fmla="val 50000"/>
            </a:avLst>
          </a:prstGeom>
          <a:solidFill>
            <a:schemeClr val="bg2"/>
          </a:solidFill>
          <a:ln>
            <a:noFill/>
          </a:ln>
          <a:effectLst>
            <a:outerShdw blurRad="251151"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900" b="1" dirty="0">
                <a:solidFill>
                  <a:schemeClr val="tx2"/>
                </a:solidFill>
                <a:latin typeface="Century Gothic" panose="020B0502020202020204" pitchFamily="34" charset="0"/>
              </a:rPr>
              <a:t>7%</a:t>
            </a:r>
          </a:p>
        </p:txBody>
      </p:sp>
      <p:sp>
        <p:nvSpPr>
          <p:cNvPr id="109" name="Rounded Rectangle">
            <a:extLst>
              <a:ext uri="{FF2B5EF4-FFF2-40B4-BE49-F238E27FC236}">
                <a16:creationId xmlns:a16="http://schemas.microsoft.com/office/drawing/2014/main" id="{A6E074D0-A7D5-0182-348B-59933A2872B6}"/>
              </a:ext>
            </a:extLst>
          </p:cNvPr>
          <p:cNvSpPr>
            <a:spLocks noChangeAspect="1"/>
          </p:cNvSpPr>
          <p:nvPr/>
        </p:nvSpPr>
        <p:spPr>
          <a:xfrm>
            <a:off x="5520946" y="1344563"/>
            <a:ext cx="1514272" cy="1514272"/>
          </a:xfrm>
          <a:prstGeom prst="ellipse">
            <a:avLst/>
          </a:prstGeom>
          <a:solidFill>
            <a:schemeClr val="bg1"/>
          </a:solidFill>
          <a:ln w="12700" cap="flat">
            <a:noFill/>
            <a:miter lim="400000"/>
          </a:ln>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12" name="TextBox 11">
            <a:extLst>
              <a:ext uri="{FF2B5EF4-FFF2-40B4-BE49-F238E27FC236}">
                <a16:creationId xmlns:a16="http://schemas.microsoft.com/office/drawing/2014/main" id="{EE1BDB72-81F2-4625-B6F9-D2E520D02383}"/>
              </a:ext>
            </a:extLst>
          </p:cNvPr>
          <p:cNvSpPr txBox="1"/>
          <p:nvPr/>
        </p:nvSpPr>
        <p:spPr>
          <a:xfrm>
            <a:off x="5449812" y="1893605"/>
            <a:ext cx="1642128" cy="430887"/>
          </a:xfrm>
          <a:prstGeom prst="rect">
            <a:avLst/>
          </a:prstGeom>
          <a:noFill/>
        </p:spPr>
        <p:txBody>
          <a:bodyPr wrap="square">
            <a:spAutoFit/>
          </a:bodyPr>
          <a:lstStyle/>
          <a:p>
            <a:pPr algn="ctr"/>
            <a:r>
              <a:rPr lang="en-US" sz="2200" b="1" dirty="0">
                <a:solidFill>
                  <a:schemeClr val="accent2"/>
                </a:solidFill>
                <a:latin typeface="Century Gothic" panose="020B0502020202020204" pitchFamily="34" charset="0"/>
              </a:rPr>
              <a:t>$22.0M</a:t>
            </a:r>
            <a:endParaRPr lang="en-MY" sz="2200" b="1" dirty="0">
              <a:solidFill>
                <a:schemeClr val="accent2"/>
              </a:solidFill>
            </a:endParaRPr>
          </a:p>
        </p:txBody>
      </p:sp>
      <p:sp>
        <p:nvSpPr>
          <p:cNvPr id="110" name="Rounded Rectangle">
            <a:extLst>
              <a:ext uri="{FF2B5EF4-FFF2-40B4-BE49-F238E27FC236}">
                <a16:creationId xmlns:a16="http://schemas.microsoft.com/office/drawing/2014/main" id="{7C0BBE47-956A-6C44-4504-80615BD4508C}"/>
              </a:ext>
            </a:extLst>
          </p:cNvPr>
          <p:cNvSpPr>
            <a:spLocks noChangeAspect="1"/>
          </p:cNvSpPr>
          <p:nvPr/>
        </p:nvSpPr>
        <p:spPr>
          <a:xfrm>
            <a:off x="9087759" y="1333059"/>
            <a:ext cx="1514272" cy="1514272"/>
          </a:xfrm>
          <a:prstGeom prst="ellipse">
            <a:avLst/>
          </a:prstGeom>
          <a:solidFill>
            <a:schemeClr val="bg1"/>
          </a:solidFill>
          <a:ln w="12700" cap="flat">
            <a:noFill/>
            <a:miter lim="400000"/>
          </a:ln>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95" name="TextBox 94">
            <a:extLst>
              <a:ext uri="{FF2B5EF4-FFF2-40B4-BE49-F238E27FC236}">
                <a16:creationId xmlns:a16="http://schemas.microsoft.com/office/drawing/2014/main" id="{E1B01840-5BFA-4ADA-99B8-3AECB15773D2}"/>
              </a:ext>
            </a:extLst>
          </p:cNvPr>
          <p:cNvSpPr txBox="1"/>
          <p:nvPr/>
        </p:nvSpPr>
        <p:spPr>
          <a:xfrm>
            <a:off x="9029289" y="1859913"/>
            <a:ext cx="1642128" cy="430887"/>
          </a:xfrm>
          <a:prstGeom prst="rect">
            <a:avLst/>
          </a:prstGeom>
          <a:noFill/>
        </p:spPr>
        <p:txBody>
          <a:bodyPr wrap="square">
            <a:spAutoFit/>
          </a:bodyPr>
          <a:lstStyle/>
          <a:p>
            <a:pPr algn="ctr"/>
            <a:r>
              <a:rPr lang="en-US" sz="2200" b="1" dirty="0">
                <a:solidFill>
                  <a:schemeClr val="bg2">
                    <a:lumMod val="50000"/>
                  </a:schemeClr>
                </a:solidFill>
                <a:latin typeface="Century Gothic" panose="020B0502020202020204" pitchFamily="34" charset="0"/>
              </a:rPr>
              <a:t>$14.2M</a:t>
            </a:r>
          </a:p>
        </p:txBody>
      </p:sp>
      <p:sp>
        <p:nvSpPr>
          <p:cNvPr id="86" name="Rounded Rectangle">
            <a:extLst>
              <a:ext uri="{FF2B5EF4-FFF2-40B4-BE49-F238E27FC236}">
                <a16:creationId xmlns:a16="http://schemas.microsoft.com/office/drawing/2014/main" id="{AF6C4D29-1F77-2978-0064-81AB8D27FB45}"/>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355432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20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up)">
                                      <p:cBhvr>
                                        <p:cTn id="10" dur="2000"/>
                                        <p:tgtEl>
                                          <p:spTgt spid="90"/>
                                        </p:tgtEl>
                                      </p:cBhvr>
                                    </p:animEffect>
                                  </p:childTnLst>
                                </p:cTn>
                              </p:par>
                              <p:par>
                                <p:cTn id="11" presetID="21" presetClass="entr" presetSubtype="1"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500"/>
                                        <p:tgtEl>
                                          <p:spTgt spid="13"/>
                                        </p:tgtEl>
                                      </p:cBhvr>
                                    </p:animEffect>
                                  </p:childTnLst>
                                </p:cTn>
                              </p:par>
                              <p:par>
                                <p:cTn id="14" presetID="21" presetClass="entr" presetSubtype="1" fill="hold" grpId="0" nodeType="withEffect">
                                  <p:stCondLst>
                                    <p:cond delay="1000"/>
                                  </p:stCondLst>
                                  <p:childTnLst>
                                    <p:set>
                                      <p:cBhvr>
                                        <p:cTn id="15" dur="1" fill="hold">
                                          <p:stCondLst>
                                            <p:cond delay="0"/>
                                          </p:stCondLst>
                                        </p:cTn>
                                        <p:tgtEl>
                                          <p:spTgt spid="91"/>
                                        </p:tgtEl>
                                        <p:attrNameLst>
                                          <p:attrName>style.visibility</p:attrName>
                                        </p:attrNameLst>
                                      </p:cBhvr>
                                      <p:to>
                                        <p:strVal val="visible"/>
                                      </p:to>
                                    </p:set>
                                    <p:animEffect transition="in" filter="wheel(1)">
                                      <p:cBhvr>
                                        <p:cTn id="16" dur="2500"/>
                                        <p:tgtEl>
                                          <p:spTgt spid="91"/>
                                        </p:tgtEl>
                                      </p:cBhvr>
                                    </p:animEffect>
                                  </p:childTnLst>
                                </p:cTn>
                              </p:par>
                              <p:par>
                                <p:cTn id="17" presetID="6" presetClass="entr" presetSubtype="32" fill="hold" grpId="0" nodeType="withEffect">
                                  <p:stCondLst>
                                    <p:cond delay="1500"/>
                                  </p:stCondLst>
                                  <p:childTnLst>
                                    <p:set>
                                      <p:cBhvr>
                                        <p:cTn id="18" dur="1" fill="hold">
                                          <p:stCondLst>
                                            <p:cond delay="0"/>
                                          </p:stCondLst>
                                        </p:cTn>
                                        <p:tgtEl>
                                          <p:spTgt spid="109"/>
                                        </p:tgtEl>
                                        <p:attrNameLst>
                                          <p:attrName>style.visibility</p:attrName>
                                        </p:attrNameLst>
                                      </p:cBhvr>
                                      <p:to>
                                        <p:strVal val="visible"/>
                                      </p:to>
                                    </p:set>
                                    <p:animEffect transition="in" filter="circle(out)">
                                      <p:cBhvr>
                                        <p:cTn id="19" dur="2000"/>
                                        <p:tgtEl>
                                          <p:spTgt spid="109"/>
                                        </p:tgtEl>
                                      </p:cBhvr>
                                    </p:animEffect>
                                  </p:childTnLst>
                                </p:cTn>
                              </p:par>
                              <p:par>
                                <p:cTn id="20" presetID="6" presetClass="entr" presetSubtype="32" fill="hold" grpId="0" nodeType="withEffect">
                                  <p:stCondLst>
                                    <p:cond delay="1500"/>
                                  </p:stCondLst>
                                  <p:childTnLst>
                                    <p:set>
                                      <p:cBhvr>
                                        <p:cTn id="21" dur="1" fill="hold">
                                          <p:stCondLst>
                                            <p:cond delay="0"/>
                                          </p:stCondLst>
                                        </p:cTn>
                                        <p:tgtEl>
                                          <p:spTgt spid="110"/>
                                        </p:tgtEl>
                                        <p:attrNameLst>
                                          <p:attrName>style.visibility</p:attrName>
                                        </p:attrNameLst>
                                      </p:cBhvr>
                                      <p:to>
                                        <p:strVal val="visible"/>
                                      </p:to>
                                    </p:set>
                                    <p:animEffect transition="in" filter="circle(out)">
                                      <p:cBhvr>
                                        <p:cTn id="22" dur="2000"/>
                                        <p:tgtEl>
                                          <p:spTgt spid="110"/>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500"/>
                                        <p:tgtEl>
                                          <p:spTgt spid="12"/>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1500"/>
                                        <p:tgtEl>
                                          <p:spTgt spid="95"/>
                                        </p:tgtEl>
                                      </p:cBhvr>
                                    </p:animEffect>
                                  </p:childTnLst>
                                </p:cTn>
                              </p:par>
                              <p:par>
                                <p:cTn id="29" presetID="12" presetClass="entr" presetSubtype="1" fill="hold" grpId="0" nodeType="withEffect">
                                  <p:stCondLst>
                                    <p:cond delay="200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500"/>
                                        <p:tgtEl>
                                          <p:spTgt spid="45"/>
                                        </p:tgtEl>
                                        <p:attrNameLst>
                                          <p:attrName>ppt_y</p:attrName>
                                        </p:attrNameLst>
                                      </p:cBhvr>
                                      <p:tavLst>
                                        <p:tav tm="0">
                                          <p:val>
                                            <p:strVal val="#ppt_y-#ppt_h*1.125000"/>
                                          </p:val>
                                        </p:tav>
                                        <p:tav tm="100000">
                                          <p:val>
                                            <p:strVal val="#ppt_y"/>
                                          </p:val>
                                        </p:tav>
                                      </p:tavLst>
                                    </p:anim>
                                    <p:animEffect transition="in" filter="wipe(down)">
                                      <p:cBhvr>
                                        <p:cTn id="32" dur="1500"/>
                                        <p:tgtEl>
                                          <p:spTgt spid="45"/>
                                        </p:tgtEl>
                                      </p:cBhvr>
                                    </p:animEffect>
                                  </p:childTnLst>
                                </p:cTn>
                              </p:par>
                              <p:par>
                                <p:cTn id="33" presetID="12" presetClass="entr" presetSubtype="1" fill="hold" grpId="0" nodeType="withEffect">
                                  <p:stCondLst>
                                    <p:cond delay="2000"/>
                                  </p:stCondLst>
                                  <p:childTnLst>
                                    <p:set>
                                      <p:cBhvr>
                                        <p:cTn id="34" dur="1" fill="hold">
                                          <p:stCondLst>
                                            <p:cond delay="0"/>
                                          </p:stCondLst>
                                        </p:cTn>
                                        <p:tgtEl>
                                          <p:spTgt spid="96"/>
                                        </p:tgtEl>
                                        <p:attrNameLst>
                                          <p:attrName>style.visibility</p:attrName>
                                        </p:attrNameLst>
                                      </p:cBhvr>
                                      <p:to>
                                        <p:strVal val="visible"/>
                                      </p:to>
                                    </p:set>
                                    <p:anim calcmode="lin" valueType="num">
                                      <p:cBhvr additive="base">
                                        <p:cTn id="35" dur="1500"/>
                                        <p:tgtEl>
                                          <p:spTgt spid="96"/>
                                        </p:tgtEl>
                                        <p:attrNameLst>
                                          <p:attrName>ppt_y</p:attrName>
                                        </p:attrNameLst>
                                      </p:cBhvr>
                                      <p:tavLst>
                                        <p:tav tm="0">
                                          <p:val>
                                            <p:strVal val="#ppt_y-#ppt_h*1.125000"/>
                                          </p:val>
                                        </p:tav>
                                        <p:tav tm="100000">
                                          <p:val>
                                            <p:strVal val="#ppt_y"/>
                                          </p:val>
                                        </p:tav>
                                      </p:tavLst>
                                    </p:anim>
                                    <p:animEffect transition="in" filter="wipe(down)">
                                      <p:cBhvr>
                                        <p:cTn id="36" dur="1500"/>
                                        <p:tgtEl>
                                          <p:spTgt spid="96"/>
                                        </p:tgtEl>
                                      </p:cBhvr>
                                    </p:animEffect>
                                  </p:childTnLst>
                                </p:cTn>
                              </p:par>
                              <p:par>
                                <p:cTn id="37" presetID="23" presetClass="entr" presetSubtype="16" fill="hold" grpId="0" nodeType="withEffect">
                                  <p:stCondLst>
                                    <p:cond delay="3000"/>
                                  </p:stCondLst>
                                  <p:childTnLst>
                                    <p:set>
                                      <p:cBhvr>
                                        <p:cTn id="38" dur="1" fill="hold">
                                          <p:stCondLst>
                                            <p:cond delay="0"/>
                                          </p:stCondLst>
                                        </p:cTn>
                                        <p:tgtEl>
                                          <p:spTgt spid="43"/>
                                        </p:tgtEl>
                                        <p:attrNameLst>
                                          <p:attrName>style.visibility</p:attrName>
                                        </p:attrNameLst>
                                      </p:cBhvr>
                                      <p:to>
                                        <p:strVal val="visible"/>
                                      </p:to>
                                    </p:set>
                                    <p:anim calcmode="lin" valueType="num">
                                      <p:cBhvr>
                                        <p:cTn id="39" dur="1500" fill="hold"/>
                                        <p:tgtEl>
                                          <p:spTgt spid="43"/>
                                        </p:tgtEl>
                                        <p:attrNameLst>
                                          <p:attrName>ppt_w</p:attrName>
                                        </p:attrNameLst>
                                      </p:cBhvr>
                                      <p:tavLst>
                                        <p:tav tm="0">
                                          <p:val>
                                            <p:fltVal val="0"/>
                                          </p:val>
                                        </p:tav>
                                        <p:tav tm="100000">
                                          <p:val>
                                            <p:strVal val="#ppt_w"/>
                                          </p:val>
                                        </p:tav>
                                      </p:tavLst>
                                    </p:anim>
                                    <p:anim calcmode="lin" valueType="num">
                                      <p:cBhvr>
                                        <p:cTn id="40" dur="1500" fill="hold"/>
                                        <p:tgtEl>
                                          <p:spTgt spid="43"/>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3000"/>
                                  </p:stCondLst>
                                  <p:childTnLst>
                                    <p:set>
                                      <p:cBhvr>
                                        <p:cTn id="42" dur="1" fill="hold">
                                          <p:stCondLst>
                                            <p:cond delay="0"/>
                                          </p:stCondLst>
                                        </p:cTn>
                                        <p:tgtEl>
                                          <p:spTgt spid="49"/>
                                        </p:tgtEl>
                                        <p:attrNameLst>
                                          <p:attrName>style.visibility</p:attrName>
                                        </p:attrNameLst>
                                      </p:cBhvr>
                                      <p:to>
                                        <p:strVal val="visible"/>
                                      </p:to>
                                    </p:set>
                                    <p:anim calcmode="lin" valueType="num">
                                      <p:cBhvr>
                                        <p:cTn id="43" dur="1500" fill="hold"/>
                                        <p:tgtEl>
                                          <p:spTgt spid="49"/>
                                        </p:tgtEl>
                                        <p:attrNameLst>
                                          <p:attrName>ppt_w</p:attrName>
                                        </p:attrNameLst>
                                      </p:cBhvr>
                                      <p:tavLst>
                                        <p:tav tm="0">
                                          <p:val>
                                            <p:fltVal val="0"/>
                                          </p:val>
                                        </p:tav>
                                        <p:tav tm="100000">
                                          <p:val>
                                            <p:strVal val="#ppt_w"/>
                                          </p:val>
                                        </p:tav>
                                      </p:tavLst>
                                    </p:anim>
                                    <p:anim calcmode="lin" valueType="num">
                                      <p:cBhvr>
                                        <p:cTn id="44" dur="1500" fill="hold"/>
                                        <p:tgtEl>
                                          <p:spTgt spid="49"/>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3000"/>
                                  </p:stCondLst>
                                  <p:childTnLst>
                                    <p:set>
                                      <p:cBhvr>
                                        <p:cTn id="46" dur="1" fill="hold">
                                          <p:stCondLst>
                                            <p:cond delay="0"/>
                                          </p:stCondLst>
                                        </p:cTn>
                                        <p:tgtEl>
                                          <p:spTgt spid="54"/>
                                        </p:tgtEl>
                                        <p:attrNameLst>
                                          <p:attrName>style.visibility</p:attrName>
                                        </p:attrNameLst>
                                      </p:cBhvr>
                                      <p:to>
                                        <p:strVal val="visible"/>
                                      </p:to>
                                    </p:set>
                                    <p:anim calcmode="lin" valueType="num">
                                      <p:cBhvr>
                                        <p:cTn id="47" dur="1500" fill="hold"/>
                                        <p:tgtEl>
                                          <p:spTgt spid="54"/>
                                        </p:tgtEl>
                                        <p:attrNameLst>
                                          <p:attrName>ppt_w</p:attrName>
                                        </p:attrNameLst>
                                      </p:cBhvr>
                                      <p:tavLst>
                                        <p:tav tm="0">
                                          <p:val>
                                            <p:fltVal val="0"/>
                                          </p:val>
                                        </p:tav>
                                        <p:tav tm="100000">
                                          <p:val>
                                            <p:strVal val="#ppt_w"/>
                                          </p:val>
                                        </p:tav>
                                      </p:tavLst>
                                    </p:anim>
                                    <p:anim calcmode="lin" valueType="num">
                                      <p:cBhvr>
                                        <p:cTn id="48" dur="1500" fill="hold"/>
                                        <p:tgtEl>
                                          <p:spTgt spid="54"/>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3000"/>
                                  </p:stCondLst>
                                  <p:childTnLst>
                                    <p:set>
                                      <p:cBhvr>
                                        <p:cTn id="50" dur="1" fill="hold">
                                          <p:stCondLst>
                                            <p:cond delay="0"/>
                                          </p:stCondLst>
                                        </p:cTn>
                                        <p:tgtEl>
                                          <p:spTgt spid="59"/>
                                        </p:tgtEl>
                                        <p:attrNameLst>
                                          <p:attrName>style.visibility</p:attrName>
                                        </p:attrNameLst>
                                      </p:cBhvr>
                                      <p:to>
                                        <p:strVal val="visible"/>
                                      </p:to>
                                    </p:set>
                                    <p:anim calcmode="lin" valueType="num">
                                      <p:cBhvr>
                                        <p:cTn id="51" dur="1500" fill="hold"/>
                                        <p:tgtEl>
                                          <p:spTgt spid="59"/>
                                        </p:tgtEl>
                                        <p:attrNameLst>
                                          <p:attrName>ppt_w</p:attrName>
                                        </p:attrNameLst>
                                      </p:cBhvr>
                                      <p:tavLst>
                                        <p:tav tm="0">
                                          <p:val>
                                            <p:fltVal val="0"/>
                                          </p:val>
                                        </p:tav>
                                        <p:tav tm="100000">
                                          <p:val>
                                            <p:strVal val="#ppt_w"/>
                                          </p:val>
                                        </p:tav>
                                      </p:tavLst>
                                    </p:anim>
                                    <p:anim calcmode="lin" valueType="num">
                                      <p:cBhvr>
                                        <p:cTn id="52" dur="1500" fill="hold"/>
                                        <p:tgtEl>
                                          <p:spTgt spid="59"/>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0"/>
                                  </p:stCondLst>
                                  <p:childTnLst>
                                    <p:set>
                                      <p:cBhvr>
                                        <p:cTn id="54" dur="1" fill="hold">
                                          <p:stCondLst>
                                            <p:cond delay="0"/>
                                          </p:stCondLst>
                                        </p:cTn>
                                        <p:tgtEl>
                                          <p:spTgt spid="64"/>
                                        </p:tgtEl>
                                        <p:attrNameLst>
                                          <p:attrName>style.visibility</p:attrName>
                                        </p:attrNameLst>
                                      </p:cBhvr>
                                      <p:to>
                                        <p:strVal val="visible"/>
                                      </p:to>
                                    </p:set>
                                    <p:anim calcmode="lin" valueType="num">
                                      <p:cBhvr>
                                        <p:cTn id="55" dur="1500" fill="hold"/>
                                        <p:tgtEl>
                                          <p:spTgt spid="64"/>
                                        </p:tgtEl>
                                        <p:attrNameLst>
                                          <p:attrName>ppt_w</p:attrName>
                                        </p:attrNameLst>
                                      </p:cBhvr>
                                      <p:tavLst>
                                        <p:tav tm="0">
                                          <p:val>
                                            <p:fltVal val="0"/>
                                          </p:val>
                                        </p:tav>
                                        <p:tav tm="100000">
                                          <p:val>
                                            <p:strVal val="#ppt_w"/>
                                          </p:val>
                                        </p:tav>
                                      </p:tavLst>
                                    </p:anim>
                                    <p:anim calcmode="lin" valueType="num">
                                      <p:cBhvr>
                                        <p:cTn id="56" dur="1500" fill="hold"/>
                                        <p:tgtEl>
                                          <p:spTgt spid="64"/>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0"/>
                                  </p:stCondLst>
                                  <p:childTnLst>
                                    <p:set>
                                      <p:cBhvr>
                                        <p:cTn id="58" dur="1" fill="hold">
                                          <p:stCondLst>
                                            <p:cond delay="0"/>
                                          </p:stCondLst>
                                        </p:cTn>
                                        <p:tgtEl>
                                          <p:spTgt spid="121"/>
                                        </p:tgtEl>
                                        <p:attrNameLst>
                                          <p:attrName>style.visibility</p:attrName>
                                        </p:attrNameLst>
                                      </p:cBhvr>
                                      <p:to>
                                        <p:strVal val="visible"/>
                                      </p:to>
                                    </p:set>
                                    <p:anim calcmode="lin" valueType="num">
                                      <p:cBhvr>
                                        <p:cTn id="59" dur="1500" fill="hold"/>
                                        <p:tgtEl>
                                          <p:spTgt spid="121"/>
                                        </p:tgtEl>
                                        <p:attrNameLst>
                                          <p:attrName>ppt_w</p:attrName>
                                        </p:attrNameLst>
                                      </p:cBhvr>
                                      <p:tavLst>
                                        <p:tav tm="0">
                                          <p:val>
                                            <p:fltVal val="0"/>
                                          </p:val>
                                        </p:tav>
                                        <p:tav tm="100000">
                                          <p:val>
                                            <p:strVal val="#ppt_w"/>
                                          </p:val>
                                        </p:tav>
                                      </p:tavLst>
                                    </p:anim>
                                    <p:anim calcmode="lin" valueType="num">
                                      <p:cBhvr>
                                        <p:cTn id="60" dur="1500" fill="hold"/>
                                        <p:tgtEl>
                                          <p:spTgt spid="121"/>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3000"/>
                                  </p:stCondLst>
                                  <p:childTnLst>
                                    <p:set>
                                      <p:cBhvr>
                                        <p:cTn id="62" dur="1" fill="hold">
                                          <p:stCondLst>
                                            <p:cond delay="0"/>
                                          </p:stCondLst>
                                        </p:cTn>
                                        <p:tgtEl>
                                          <p:spTgt spid="118"/>
                                        </p:tgtEl>
                                        <p:attrNameLst>
                                          <p:attrName>style.visibility</p:attrName>
                                        </p:attrNameLst>
                                      </p:cBhvr>
                                      <p:to>
                                        <p:strVal val="visible"/>
                                      </p:to>
                                    </p:set>
                                    <p:anim calcmode="lin" valueType="num">
                                      <p:cBhvr>
                                        <p:cTn id="63" dur="1500" fill="hold"/>
                                        <p:tgtEl>
                                          <p:spTgt spid="118"/>
                                        </p:tgtEl>
                                        <p:attrNameLst>
                                          <p:attrName>ppt_w</p:attrName>
                                        </p:attrNameLst>
                                      </p:cBhvr>
                                      <p:tavLst>
                                        <p:tav tm="0">
                                          <p:val>
                                            <p:fltVal val="0"/>
                                          </p:val>
                                        </p:tav>
                                        <p:tav tm="100000">
                                          <p:val>
                                            <p:strVal val="#ppt_w"/>
                                          </p:val>
                                        </p:tav>
                                      </p:tavLst>
                                    </p:anim>
                                    <p:anim calcmode="lin" valueType="num">
                                      <p:cBhvr>
                                        <p:cTn id="64" dur="1500" fill="hold"/>
                                        <p:tgtEl>
                                          <p:spTgt spid="118"/>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3000"/>
                                  </p:stCondLst>
                                  <p:childTnLst>
                                    <p:set>
                                      <p:cBhvr>
                                        <p:cTn id="66" dur="1" fill="hold">
                                          <p:stCondLst>
                                            <p:cond delay="0"/>
                                          </p:stCondLst>
                                        </p:cTn>
                                        <p:tgtEl>
                                          <p:spTgt spid="115"/>
                                        </p:tgtEl>
                                        <p:attrNameLst>
                                          <p:attrName>style.visibility</p:attrName>
                                        </p:attrNameLst>
                                      </p:cBhvr>
                                      <p:to>
                                        <p:strVal val="visible"/>
                                      </p:to>
                                    </p:set>
                                    <p:anim calcmode="lin" valueType="num">
                                      <p:cBhvr>
                                        <p:cTn id="67" dur="1500" fill="hold"/>
                                        <p:tgtEl>
                                          <p:spTgt spid="115"/>
                                        </p:tgtEl>
                                        <p:attrNameLst>
                                          <p:attrName>ppt_w</p:attrName>
                                        </p:attrNameLst>
                                      </p:cBhvr>
                                      <p:tavLst>
                                        <p:tav tm="0">
                                          <p:val>
                                            <p:fltVal val="0"/>
                                          </p:val>
                                        </p:tav>
                                        <p:tav tm="100000">
                                          <p:val>
                                            <p:strVal val="#ppt_w"/>
                                          </p:val>
                                        </p:tav>
                                      </p:tavLst>
                                    </p:anim>
                                    <p:anim calcmode="lin" valueType="num">
                                      <p:cBhvr>
                                        <p:cTn id="68" dur="1500" fill="hold"/>
                                        <p:tgtEl>
                                          <p:spTgt spid="115"/>
                                        </p:tgtEl>
                                        <p:attrNameLst>
                                          <p:attrName>ppt_h</p:attrName>
                                        </p:attrNameLst>
                                      </p:cBhvr>
                                      <p:tavLst>
                                        <p:tav tm="0">
                                          <p:val>
                                            <p:fltVal val="0"/>
                                          </p:val>
                                        </p:tav>
                                        <p:tav tm="100000">
                                          <p:val>
                                            <p:strVal val="#ppt_h"/>
                                          </p:val>
                                        </p:tav>
                                      </p:tavLst>
                                    </p:anim>
                                  </p:childTnLst>
                                </p:cTn>
                              </p:par>
                              <p:par>
                                <p:cTn id="69" presetID="12" presetClass="entr" presetSubtype="8" fill="hold" grpId="0" nodeType="withEffect">
                                  <p:stCondLst>
                                    <p:cond delay="30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2000"/>
                                        <p:tgtEl>
                                          <p:spTgt spid="41"/>
                                        </p:tgtEl>
                                        <p:attrNameLst>
                                          <p:attrName>ppt_x</p:attrName>
                                        </p:attrNameLst>
                                      </p:cBhvr>
                                      <p:tavLst>
                                        <p:tav tm="0">
                                          <p:val>
                                            <p:strVal val="#ppt_x-#ppt_w*1.125000"/>
                                          </p:val>
                                        </p:tav>
                                        <p:tav tm="100000">
                                          <p:val>
                                            <p:strVal val="#ppt_x"/>
                                          </p:val>
                                        </p:tav>
                                      </p:tavLst>
                                    </p:anim>
                                    <p:animEffect transition="in" filter="wipe(right)">
                                      <p:cBhvr>
                                        <p:cTn id="72" dur="2000"/>
                                        <p:tgtEl>
                                          <p:spTgt spid="41"/>
                                        </p:tgtEl>
                                      </p:cBhvr>
                                    </p:animEffect>
                                  </p:childTnLst>
                                </p:cTn>
                              </p:par>
                              <p:par>
                                <p:cTn id="73" presetID="12" presetClass="entr" presetSubtype="8" fill="hold" grpId="0" nodeType="withEffect">
                                  <p:stCondLst>
                                    <p:cond delay="300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2000"/>
                                        <p:tgtEl>
                                          <p:spTgt spid="51"/>
                                        </p:tgtEl>
                                        <p:attrNameLst>
                                          <p:attrName>ppt_x</p:attrName>
                                        </p:attrNameLst>
                                      </p:cBhvr>
                                      <p:tavLst>
                                        <p:tav tm="0">
                                          <p:val>
                                            <p:strVal val="#ppt_x-#ppt_w*1.125000"/>
                                          </p:val>
                                        </p:tav>
                                        <p:tav tm="100000">
                                          <p:val>
                                            <p:strVal val="#ppt_x"/>
                                          </p:val>
                                        </p:tav>
                                      </p:tavLst>
                                    </p:anim>
                                    <p:animEffect transition="in" filter="wipe(right)">
                                      <p:cBhvr>
                                        <p:cTn id="76" dur="2000"/>
                                        <p:tgtEl>
                                          <p:spTgt spid="51"/>
                                        </p:tgtEl>
                                      </p:cBhvr>
                                    </p:animEffect>
                                  </p:childTnLst>
                                </p:cTn>
                              </p:par>
                              <p:par>
                                <p:cTn id="77" presetID="12" presetClass="entr" presetSubtype="8" fill="hold" grpId="0" nodeType="withEffect">
                                  <p:stCondLst>
                                    <p:cond delay="300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2000"/>
                                        <p:tgtEl>
                                          <p:spTgt spid="56"/>
                                        </p:tgtEl>
                                        <p:attrNameLst>
                                          <p:attrName>ppt_x</p:attrName>
                                        </p:attrNameLst>
                                      </p:cBhvr>
                                      <p:tavLst>
                                        <p:tav tm="0">
                                          <p:val>
                                            <p:strVal val="#ppt_x-#ppt_w*1.125000"/>
                                          </p:val>
                                        </p:tav>
                                        <p:tav tm="100000">
                                          <p:val>
                                            <p:strVal val="#ppt_x"/>
                                          </p:val>
                                        </p:tav>
                                      </p:tavLst>
                                    </p:anim>
                                    <p:animEffect transition="in" filter="wipe(right)">
                                      <p:cBhvr>
                                        <p:cTn id="80" dur="2000"/>
                                        <p:tgtEl>
                                          <p:spTgt spid="56"/>
                                        </p:tgtEl>
                                      </p:cBhvr>
                                    </p:animEffect>
                                  </p:childTnLst>
                                </p:cTn>
                              </p:par>
                              <p:par>
                                <p:cTn id="81" presetID="12" presetClass="entr" presetSubtype="8" fill="hold" grpId="0" nodeType="withEffect">
                                  <p:stCondLst>
                                    <p:cond delay="300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2000"/>
                                        <p:tgtEl>
                                          <p:spTgt spid="61"/>
                                        </p:tgtEl>
                                        <p:attrNameLst>
                                          <p:attrName>ppt_x</p:attrName>
                                        </p:attrNameLst>
                                      </p:cBhvr>
                                      <p:tavLst>
                                        <p:tav tm="0">
                                          <p:val>
                                            <p:strVal val="#ppt_x-#ppt_w*1.125000"/>
                                          </p:val>
                                        </p:tav>
                                        <p:tav tm="100000">
                                          <p:val>
                                            <p:strVal val="#ppt_x"/>
                                          </p:val>
                                        </p:tav>
                                      </p:tavLst>
                                    </p:anim>
                                    <p:animEffect transition="in" filter="wipe(right)">
                                      <p:cBhvr>
                                        <p:cTn id="84" dur="2000"/>
                                        <p:tgtEl>
                                          <p:spTgt spid="61"/>
                                        </p:tgtEl>
                                      </p:cBhvr>
                                    </p:animEffect>
                                  </p:childTnLst>
                                </p:cTn>
                              </p:par>
                              <p:par>
                                <p:cTn id="85" presetID="12" presetClass="entr" presetSubtype="8" fill="hold" grpId="0" nodeType="withEffect">
                                  <p:stCondLst>
                                    <p:cond delay="300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2000"/>
                                        <p:tgtEl>
                                          <p:spTgt spid="71"/>
                                        </p:tgtEl>
                                        <p:attrNameLst>
                                          <p:attrName>ppt_x</p:attrName>
                                        </p:attrNameLst>
                                      </p:cBhvr>
                                      <p:tavLst>
                                        <p:tav tm="0">
                                          <p:val>
                                            <p:strVal val="#ppt_x-#ppt_w*1.125000"/>
                                          </p:val>
                                        </p:tav>
                                        <p:tav tm="100000">
                                          <p:val>
                                            <p:strVal val="#ppt_x"/>
                                          </p:val>
                                        </p:tav>
                                      </p:tavLst>
                                    </p:anim>
                                    <p:animEffect transition="in" filter="wipe(right)">
                                      <p:cBhvr>
                                        <p:cTn id="88" dur="2000"/>
                                        <p:tgtEl>
                                          <p:spTgt spid="71"/>
                                        </p:tgtEl>
                                      </p:cBhvr>
                                    </p:animEffect>
                                  </p:childTnLst>
                                </p:cTn>
                              </p:par>
                              <p:par>
                                <p:cTn id="89" presetID="12" presetClass="entr" presetSubtype="8" fill="hold" grpId="0" nodeType="withEffect">
                                  <p:stCondLst>
                                    <p:cond delay="3000"/>
                                  </p:stCondLst>
                                  <p:childTnLst>
                                    <p:set>
                                      <p:cBhvr>
                                        <p:cTn id="90" dur="1" fill="hold">
                                          <p:stCondLst>
                                            <p:cond delay="0"/>
                                          </p:stCondLst>
                                        </p:cTn>
                                        <p:tgtEl>
                                          <p:spTgt spid="120"/>
                                        </p:tgtEl>
                                        <p:attrNameLst>
                                          <p:attrName>style.visibility</p:attrName>
                                        </p:attrNameLst>
                                      </p:cBhvr>
                                      <p:to>
                                        <p:strVal val="visible"/>
                                      </p:to>
                                    </p:set>
                                    <p:anim calcmode="lin" valueType="num">
                                      <p:cBhvr additive="base">
                                        <p:cTn id="91" dur="2000"/>
                                        <p:tgtEl>
                                          <p:spTgt spid="120"/>
                                        </p:tgtEl>
                                        <p:attrNameLst>
                                          <p:attrName>ppt_x</p:attrName>
                                        </p:attrNameLst>
                                      </p:cBhvr>
                                      <p:tavLst>
                                        <p:tav tm="0">
                                          <p:val>
                                            <p:strVal val="#ppt_x-#ppt_w*1.125000"/>
                                          </p:val>
                                        </p:tav>
                                        <p:tav tm="100000">
                                          <p:val>
                                            <p:strVal val="#ppt_x"/>
                                          </p:val>
                                        </p:tav>
                                      </p:tavLst>
                                    </p:anim>
                                    <p:animEffect transition="in" filter="wipe(right)">
                                      <p:cBhvr>
                                        <p:cTn id="92" dur="2000"/>
                                        <p:tgtEl>
                                          <p:spTgt spid="120"/>
                                        </p:tgtEl>
                                      </p:cBhvr>
                                    </p:animEffect>
                                  </p:childTnLst>
                                </p:cTn>
                              </p:par>
                              <p:par>
                                <p:cTn id="93" presetID="12" presetClass="entr" presetSubtype="8" fill="hold" grpId="0" nodeType="withEffect">
                                  <p:stCondLst>
                                    <p:cond delay="3000"/>
                                  </p:stCondLst>
                                  <p:childTnLst>
                                    <p:set>
                                      <p:cBhvr>
                                        <p:cTn id="94" dur="1" fill="hold">
                                          <p:stCondLst>
                                            <p:cond delay="0"/>
                                          </p:stCondLst>
                                        </p:cTn>
                                        <p:tgtEl>
                                          <p:spTgt spid="117"/>
                                        </p:tgtEl>
                                        <p:attrNameLst>
                                          <p:attrName>style.visibility</p:attrName>
                                        </p:attrNameLst>
                                      </p:cBhvr>
                                      <p:to>
                                        <p:strVal val="visible"/>
                                      </p:to>
                                    </p:set>
                                    <p:anim calcmode="lin" valueType="num">
                                      <p:cBhvr additive="base">
                                        <p:cTn id="95" dur="2000"/>
                                        <p:tgtEl>
                                          <p:spTgt spid="117"/>
                                        </p:tgtEl>
                                        <p:attrNameLst>
                                          <p:attrName>ppt_x</p:attrName>
                                        </p:attrNameLst>
                                      </p:cBhvr>
                                      <p:tavLst>
                                        <p:tav tm="0">
                                          <p:val>
                                            <p:strVal val="#ppt_x-#ppt_w*1.125000"/>
                                          </p:val>
                                        </p:tav>
                                        <p:tav tm="100000">
                                          <p:val>
                                            <p:strVal val="#ppt_x"/>
                                          </p:val>
                                        </p:tav>
                                      </p:tavLst>
                                    </p:anim>
                                    <p:animEffect transition="in" filter="wipe(right)">
                                      <p:cBhvr>
                                        <p:cTn id="96" dur="2000"/>
                                        <p:tgtEl>
                                          <p:spTgt spid="117"/>
                                        </p:tgtEl>
                                      </p:cBhvr>
                                    </p:animEffect>
                                  </p:childTnLst>
                                </p:cTn>
                              </p:par>
                              <p:par>
                                <p:cTn id="97" presetID="12" presetClass="entr" presetSubtype="8" fill="hold" grpId="0" nodeType="withEffect">
                                  <p:stCondLst>
                                    <p:cond delay="3000"/>
                                  </p:stCondLst>
                                  <p:childTnLst>
                                    <p:set>
                                      <p:cBhvr>
                                        <p:cTn id="98" dur="1" fill="hold">
                                          <p:stCondLst>
                                            <p:cond delay="0"/>
                                          </p:stCondLst>
                                        </p:cTn>
                                        <p:tgtEl>
                                          <p:spTgt spid="114"/>
                                        </p:tgtEl>
                                        <p:attrNameLst>
                                          <p:attrName>style.visibility</p:attrName>
                                        </p:attrNameLst>
                                      </p:cBhvr>
                                      <p:to>
                                        <p:strVal val="visible"/>
                                      </p:to>
                                    </p:set>
                                    <p:anim calcmode="lin" valueType="num">
                                      <p:cBhvr additive="base">
                                        <p:cTn id="99" dur="2000"/>
                                        <p:tgtEl>
                                          <p:spTgt spid="114"/>
                                        </p:tgtEl>
                                        <p:attrNameLst>
                                          <p:attrName>ppt_x</p:attrName>
                                        </p:attrNameLst>
                                      </p:cBhvr>
                                      <p:tavLst>
                                        <p:tav tm="0">
                                          <p:val>
                                            <p:strVal val="#ppt_x-#ppt_w*1.125000"/>
                                          </p:val>
                                        </p:tav>
                                        <p:tav tm="100000">
                                          <p:val>
                                            <p:strVal val="#ppt_x"/>
                                          </p:val>
                                        </p:tav>
                                      </p:tavLst>
                                    </p:anim>
                                    <p:animEffect transition="in" filter="wipe(right)">
                                      <p:cBhvr>
                                        <p:cTn id="100" dur="2000"/>
                                        <p:tgtEl>
                                          <p:spTgt spid="114"/>
                                        </p:tgtEl>
                                      </p:cBhvr>
                                    </p:animEffect>
                                  </p:childTnLst>
                                </p:cTn>
                              </p:par>
                              <p:par>
                                <p:cTn id="101" presetID="10" presetClass="entr" presetSubtype="0" fill="hold" nodeType="with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fade">
                                      <p:cBhvr>
                                        <p:cTn id="103" dur="1500"/>
                                        <p:tgtEl>
                                          <p:spTgt spid="2"/>
                                        </p:tgtEl>
                                      </p:cBhvr>
                                    </p:animEffect>
                                  </p:childTnLst>
                                </p:cTn>
                              </p:par>
                              <p:par>
                                <p:cTn id="104" presetID="0" presetClass="path" presetSubtype="0" decel="50000" fill="hold" nodeType="withEffect">
                                  <p:stCondLst>
                                    <p:cond delay="0"/>
                                  </p:stCondLst>
                                  <p:childTnLst>
                                    <p:animMotion origin="layout" path="M 0.09414 -0.1831 L -1.25E-6 0 " pathEditMode="relative" rAng="0" ptsTypes="AA">
                                      <p:cBhvr>
                                        <p:cTn id="105" dur="5000" fill="hold"/>
                                        <p:tgtEl>
                                          <p:spTgt spid="2"/>
                                        </p:tgtEl>
                                        <p:attrNameLst>
                                          <p:attrName>ppt_x</p:attrName>
                                          <p:attrName>ppt_y</p:attrName>
                                        </p:attrNameLst>
                                      </p:cBhvr>
                                      <p:rCtr x="-4714" y="9144"/>
                                    </p:animMotion>
                                  </p:childTnLst>
                                </p:cTn>
                              </p:par>
                              <p:par>
                                <p:cTn id="106" presetID="0" presetClass="path" presetSubtype="0" decel="50000" fill="hold" nodeType="withEffect">
                                  <p:stCondLst>
                                    <p:cond delay="0"/>
                                  </p:stCondLst>
                                  <p:childTnLst>
                                    <p:animMotion origin="layout" path="M -0.08841 0.1 L 1.10589E-17 4.44444E-6 " pathEditMode="relative" rAng="0" ptsTypes="AA">
                                      <p:cBhvr>
                                        <p:cTn id="107" dur="5000" fill="hold"/>
                                        <p:tgtEl>
                                          <p:spTgt spid="127"/>
                                        </p:tgtEl>
                                        <p:attrNameLst>
                                          <p:attrName>ppt_x</p:attrName>
                                          <p:attrName>ppt_y</p:attrName>
                                        </p:attrNameLst>
                                      </p:cBhvr>
                                      <p:rCtr x="4453" y="-5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Graphic spid="13" grpId="0">
        <p:bldAsOne/>
      </p:bldGraphic>
      <p:bldP spid="45" grpId="0"/>
      <p:bldP spid="41" grpId="0"/>
      <p:bldP spid="43" grpId="0" animBg="1"/>
      <p:bldP spid="51" grpId="0"/>
      <p:bldP spid="49" grpId="0" animBg="1"/>
      <p:bldP spid="56" grpId="0"/>
      <p:bldP spid="54" grpId="0" animBg="1"/>
      <p:bldP spid="61" grpId="0"/>
      <p:bldP spid="59" grpId="0" animBg="1"/>
      <p:bldP spid="64" grpId="0" animBg="1"/>
      <p:bldP spid="71" grpId="0"/>
      <p:bldP spid="90" grpId="0" animBg="1"/>
      <p:bldGraphic spid="91" grpId="0">
        <p:bldAsOne/>
      </p:bldGraphic>
      <p:bldP spid="96" grpId="0"/>
      <p:bldP spid="120" grpId="0"/>
      <p:bldP spid="121" grpId="0" animBg="1"/>
      <p:bldP spid="117" grpId="0"/>
      <p:bldP spid="118" grpId="0" animBg="1"/>
      <p:bldP spid="114" grpId="0"/>
      <p:bldP spid="115" grpId="0" animBg="1"/>
      <p:bldP spid="109" grpId="0" animBg="1"/>
      <p:bldP spid="12" grpId="0"/>
      <p:bldP spid="110" grpId="0" animBg="1"/>
      <p:bldP spid="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4668027B-C59F-4F37-811C-E16DC0701555}"/>
              </a:ext>
            </a:extLst>
          </p:cNvPr>
          <p:cNvSpPr txBox="1"/>
          <p:nvPr/>
        </p:nvSpPr>
        <p:spPr>
          <a:xfrm>
            <a:off x="4242816" y="556137"/>
            <a:ext cx="3706368"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PROFIT &amp; LOSS</a:t>
            </a:r>
          </a:p>
        </p:txBody>
      </p:sp>
      <p:sp>
        <p:nvSpPr>
          <p:cNvPr id="131" name="Rounded Rectangle">
            <a:extLst>
              <a:ext uri="{FF2B5EF4-FFF2-40B4-BE49-F238E27FC236}">
                <a16:creationId xmlns:a16="http://schemas.microsoft.com/office/drawing/2014/main" id="{D36E3440-CC0A-511D-D141-EE4AF477B3BC}"/>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grpSp>
        <p:nvGrpSpPr>
          <p:cNvPr id="144" name="Group 143">
            <a:extLst>
              <a:ext uri="{FF2B5EF4-FFF2-40B4-BE49-F238E27FC236}">
                <a16:creationId xmlns:a16="http://schemas.microsoft.com/office/drawing/2014/main" id="{68EFB9DA-2008-A860-82A5-09DDC015A9CB}"/>
              </a:ext>
            </a:extLst>
          </p:cNvPr>
          <p:cNvGrpSpPr/>
          <p:nvPr/>
        </p:nvGrpSpPr>
        <p:grpSpPr>
          <a:xfrm>
            <a:off x="3688794" y="1986134"/>
            <a:ext cx="1996176" cy="1938785"/>
            <a:chOff x="5227636" y="2746739"/>
            <a:chExt cx="2524125" cy="1632861"/>
          </a:xfrm>
        </p:grpSpPr>
        <p:cxnSp>
          <p:nvCxnSpPr>
            <p:cNvPr id="147" name="Straight Connector 146">
              <a:extLst>
                <a:ext uri="{FF2B5EF4-FFF2-40B4-BE49-F238E27FC236}">
                  <a16:creationId xmlns:a16="http://schemas.microsoft.com/office/drawing/2014/main" id="{A80EB299-0CE8-D5DD-50F0-CCF034C503FF}"/>
                </a:ext>
              </a:extLst>
            </p:cNvPr>
            <p:cNvCxnSpPr>
              <a:cxnSpLocks/>
            </p:cNvCxnSpPr>
            <p:nvPr/>
          </p:nvCxnSpPr>
          <p:spPr>
            <a:xfrm>
              <a:off x="5227636" y="4379600"/>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E117FA4-9CE2-FC5B-D643-05F928E80C45}"/>
                </a:ext>
              </a:extLst>
            </p:cNvPr>
            <p:cNvCxnSpPr>
              <a:cxnSpLocks/>
            </p:cNvCxnSpPr>
            <p:nvPr/>
          </p:nvCxnSpPr>
          <p:spPr>
            <a:xfrm>
              <a:off x="5227636" y="4198171"/>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DA7B045-15C2-0008-3E59-DBE20D5B3E55}"/>
                </a:ext>
              </a:extLst>
            </p:cNvPr>
            <p:cNvCxnSpPr>
              <a:cxnSpLocks/>
            </p:cNvCxnSpPr>
            <p:nvPr/>
          </p:nvCxnSpPr>
          <p:spPr>
            <a:xfrm>
              <a:off x="5227636" y="4016742"/>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E59AED4-681D-6C5E-BBE6-0A1EABC0B6EE}"/>
                </a:ext>
              </a:extLst>
            </p:cNvPr>
            <p:cNvCxnSpPr>
              <a:cxnSpLocks/>
            </p:cNvCxnSpPr>
            <p:nvPr/>
          </p:nvCxnSpPr>
          <p:spPr>
            <a:xfrm>
              <a:off x="5227636" y="3835313"/>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0070C1D-B584-0A2B-3509-01C95176C841}"/>
                </a:ext>
              </a:extLst>
            </p:cNvPr>
            <p:cNvCxnSpPr>
              <a:cxnSpLocks/>
            </p:cNvCxnSpPr>
            <p:nvPr/>
          </p:nvCxnSpPr>
          <p:spPr>
            <a:xfrm>
              <a:off x="5227636" y="3653884"/>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D4A36D5-04CC-792C-B1AA-EFE0AED2A406}"/>
                </a:ext>
              </a:extLst>
            </p:cNvPr>
            <p:cNvCxnSpPr>
              <a:cxnSpLocks/>
            </p:cNvCxnSpPr>
            <p:nvPr/>
          </p:nvCxnSpPr>
          <p:spPr>
            <a:xfrm>
              <a:off x="5227636" y="3472455"/>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1112362-7F1D-7A7E-886E-D60B21BD3472}"/>
                </a:ext>
              </a:extLst>
            </p:cNvPr>
            <p:cNvCxnSpPr>
              <a:cxnSpLocks/>
            </p:cNvCxnSpPr>
            <p:nvPr/>
          </p:nvCxnSpPr>
          <p:spPr>
            <a:xfrm>
              <a:off x="5227636" y="3291026"/>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D2AB31A-D7F9-126B-678D-841918EF76C2}"/>
                </a:ext>
              </a:extLst>
            </p:cNvPr>
            <p:cNvCxnSpPr>
              <a:cxnSpLocks/>
            </p:cNvCxnSpPr>
            <p:nvPr/>
          </p:nvCxnSpPr>
          <p:spPr>
            <a:xfrm>
              <a:off x="5227636" y="3109597"/>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927774D-238C-8BB8-969F-F63634BB8550}"/>
                </a:ext>
              </a:extLst>
            </p:cNvPr>
            <p:cNvCxnSpPr>
              <a:cxnSpLocks/>
            </p:cNvCxnSpPr>
            <p:nvPr/>
          </p:nvCxnSpPr>
          <p:spPr>
            <a:xfrm>
              <a:off x="5227636" y="2928168"/>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351D380-AA32-C8E5-91F3-16B8DDD7C353}"/>
                </a:ext>
              </a:extLst>
            </p:cNvPr>
            <p:cNvCxnSpPr>
              <a:cxnSpLocks/>
            </p:cNvCxnSpPr>
            <p:nvPr/>
          </p:nvCxnSpPr>
          <p:spPr>
            <a:xfrm>
              <a:off x="5227636" y="2746739"/>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9CEE045A-3C77-BF52-411D-263C64386FDF}"/>
              </a:ext>
            </a:extLst>
          </p:cNvPr>
          <p:cNvGrpSpPr/>
          <p:nvPr/>
        </p:nvGrpSpPr>
        <p:grpSpPr>
          <a:xfrm>
            <a:off x="3842892" y="1860025"/>
            <a:ext cx="715476" cy="2090011"/>
            <a:chOff x="3842892" y="1723014"/>
            <a:chExt cx="715476" cy="2090011"/>
          </a:xfrm>
          <a:solidFill>
            <a:schemeClr val="bg2">
              <a:lumMod val="90000"/>
            </a:schemeClr>
          </a:solidFill>
        </p:grpSpPr>
        <p:sp>
          <p:nvSpPr>
            <p:cNvPr id="184" name="Rectangle: Rounded Corners 14">
              <a:extLst>
                <a:ext uri="{FF2B5EF4-FFF2-40B4-BE49-F238E27FC236}">
                  <a16:creationId xmlns:a16="http://schemas.microsoft.com/office/drawing/2014/main" id="{5FB2FA13-6967-136D-A4A8-CC15EAFDD8A0}"/>
                </a:ext>
              </a:extLst>
            </p:cNvPr>
            <p:cNvSpPr/>
            <p:nvPr/>
          </p:nvSpPr>
          <p:spPr>
            <a:xfrm>
              <a:off x="4228568" y="1723014"/>
              <a:ext cx="141512" cy="20900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85" name="Rectangle: Rounded Corners 15">
              <a:extLst>
                <a:ext uri="{FF2B5EF4-FFF2-40B4-BE49-F238E27FC236}">
                  <a16:creationId xmlns:a16="http://schemas.microsoft.com/office/drawing/2014/main" id="{BF670AA7-46DF-249F-4E7B-A51215F77E45}"/>
                </a:ext>
              </a:extLst>
            </p:cNvPr>
            <p:cNvSpPr/>
            <p:nvPr/>
          </p:nvSpPr>
          <p:spPr>
            <a:xfrm>
              <a:off x="4035730" y="2312695"/>
              <a:ext cx="141512" cy="15003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86" name="Rectangle: Rounded Corners 16">
              <a:extLst>
                <a:ext uri="{FF2B5EF4-FFF2-40B4-BE49-F238E27FC236}">
                  <a16:creationId xmlns:a16="http://schemas.microsoft.com/office/drawing/2014/main" id="{8010DCFF-46C7-7C90-FEED-C187E3D47B6A}"/>
                </a:ext>
              </a:extLst>
            </p:cNvPr>
            <p:cNvSpPr/>
            <p:nvPr/>
          </p:nvSpPr>
          <p:spPr>
            <a:xfrm>
              <a:off x="3842892" y="2672756"/>
              <a:ext cx="141512" cy="114026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87" name="Rectangle: Rounded Corners 17">
              <a:extLst>
                <a:ext uri="{FF2B5EF4-FFF2-40B4-BE49-F238E27FC236}">
                  <a16:creationId xmlns:a16="http://schemas.microsoft.com/office/drawing/2014/main" id="{2B562FF1-934B-4BCC-D76C-0082E71DF0D8}"/>
                </a:ext>
              </a:extLst>
            </p:cNvPr>
            <p:cNvSpPr/>
            <p:nvPr/>
          </p:nvSpPr>
          <p:spPr>
            <a:xfrm>
              <a:off x="4416856" y="3042164"/>
              <a:ext cx="141512" cy="7708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188" name="Group 187">
            <a:extLst>
              <a:ext uri="{FF2B5EF4-FFF2-40B4-BE49-F238E27FC236}">
                <a16:creationId xmlns:a16="http://schemas.microsoft.com/office/drawing/2014/main" id="{BB3E3A28-1D5B-C28F-0C27-34DA143063CC}"/>
              </a:ext>
            </a:extLst>
          </p:cNvPr>
          <p:cNvGrpSpPr/>
          <p:nvPr/>
        </p:nvGrpSpPr>
        <p:grpSpPr>
          <a:xfrm>
            <a:off x="4815394" y="2226671"/>
            <a:ext cx="715476" cy="1723365"/>
            <a:chOff x="4815394" y="2089660"/>
            <a:chExt cx="715476" cy="1723365"/>
          </a:xfrm>
          <a:solidFill>
            <a:schemeClr val="accent2">
              <a:lumMod val="20000"/>
              <a:lumOff val="80000"/>
            </a:schemeClr>
          </a:solidFill>
        </p:grpSpPr>
        <p:sp>
          <p:nvSpPr>
            <p:cNvPr id="189" name="Rectangle: Rounded Corners 10">
              <a:extLst>
                <a:ext uri="{FF2B5EF4-FFF2-40B4-BE49-F238E27FC236}">
                  <a16:creationId xmlns:a16="http://schemas.microsoft.com/office/drawing/2014/main" id="{1CA4BD06-DABE-3FCA-75EF-010628C7A699}"/>
                </a:ext>
              </a:extLst>
            </p:cNvPr>
            <p:cNvSpPr/>
            <p:nvPr/>
          </p:nvSpPr>
          <p:spPr>
            <a:xfrm>
              <a:off x="5201070" y="3166762"/>
              <a:ext cx="141512" cy="6462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90" name="Rectangle: Rounded Corners 11">
              <a:extLst>
                <a:ext uri="{FF2B5EF4-FFF2-40B4-BE49-F238E27FC236}">
                  <a16:creationId xmlns:a16="http://schemas.microsoft.com/office/drawing/2014/main" id="{A293F48F-7B62-B55F-4821-60E5993DC676}"/>
                </a:ext>
              </a:extLst>
            </p:cNvPr>
            <p:cNvSpPr/>
            <p:nvPr/>
          </p:nvSpPr>
          <p:spPr>
            <a:xfrm>
              <a:off x="5008232" y="2463788"/>
              <a:ext cx="141512" cy="1349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91" name="Rectangle: Rounded Corners 12">
              <a:extLst>
                <a:ext uri="{FF2B5EF4-FFF2-40B4-BE49-F238E27FC236}">
                  <a16:creationId xmlns:a16="http://schemas.microsoft.com/office/drawing/2014/main" id="{1066144A-168B-E911-EFF5-2238A7701448}"/>
                </a:ext>
              </a:extLst>
            </p:cNvPr>
            <p:cNvSpPr/>
            <p:nvPr/>
          </p:nvSpPr>
          <p:spPr>
            <a:xfrm>
              <a:off x="4815394" y="2089660"/>
              <a:ext cx="141512" cy="17233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192" name="Rectangle: Rounded Corners 13">
              <a:extLst>
                <a:ext uri="{FF2B5EF4-FFF2-40B4-BE49-F238E27FC236}">
                  <a16:creationId xmlns:a16="http://schemas.microsoft.com/office/drawing/2014/main" id="{F41D1EB0-691C-9131-E0D4-7B38E89126DB}"/>
                </a:ext>
              </a:extLst>
            </p:cNvPr>
            <p:cNvSpPr/>
            <p:nvPr/>
          </p:nvSpPr>
          <p:spPr>
            <a:xfrm>
              <a:off x="5389358" y="2868427"/>
              <a:ext cx="141512" cy="9445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193" name="Group 192">
            <a:extLst>
              <a:ext uri="{FF2B5EF4-FFF2-40B4-BE49-F238E27FC236}">
                <a16:creationId xmlns:a16="http://schemas.microsoft.com/office/drawing/2014/main" id="{87B83285-8921-5040-8EC7-19D891AC0950}"/>
              </a:ext>
            </a:extLst>
          </p:cNvPr>
          <p:cNvGrpSpPr/>
          <p:nvPr/>
        </p:nvGrpSpPr>
        <p:grpSpPr>
          <a:xfrm>
            <a:off x="3733799" y="1569301"/>
            <a:ext cx="1893191" cy="230832"/>
            <a:chOff x="3733799" y="1299605"/>
            <a:chExt cx="1893191" cy="230832"/>
          </a:xfrm>
        </p:grpSpPr>
        <p:sp>
          <p:nvSpPr>
            <p:cNvPr id="194" name="TextBox 193">
              <a:extLst>
                <a:ext uri="{FF2B5EF4-FFF2-40B4-BE49-F238E27FC236}">
                  <a16:creationId xmlns:a16="http://schemas.microsoft.com/office/drawing/2014/main" id="{04FD6FDB-C9ED-F6B7-5E8E-A72E53F36579}"/>
                </a:ext>
              </a:extLst>
            </p:cNvPr>
            <p:cNvSpPr txBox="1"/>
            <p:nvPr/>
          </p:nvSpPr>
          <p:spPr>
            <a:xfrm>
              <a:off x="3733799"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Previous year</a:t>
              </a:r>
            </a:p>
          </p:txBody>
        </p:sp>
        <p:sp>
          <p:nvSpPr>
            <p:cNvPr id="195" name="TextBox 194">
              <a:extLst>
                <a:ext uri="{FF2B5EF4-FFF2-40B4-BE49-F238E27FC236}">
                  <a16:creationId xmlns:a16="http://schemas.microsoft.com/office/drawing/2014/main" id="{24A78477-18D2-C226-3DED-608B3C7A0B83}"/>
                </a:ext>
              </a:extLst>
            </p:cNvPr>
            <p:cNvSpPr txBox="1"/>
            <p:nvPr/>
          </p:nvSpPr>
          <p:spPr>
            <a:xfrm>
              <a:off x="4706759"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Current year</a:t>
              </a:r>
            </a:p>
          </p:txBody>
        </p:sp>
      </p:grpSp>
      <p:grpSp>
        <p:nvGrpSpPr>
          <p:cNvPr id="196" name="Group 195">
            <a:extLst>
              <a:ext uri="{FF2B5EF4-FFF2-40B4-BE49-F238E27FC236}">
                <a16:creationId xmlns:a16="http://schemas.microsoft.com/office/drawing/2014/main" id="{716B1D07-D255-D3F4-EBE0-6DBBF6C8BB04}"/>
              </a:ext>
            </a:extLst>
          </p:cNvPr>
          <p:cNvGrpSpPr/>
          <p:nvPr/>
        </p:nvGrpSpPr>
        <p:grpSpPr>
          <a:xfrm>
            <a:off x="886565" y="1988455"/>
            <a:ext cx="1996176" cy="1938785"/>
            <a:chOff x="5227636" y="2746739"/>
            <a:chExt cx="2524125" cy="1632861"/>
          </a:xfrm>
        </p:grpSpPr>
        <p:cxnSp>
          <p:nvCxnSpPr>
            <p:cNvPr id="197" name="Straight Connector 196">
              <a:extLst>
                <a:ext uri="{FF2B5EF4-FFF2-40B4-BE49-F238E27FC236}">
                  <a16:creationId xmlns:a16="http://schemas.microsoft.com/office/drawing/2014/main" id="{A5920454-F6A5-2D4A-27A5-EF969D24EC14}"/>
                </a:ext>
              </a:extLst>
            </p:cNvPr>
            <p:cNvCxnSpPr>
              <a:cxnSpLocks/>
            </p:cNvCxnSpPr>
            <p:nvPr/>
          </p:nvCxnSpPr>
          <p:spPr>
            <a:xfrm>
              <a:off x="5227636" y="4379600"/>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4D7A518-8846-E845-0791-725A38CC42BE}"/>
                </a:ext>
              </a:extLst>
            </p:cNvPr>
            <p:cNvCxnSpPr>
              <a:cxnSpLocks/>
            </p:cNvCxnSpPr>
            <p:nvPr/>
          </p:nvCxnSpPr>
          <p:spPr>
            <a:xfrm>
              <a:off x="5227636" y="4198171"/>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E2E2751-4E0B-C4E0-4EF3-92ABB0503AD4}"/>
                </a:ext>
              </a:extLst>
            </p:cNvPr>
            <p:cNvCxnSpPr>
              <a:cxnSpLocks/>
            </p:cNvCxnSpPr>
            <p:nvPr/>
          </p:nvCxnSpPr>
          <p:spPr>
            <a:xfrm>
              <a:off x="5227636" y="4016742"/>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C0037DE-7285-7D82-09D7-7E6C317AE3DF}"/>
                </a:ext>
              </a:extLst>
            </p:cNvPr>
            <p:cNvCxnSpPr>
              <a:cxnSpLocks/>
            </p:cNvCxnSpPr>
            <p:nvPr/>
          </p:nvCxnSpPr>
          <p:spPr>
            <a:xfrm>
              <a:off x="5227636" y="3835313"/>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C174812-4DEA-927F-2A10-44A991EB76AB}"/>
                </a:ext>
              </a:extLst>
            </p:cNvPr>
            <p:cNvCxnSpPr>
              <a:cxnSpLocks/>
            </p:cNvCxnSpPr>
            <p:nvPr/>
          </p:nvCxnSpPr>
          <p:spPr>
            <a:xfrm>
              <a:off x="5227636" y="3653884"/>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D314065-50BA-B0EC-C728-4F48EB5F0B02}"/>
                </a:ext>
              </a:extLst>
            </p:cNvPr>
            <p:cNvCxnSpPr>
              <a:cxnSpLocks/>
            </p:cNvCxnSpPr>
            <p:nvPr/>
          </p:nvCxnSpPr>
          <p:spPr>
            <a:xfrm>
              <a:off x="5227636" y="3472455"/>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E73F70-A0F0-9B8B-ECC3-895735CEDCA6}"/>
                </a:ext>
              </a:extLst>
            </p:cNvPr>
            <p:cNvCxnSpPr>
              <a:cxnSpLocks/>
            </p:cNvCxnSpPr>
            <p:nvPr/>
          </p:nvCxnSpPr>
          <p:spPr>
            <a:xfrm>
              <a:off x="5227636" y="3291026"/>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832B3ED-BC38-8FA0-8771-ADD0AE9475F2}"/>
                </a:ext>
              </a:extLst>
            </p:cNvPr>
            <p:cNvCxnSpPr>
              <a:cxnSpLocks/>
            </p:cNvCxnSpPr>
            <p:nvPr/>
          </p:nvCxnSpPr>
          <p:spPr>
            <a:xfrm>
              <a:off x="5227636" y="3109597"/>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D4BCC89-A872-2532-23AD-ED288177E761}"/>
                </a:ext>
              </a:extLst>
            </p:cNvPr>
            <p:cNvCxnSpPr>
              <a:cxnSpLocks/>
            </p:cNvCxnSpPr>
            <p:nvPr/>
          </p:nvCxnSpPr>
          <p:spPr>
            <a:xfrm>
              <a:off x="5227636" y="2928168"/>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7408E711-3976-24E8-6C91-4BF2D03D8DAD}"/>
                </a:ext>
              </a:extLst>
            </p:cNvPr>
            <p:cNvCxnSpPr>
              <a:cxnSpLocks/>
            </p:cNvCxnSpPr>
            <p:nvPr/>
          </p:nvCxnSpPr>
          <p:spPr>
            <a:xfrm>
              <a:off x="5227636" y="2746739"/>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C404EFC6-DBB1-1068-B691-1997BCF62ADD}"/>
              </a:ext>
            </a:extLst>
          </p:cNvPr>
          <p:cNvGrpSpPr/>
          <p:nvPr/>
        </p:nvGrpSpPr>
        <p:grpSpPr>
          <a:xfrm>
            <a:off x="1040662" y="1862837"/>
            <a:ext cx="715476" cy="2090011"/>
            <a:chOff x="1040662" y="1725826"/>
            <a:chExt cx="715476" cy="2090011"/>
          </a:xfrm>
          <a:solidFill>
            <a:schemeClr val="bg2">
              <a:lumMod val="90000"/>
            </a:schemeClr>
          </a:solidFill>
        </p:grpSpPr>
        <p:sp>
          <p:nvSpPr>
            <p:cNvPr id="210" name="Rectangle: Rounded Corners 42">
              <a:extLst>
                <a:ext uri="{FF2B5EF4-FFF2-40B4-BE49-F238E27FC236}">
                  <a16:creationId xmlns:a16="http://schemas.microsoft.com/office/drawing/2014/main" id="{B48B97CC-C779-2D50-48AE-78FCF2E70DC1}"/>
                </a:ext>
              </a:extLst>
            </p:cNvPr>
            <p:cNvSpPr/>
            <p:nvPr/>
          </p:nvSpPr>
          <p:spPr>
            <a:xfrm>
              <a:off x="1426338" y="2988725"/>
              <a:ext cx="141512" cy="827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11" name="Rectangle: Rounded Corners 43">
              <a:extLst>
                <a:ext uri="{FF2B5EF4-FFF2-40B4-BE49-F238E27FC236}">
                  <a16:creationId xmlns:a16="http://schemas.microsoft.com/office/drawing/2014/main" id="{5F24D372-17A5-1796-C052-1240B2181C2B}"/>
                </a:ext>
              </a:extLst>
            </p:cNvPr>
            <p:cNvSpPr/>
            <p:nvPr/>
          </p:nvSpPr>
          <p:spPr>
            <a:xfrm>
              <a:off x="1233500" y="1725826"/>
              <a:ext cx="141512" cy="20900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12" name="Rectangle: Rounded Corners 44">
              <a:extLst>
                <a:ext uri="{FF2B5EF4-FFF2-40B4-BE49-F238E27FC236}">
                  <a16:creationId xmlns:a16="http://schemas.microsoft.com/office/drawing/2014/main" id="{22BCAC0F-B21F-8A87-2A34-E2813B1DF848}"/>
                </a:ext>
              </a:extLst>
            </p:cNvPr>
            <p:cNvSpPr/>
            <p:nvPr/>
          </p:nvSpPr>
          <p:spPr>
            <a:xfrm>
              <a:off x="1040662" y="2217794"/>
              <a:ext cx="141512" cy="15980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13" name="Rectangle: Rounded Corners 45">
              <a:extLst>
                <a:ext uri="{FF2B5EF4-FFF2-40B4-BE49-F238E27FC236}">
                  <a16:creationId xmlns:a16="http://schemas.microsoft.com/office/drawing/2014/main" id="{E470C199-2C1D-BA31-33A6-4142B7DA5C34}"/>
                </a:ext>
              </a:extLst>
            </p:cNvPr>
            <p:cNvSpPr/>
            <p:nvPr/>
          </p:nvSpPr>
          <p:spPr>
            <a:xfrm>
              <a:off x="1614626" y="2596660"/>
              <a:ext cx="141512" cy="12191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214" name="Group 213">
            <a:extLst>
              <a:ext uri="{FF2B5EF4-FFF2-40B4-BE49-F238E27FC236}">
                <a16:creationId xmlns:a16="http://schemas.microsoft.com/office/drawing/2014/main" id="{497CC7A4-335F-CB65-373A-85787595EAD6}"/>
              </a:ext>
            </a:extLst>
          </p:cNvPr>
          <p:cNvGrpSpPr/>
          <p:nvPr/>
        </p:nvGrpSpPr>
        <p:grpSpPr>
          <a:xfrm>
            <a:off x="2013164" y="2077718"/>
            <a:ext cx="715476" cy="1875130"/>
            <a:chOff x="2013164" y="1940707"/>
            <a:chExt cx="715476" cy="1875130"/>
          </a:xfrm>
          <a:solidFill>
            <a:schemeClr val="accent2">
              <a:lumMod val="20000"/>
              <a:lumOff val="80000"/>
            </a:schemeClr>
          </a:solidFill>
        </p:grpSpPr>
        <p:sp>
          <p:nvSpPr>
            <p:cNvPr id="215" name="Rectangle: Rounded Corners 38">
              <a:extLst>
                <a:ext uri="{FF2B5EF4-FFF2-40B4-BE49-F238E27FC236}">
                  <a16:creationId xmlns:a16="http://schemas.microsoft.com/office/drawing/2014/main" id="{5B57C0BB-1104-F091-D073-B6785B34868E}"/>
                </a:ext>
              </a:extLst>
            </p:cNvPr>
            <p:cNvSpPr/>
            <p:nvPr/>
          </p:nvSpPr>
          <p:spPr>
            <a:xfrm>
              <a:off x="2398840" y="1940707"/>
              <a:ext cx="141512" cy="1875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16" name="Rectangle: Rounded Corners 39">
              <a:extLst>
                <a:ext uri="{FF2B5EF4-FFF2-40B4-BE49-F238E27FC236}">
                  <a16:creationId xmlns:a16="http://schemas.microsoft.com/office/drawing/2014/main" id="{09F0C587-3042-152C-7134-519301272661}"/>
                </a:ext>
              </a:extLst>
            </p:cNvPr>
            <p:cNvSpPr/>
            <p:nvPr/>
          </p:nvSpPr>
          <p:spPr>
            <a:xfrm>
              <a:off x="2206002" y="2466601"/>
              <a:ext cx="141512" cy="1349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17" name="Rectangle: Rounded Corners 40">
              <a:extLst>
                <a:ext uri="{FF2B5EF4-FFF2-40B4-BE49-F238E27FC236}">
                  <a16:creationId xmlns:a16="http://schemas.microsoft.com/office/drawing/2014/main" id="{88372C0C-FD7C-1B1E-C03F-205568F93E7B}"/>
                </a:ext>
              </a:extLst>
            </p:cNvPr>
            <p:cNvSpPr/>
            <p:nvPr/>
          </p:nvSpPr>
          <p:spPr>
            <a:xfrm>
              <a:off x="2013164" y="2988726"/>
              <a:ext cx="141512" cy="827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49" name="Rectangle: Rounded Corners 41">
              <a:extLst>
                <a:ext uri="{FF2B5EF4-FFF2-40B4-BE49-F238E27FC236}">
                  <a16:creationId xmlns:a16="http://schemas.microsoft.com/office/drawing/2014/main" id="{B3258E7B-75D5-1696-0C31-A02504DBB163}"/>
                </a:ext>
              </a:extLst>
            </p:cNvPr>
            <p:cNvSpPr/>
            <p:nvPr/>
          </p:nvSpPr>
          <p:spPr>
            <a:xfrm>
              <a:off x="2587128" y="2596660"/>
              <a:ext cx="141512" cy="12191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250" name="Group 249">
            <a:extLst>
              <a:ext uri="{FF2B5EF4-FFF2-40B4-BE49-F238E27FC236}">
                <a16:creationId xmlns:a16="http://schemas.microsoft.com/office/drawing/2014/main" id="{14C569A3-AB02-3E40-BDE4-053F1FFEFC0D}"/>
              </a:ext>
            </a:extLst>
          </p:cNvPr>
          <p:cNvGrpSpPr/>
          <p:nvPr/>
        </p:nvGrpSpPr>
        <p:grpSpPr>
          <a:xfrm>
            <a:off x="822190" y="1569196"/>
            <a:ext cx="2064887" cy="230832"/>
            <a:chOff x="822190" y="1299605"/>
            <a:chExt cx="2064887" cy="230832"/>
          </a:xfrm>
        </p:grpSpPr>
        <p:sp>
          <p:nvSpPr>
            <p:cNvPr id="251" name="TextBox 250">
              <a:extLst>
                <a:ext uri="{FF2B5EF4-FFF2-40B4-BE49-F238E27FC236}">
                  <a16:creationId xmlns:a16="http://schemas.microsoft.com/office/drawing/2014/main" id="{CA69CA69-23ED-0C09-791B-B315A79A8171}"/>
                </a:ext>
              </a:extLst>
            </p:cNvPr>
            <p:cNvSpPr txBox="1"/>
            <p:nvPr/>
          </p:nvSpPr>
          <p:spPr>
            <a:xfrm>
              <a:off x="822190" y="1299605"/>
              <a:ext cx="1110293"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Previous year</a:t>
              </a:r>
            </a:p>
          </p:txBody>
        </p:sp>
        <p:sp>
          <p:nvSpPr>
            <p:cNvPr id="252" name="TextBox 251">
              <a:extLst>
                <a:ext uri="{FF2B5EF4-FFF2-40B4-BE49-F238E27FC236}">
                  <a16:creationId xmlns:a16="http://schemas.microsoft.com/office/drawing/2014/main" id="{C877498B-9127-8A80-9A3E-F201B8B2A036}"/>
                </a:ext>
              </a:extLst>
            </p:cNvPr>
            <p:cNvSpPr txBox="1"/>
            <p:nvPr/>
          </p:nvSpPr>
          <p:spPr>
            <a:xfrm>
              <a:off x="1891085" y="1299605"/>
              <a:ext cx="995992"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Current year</a:t>
              </a:r>
            </a:p>
          </p:txBody>
        </p:sp>
      </p:grpSp>
      <p:grpSp>
        <p:nvGrpSpPr>
          <p:cNvPr id="253" name="Group 252">
            <a:extLst>
              <a:ext uri="{FF2B5EF4-FFF2-40B4-BE49-F238E27FC236}">
                <a16:creationId xmlns:a16="http://schemas.microsoft.com/office/drawing/2014/main" id="{E5A38ABC-EB02-52AD-37CA-19A58F261837}"/>
              </a:ext>
            </a:extLst>
          </p:cNvPr>
          <p:cNvGrpSpPr/>
          <p:nvPr/>
        </p:nvGrpSpPr>
        <p:grpSpPr>
          <a:xfrm>
            <a:off x="6491024" y="1986134"/>
            <a:ext cx="1996176" cy="1938785"/>
            <a:chOff x="5227636" y="2746739"/>
            <a:chExt cx="2524125" cy="1632861"/>
          </a:xfrm>
        </p:grpSpPr>
        <p:cxnSp>
          <p:nvCxnSpPr>
            <p:cNvPr id="254" name="Straight Connector 253">
              <a:extLst>
                <a:ext uri="{FF2B5EF4-FFF2-40B4-BE49-F238E27FC236}">
                  <a16:creationId xmlns:a16="http://schemas.microsoft.com/office/drawing/2014/main" id="{63BA703C-5195-9A41-66FD-25A51498B5CB}"/>
                </a:ext>
              </a:extLst>
            </p:cNvPr>
            <p:cNvCxnSpPr>
              <a:cxnSpLocks/>
            </p:cNvCxnSpPr>
            <p:nvPr/>
          </p:nvCxnSpPr>
          <p:spPr>
            <a:xfrm>
              <a:off x="5227636" y="4379600"/>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825125D-71F9-17C0-E143-6A72F94A48F0}"/>
                </a:ext>
              </a:extLst>
            </p:cNvPr>
            <p:cNvCxnSpPr>
              <a:cxnSpLocks/>
            </p:cNvCxnSpPr>
            <p:nvPr/>
          </p:nvCxnSpPr>
          <p:spPr>
            <a:xfrm>
              <a:off x="5227636" y="4198171"/>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2C5AE64-9943-B6B7-EBF2-49FB85A46175}"/>
                </a:ext>
              </a:extLst>
            </p:cNvPr>
            <p:cNvCxnSpPr>
              <a:cxnSpLocks/>
            </p:cNvCxnSpPr>
            <p:nvPr/>
          </p:nvCxnSpPr>
          <p:spPr>
            <a:xfrm>
              <a:off x="5227636" y="4016742"/>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B0762E8-31CA-8CAD-E968-8EDEB6893915}"/>
                </a:ext>
              </a:extLst>
            </p:cNvPr>
            <p:cNvCxnSpPr>
              <a:cxnSpLocks/>
            </p:cNvCxnSpPr>
            <p:nvPr/>
          </p:nvCxnSpPr>
          <p:spPr>
            <a:xfrm>
              <a:off x="5227636" y="3835313"/>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37F7078-901D-6999-C6E1-CD96D0410F41}"/>
                </a:ext>
              </a:extLst>
            </p:cNvPr>
            <p:cNvCxnSpPr>
              <a:cxnSpLocks/>
            </p:cNvCxnSpPr>
            <p:nvPr/>
          </p:nvCxnSpPr>
          <p:spPr>
            <a:xfrm>
              <a:off x="5227636" y="3653884"/>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0519489-E5C0-E77E-FAEC-FF890105272F}"/>
                </a:ext>
              </a:extLst>
            </p:cNvPr>
            <p:cNvCxnSpPr>
              <a:cxnSpLocks/>
            </p:cNvCxnSpPr>
            <p:nvPr/>
          </p:nvCxnSpPr>
          <p:spPr>
            <a:xfrm>
              <a:off x="5227636" y="3472455"/>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C02D8A0-49C7-D9BF-9EA7-6AA657D72043}"/>
                </a:ext>
              </a:extLst>
            </p:cNvPr>
            <p:cNvCxnSpPr>
              <a:cxnSpLocks/>
            </p:cNvCxnSpPr>
            <p:nvPr/>
          </p:nvCxnSpPr>
          <p:spPr>
            <a:xfrm>
              <a:off x="5227636" y="3291026"/>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6A0EAEF-F3E8-7E71-417E-BB50264A61FE}"/>
                </a:ext>
              </a:extLst>
            </p:cNvPr>
            <p:cNvCxnSpPr>
              <a:cxnSpLocks/>
            </p:cNvCxnSpPr>
            <p:nvPr/>
          </p:nvCxnSpPr>
          <p:spPr>
            <a:xfrm>
              <a:off x="5227636" y="3109597"/>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551B1EC-2350-207D-48AA-DE6F166A1CD7}"/>
                </a:ext>
              </a:extLst>
            </p:cNvPr>
            <p:cNvCxnSpPr>
              <a:cxnSpLocks/>
            </p:cNvCxnSpPr>
            <p:nvPr/>
          </p:nvCxnSpPr>
          <p:spPr>
            <a:xfrm>
              <a:off x="5227636" y="2928168"/>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AD68683D-DB22-0B61-BF53-910E1334FAD2}"/>
                </a:ext>
              </a:extLst>
            </p:cNvPr>
            <p:cNvCxnSpPr>
              <a:cxnSpLocks/>
            </p:cNvCxnSpPr>
            <p:nvPr/>
          </p:nvCxnSpPr>
          <p:spPr>
            <a:xfrm>
              <a:off x="5227636" y="2746739"/>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E73A15C2-876A-FE4C-4AEE-915BF5FB5CFB}"/>
              </a:ext>
            </a:extLst>
          </p:cNvPr>
          <p:cNvGrpSpPr/>
          <p:nvPr/>
        </p:nvGrpSpPr>
        <p:grpSpPr>
          <a:xfrm>
            <a:off x="6645121" y="1860025"/>
            <a:ext cx="715476" cy="2090011"/>
            <a:chOff x="6645121" y="1723014"/>
            <a:chExt cx="715476" cy="2090011"/>
          </a:xfrm>
          <a:solidFill>
            <a:schemeClr val="bg2">
              <a:lumMod val="90000"/>
            </a:schemeClr>
          </a:solidFill>
        </p:grpSpPr>
        <p:sp>
          <p:nvSpPr>
            <p:cNvPr id="267" name="Rectangle: Rounded Corners 70">
              <a:extLst>
                <a:ext uri="{FF2B5EF4-FFF2-40B4-BE49-F238E27FC236}">
                  <a16:creationId xmlns:a16="http://schemas.microsoft.com/office/drawing/2014/main" id="{EC4D543C-43FF-7E02-FFC1-A8555D30B937}"/>
                </a:ext>
              </a:extLst>
            </p:cNvPr>
            <p:cNvSpPr/>
            <p:nvPr/>
          </p:nvSpPr>
          <p:spPr>
            <a:xfrm>
              <a:off x="7030797" y="1723014"/>
              <a:ext cx="141512" cy="20900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68" name="Rectangle: Rounded Corners 71">
              <a:extLst>
                <a:ext uri="{FF2B5EF4-FFF2-40B4-BE49-F238E27FC236}">
                  <a16:creationId xmlns:a16="http://schemas.microsoft.com/office/drawing/2014/main" id="{6CE4406E-9ADA-8199-90CC-5730E8C71BC2}"/>
                </a:ext>
              </a:extLst>
            </p:cNvPr>
            <p:cNvSpPr/>
            <p:nvPr/>
          </p:nvSpPr>
          <p:spPr>
            <a:xfrm>
              <a:off x="6837959" y="2312695"/>
              <a:ext cx="141512" cy="15003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69" name="Rectangle: Rounded Corners 72">
              <a:extLst>
                <a:ext uri="{FF2B5EF4-FFF2-40B4-BE49-F238E27FC236}">
                  <a16:creationId xmlns:a16="http://schemas.microsoft.com/office/drawing/2014/main" id="{EF9AFEB0-B106-A76F-898C-F77C62D40DD9}"/>
                </a:ext>
              </a:extLst>
            </p:cNvPr>
            <p:cNvSpPr/>
            <p:nvPr/>
          </p:nvSpPr>
          <p:spPr>
            <a:xfrm>
              <a:off x="6645121" y="2672756"/>
              <a:ext cx="141512" cy="114026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70" name="Rectangle: Rounded Corners 73">
              <a:extLst>
                <a:ext uri="{FF2B5EF4-FFF2-40B4-BE49-F238E27FC236}">
                  <a16:creationId xmlns:a16="http://schemas.microsoft.com/office/drawing/2014/main" id="{E380A444-AF4C-DE37-2124-0D220C9ED244}"/>
                </a:ext>
              </a:extLst>
            </p:cNvPr>
            <p:cNvSpPr/>
            <p:nvPr/>
          </p:nvSpPr>
          <p:spPr>
            <a:xfrm>
              <a:off x="7219085" y="3042164"/>
              <a:ext cx="141512" cy="7708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271" name="Group 270">
            <a:extLst>
              <a:ext uri="{FF2B5EF4-FFF2-40B4-BE49-F238E27FC236}">
                <a16:creationId xmlns:a16="http://schemas.microsoft.com/office/drawing/2014/main" id="{1FBD40FC-5573-8E32-3035-9B17889581B9}"/>
              </a:ext>
            </a:extLst>
          </p:cNvPr>
          <p:cNvGrpSpPr/>
          <p:nvPr/>
        </p:nvGrpSpPr>
        <p:grpSpPr>
          <a:xfrm>
            <a:off x="7617622" y="2226671"/>
            <a:ext cx="715476" cy="1723365"/>
            <a:chOff x="7617622" y="2089660"/>
            <a:chExt cx="715476" cy="1723365"/>
          </a:xfrm>
          <a:solidFill>
            <a:schemeClr val="accent2">
              <a:lumMod val="20000"/>
              <a:lumOff val="80000"/>
            </a:schemeClr>
          </a:solidFill>
        </p:grpSpPr>
        <p:sp>
          <p:nvSpPr>
            <p:cNvPr id="272" name="Rectangle: Rounded Corners 66">
              <a:extLst>
                <a:ext uri="{FF2B5EF4-FFF2-40B4-BE49-F238E27FC236}">
                  <a16:creationId xmlns:a16="http://schemas.microsoft.com/office/drawing/2014/main" id="{D0E3B5E0-E11E-85C3-5D7D-0DEDAAC56332}"/>
                </a:ext>
              </a:extLst>
            </p:cNvPr>
            <p:cNvSpPr/>
            <p:nvPr/>
          </p:nvSpPr>
          <p:spPr>
            <a:xfrm>
              <a:off x="8003298" y="3166762"/>
              <a:ext cx="141512" cy="6462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73" name="Rectangle: Rounded Corners 67">
              <a:extLst>
                <a:ext uri="{FF2B5EF4-FFF2-40B4-BE49-F238E27FC236}">
                  <a16:creationId xmlns:a16="http://schemas.microsoft.com/office/drawing/2014/main" id="{B78BD3DC-38EB-7F45-BC4E-BFB69C860AB4}"/>
                </a:ext>
              </a:extLst>
            </p:cNvPr>
            <p:cNvSpPr/>
            <p:nvPr/>
          </p:nvSpPr>
          <p:spPr>
            <a:xfrm>
              <a:off x="7810460" y="2463788"/>
              <a:ext cx="141512" cy="1349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74" name="Rectangle: Rounded Corners 68">
              <a:extLst>
                <a:ext uri="{FF2B5EF4-FFF2-40B4-BE49-F238E27FC236}">
                  <a16:creationId xmlns:a16="http://schemas.microsoft.com/office/drawing/2014/main" id="{2F5CEFF3-6BA3-3959-76B8-F289CDD89BC2}"/>
                </a:ext>
              </a:extLst>
            </p:cNvPr>
            <p:cNvSpPr/>
            <p:nvPr/>
          </p:nvSpPr>
          <p:spPr>
            <a:xfrm>
              <a:off x="7617622" y="2089660"/>
              <a:ext cx="141512" cy="17233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75" name="Rectangle: Rounded Corners 69">
              <a:extLst>
                <a:ext uri="{FF2B5EF4-FFF2-40B4-BE49-F238E27FC236}">
                  <a16:creationId xmlns:a16="http://schemas.microsoft.com/office/drawing/2014/main" id="{C90C0CA6-FEA4-790C-C86D-BCABF5320FEB}"/>
                </a:ext>
              </a:extLst>
            </p:cNvPr>
            <p:cNvSpPr/>
            <p:nvPr/>
          </p:nvSpPr>
          <p:spPr>
            <a:xfrm>
              <a:off x="8191586" y="2868427"/>
              <a:ext cx="141512" cy="9445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276" name="Group 275">
            <a:extLst>
              <a:ext uri="{FF2B5EF4-FFF2-40B4-BE49-F238E27FC236}">
                <a16:creationId xmlns:a16="http://schemas.microsoft.com/office/drawing/2014/main" id="{0FDB1D8C-8346-1FCF-8011-988DD01ACD04}"/>
              </a:ext>
            </a:extLst>
          </p:cNvPr>
          <p:cNvGrpSpPr/>
          <p:nvPr/>
        </p:nvGrpSpPr>
        <p:grpSpPr>
          <a:xfrm>
            <a:off x="6535571" y="1569301"/>
            <a:ext cx="1893190" cy="230832"/>
            <a:chOff x="6535571" y="1299605"/>
            <a:chExt cx="1893190" cy="230832"/>
          </a:xfrm>
        </p:grpSpPr>
        <p:sp>
          <p:nvSpPr>
            <p:cNvPr id="277" name="TextBox 276">
              <a:extLst>
                <a:ext uri="{FF2B5EF4-FFF2-40B4-BE49-F238E27FC236}">
                  <a16:creationId xmlns:a16="http://schemas.microsoft.com/office/drawing/2014/main" id="{39862571-CAC2-7405-B297-47A8D4B4BBB7}"/>
                </a:ext>
              </a:extLst>
            </p:cNvPr>
            <p:cNvSpPr txBox="1"/>
            <p:nvPr/>
          </p:nvSpPr>
          <p:spPr>
            <a:xfrm>
              <a:off x="6535571"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Previous year</a:t>
              </a:r>
            </a:p>
          </p:txBody>
        </p:sp>
        <p:sp>
          <p:nvSpPr>
            <p:cNvPr id="278" name="TextBox 277">
              <a:extLst>
                <a:ext uri="{FF2B5EF4-FFF2-40B4-BE49-F238E27FC236}">
                  <a16:creationId xmlns:a16="http://schemas.microsoft.com/office/drawing/2014/main" id="{AF21A6D3-1B5C-DBEF-1FBC-7657AFC077D2}"/>
                </a:ext>
              </a:extLst>
            </p:cNvPr>
            <p:cNvSpPr txBox="1"/>
            <p:nvPr/>
          </p:nvSpPr>
          <p:spPr>
            <a:xfrm>
              <a:off x="7508530"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Current year</a:t>
              </a:r>
            </a:p>
          </p:txBody>
        </p:sp>
      </p:grpSp>
      <p:grpSp>
        <p:nvGrpSpPr>
          <p:cNvPr id="279" name="Group 278">
            <a:extLst>
              <a:ext uri="{FF2B5EF4-FFF2-40B4-BE49-F238E27FC236}">
                <a16:creationId xmlns:a16="http://schemas.microsoft.com/office/drawing/2014/main" id="{37040F84-A5B6-AB05-7A32-D5276AB4F3AB}"/>
              </a:ext>
            </a:extLst>
          </p:cNvPr>
          <p:cNvGrpSpPr/>
          <p:nvPr/>
        </p:nvGrpSpPr>
        <p:grpSpPr>
          <a:xfrm>
            <a:off x="9290810" y="1986136"/>
            <a:ext cx="1996176" cy="1938786"/>
            <a:chOff x="5227636" y="2746739"/>
            <a:chExt cx="2524125" cy="1632861"/>
          </a:xfrm>
        </p:grpSpPr>
        <p:cxnSp>
          <p:nvCxnSpPr>
            <p:cNvPr id="280" name="Straight Connector 279">
              <a:extLst>
                <a:ext uri="{FF2B5EF4-FFF2-40B4-BE49-F238E27FC236}">
                  <a16:creationId xmlns:a16="http://schemas.microsoft.com/office/drawing/2014/main" id="{9A3EE272-930A-6738-82ED-5A2DD7F3BDF1}"/>
                </a:ext>
              </a:extLst>
            </p:cNvPr>
            <p:cNvCxnSpPr>
              <a:cxnSpLocks/>
            </p:cNvCxnSpPr>
            <p:nvPr/>
          </p:nvCxnSpPr>
          <p:spPr>
            <a:xfrm>
              <a:off x="5227636" y="4379600"/>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7BD8B42-C344-9D48-57A9-FA36B1299D92}"/>
                </a:ext>
              </a:extLst>
            </p:cNvPr>
            <p:cNvCxnSpPr>
              <a:cxnSpLocks/>
            </p:cNvCxnSpPr>
            <p:nvPr/>
          </p:nvCxnSpPr>
          <p:spPr>
            <a:xfrm>
              <a:off x="5227636" y="4198171"/>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EFD9672-74AC-6625-6B10-34F054A357AA}"/>
                </a:ext>
              </a:extLst>
            </p:cNvPr>
            <p:cNvCxnSpPr>
              <a:cxnSpLocks/>
            </p:cNvCxnSpPr>
            <p:nvPr/>
          </p:nvCxnSpPr>
          <p:spPr>
            <a:xfrm>
              <a:off x="5227636" y="4016742"/>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848EE8F-B6BB-6AD8-13D0-B78464B92E7D}"/>
                </a:ext>
              </a:extLst>
            </p:cNvPr>
            <p:cNvCxnSpPr>
              <a:cxnSpLocks/>
            </p:cNvCxnSpPr>
            <p:nvPr/>
          </p:nvCxnSpPr>
          <p:spPr>
            <a:xfrm>
              <a:off x="5227636" y="3835313"/>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D842C95-005B-8A50-B5CA-06C780BCC323}"/>
                </a:ext>
              </a:extLst>
            </p:cNvPr>
            <p:cNvCxnSpPr>
              <a:cxnSpLocks/>
            </p:cNvCxnSpPr>
            <p:nvPr/>
          </p:nvCxnSpPr>
          <p:spPr>
            <a:xfrm>
              <a:off x="5227636" y="3653884"/>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9AD2228F-318B-1867-0043-15504467E925}"/>
                </a:ext>
              </a:extLst>
            </p:cNvPr>
            <p:cNvCxnSpPr>
              <a:cxnSpLocks/>
            </p:cNvCxnSpPr>
            <p:nvPr/>
          </p:nvCxnSpPr>
          <p:spPr>
            <a:xfrm>
              <a:off x="5227636" y="3472455"/>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E6B2F2D-6EAB-116C-D511-99EBB3774678}"/>
                </a:ext>
              </a:extLst>
            </p:cNvPr>
            <p:cNvCxnSpPr>
              <a:cxnSpLocks/>
            </p:cNvCxnSpPr>
            <p:nvPr/>
          </p:nvCxnSpPr>
          <p:spPr>
            <a:xfrm>
              <a:off x="5227636" y="3291026"/>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9C4A30DE-0775-0E17-4D90-8F8F69BBC50F}"/>
                </a:ext>
              </a:extLst>
            </p:cNvPr>
            <p:cNvCxnSpPr>
              <a:cxnSpLocks/>
            </p:cNvCxnSpPr>
            <p:nvPr/>
          </p:nvCxnSpPr>
          <p:spPr>
            <a:xfrm>
              <a:off x="5227636" y="3109597"/>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F656829-00FC-E680-2D40-56828B29F510}"/>
                </a:ext>
              </a:extLst>
            </p:cNvPr>
            <p:cNvCxnSpPr>
              <a:cxnSpLocks/>
            </p:cNvCxnSpPr>
            <p:nvPr/>
          </p:nvCxnSpPr>
          <p:spPr>
            <a:xfrm>
              <a:off x="5227636" y="2928168"/>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A258D65-1780-1CE1-231B-CB9733F379DB}"/>
                </a:ext>
              </a:extLst>
            </p:cNvPr>
            <p:cNvCxnSpPr>
              <a:cxnSpLocks/>
            </p:cNvCxnSpPr>
            <p:nvPr/>
          </p:nvCxnSpPr>
          <p:spPr>
            <a:xfrm>
              <a:off x="5227636" y="2746739"/>
              <a:ext cx="2524125" cy="0"/>
            </a:xfrm>
            <a:prstGeom prst="line">
              <a:avLst/>
            </a:prstGeom>
            <a:ln w="9525" cap="rnd">
              <a:solidFill>
                <a:schemeClr val="bg1">
                  <a:lumMod val="65000"/>
                  <a:alpha val="3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3F65ADE6-8AF2-4C9F-8304-F8F818FF7AEC}"/>
              </a:ext>
            </a:extLst>
          </p:cNvPr>
          <p:cNvGrpSpPr/>
          <p:nvPr/>
        </p:nvGrpSpPr>
        <p:grpSpPr>
          <a:xfrm>
            <a:off x="9444908" y="1860025"/>
            <a:ext cx="715476" cy="2090011"/>
            <a:chOff x="9444908" y="1723014"/>
            <a:chExt cx="715476" cy="2090011"/>
          </a:xfrm>
          <a:solidFill>
            <a:schemeClr val="bg2">
              <a:lumMod val="90000"/>
            </a:schemeClr>
          </a:solidFill>
        </p:grpSpPr>
        <p:sp>
          <p:nvSpPr>
            <p:cNvPr id="293" name="Rectangle: Rounded Corners 14">
              <a:extLst>
                <a:ext uri="{FF2B5EF4-FFF2-40B4-BE49-F238E27FC236}">
                  <a16:creationId xmlns:a16="http://schemas.microsoft.com/office/drawing/2014/main" id="{4F892467-ECE7-203E-6192-D619BB978F0B}"/>
                </a:ext>
              </a:extLst>
            </p:cNvPr>
            <p:cNvSpPr/>
            <p:nvPr/>
          </p:nvSpPr>
          <p:spPr>
            <a:xfrm>
              <a:off x="9830584" y="1723014"/>
              <a:ext cx="141512" cy="209001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94" name="Rectangle: Rounded Corners 15">
              <a:extLst>
                <a:ext uri="{FF2B5EF4-FFF2-40B4-BE49-F238E27FC236}">
                  <a16:creationId xmlns:a16="http://schemas.microsoft.com/office/drawing/2014/main" id="{87D10480-7CB1-4688-DF05-4C244B92F651}"/>
                </a:ext>
              </a:extLst>
            </p:cNvPr>
            <p:cNvSpPr/>
            <p:nvPr/>
          </p:nvSpPr>
          <p:spPr>
            <a:xfrm>
              <a:off x="9637746" y="2312695"/>
              <a:ext cx="141512" cy="15003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95" name="Rectangle: Rounded Corners 16">
              <a:extLst>
                <a:ext uri="{FF2B5EF4-FFF2-40B4-BE49-F238E27FC236}">
                  <a16:creationId xmlns:a16="http://schemas.microsoft.com/office/drawing/2014/main" id="{EA84AFF8-D181-4970-34B7-19CBE4F10CA1}"/>
                </a:ext>
              </a:extLst>
            </p:cNvPr>
            <p:cNvSpPr/>
            <p:nvPr/>
          </p:nvSpPr>
          <p:spPr>
            <a:xfrm>
              <a:off x="9444908" y="2672756"/>
              <a:ext cx="141512" cy="114026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96" name="Rectangle: Rounded Corners 17">
              <a:extLst>
                <a:ext uri="{FF2B5EF4-FFF2-40B4-BE49-F238E27FC236}">
                  <a16:creationId xmlns:a16="http://schemas.microsoft.com/office/drawing/2014/main" id="{9EE7AE07-8334-55B4-762B-848B558EFC95}"/>
                </a:ext>
              </a:extLst>
            </p:cNvPr>
            <p:cNvSpPr/>
            <p:nvPr/>
          </p:nvSpPr>
          <p:spPr>
            <a:xfrm>
              <a:off x="10018872" y="3042164"/>
              <a:ext cx="141512" cy="7708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297" name="Group 296">
            <a:extLst>
              <a:ext uri="{FF2B5EF4-FFF2-40B4-BE49-F238E27FC236}">
                <a16:creationId xmlns:a16="http://schemas.microsoft.com/office/drawing/2014/main" id="{DB4FC432-6CDF-8FF3-9FCE-126D9F51F5A2}"/>
              </a:ext>
            </a:extLst>
          </p:cNvPr>
          <p:cNvGrpSpPr/>
          <p:nvPr/>
        </p:nvGrpSpPr>
        <p:grpSpPr>
          <a:xfrm>
            <a:off x="10417410" y="2226671"/>
            <a:ext cx="715476" cy="1723365"/>
            <a:chOff x="10417410" y="2089660"/>
            <a:chExt cx="715476" cy="1723365"/>
          </a:xfrm>
          <a:solidFill>
            <a:schemeClr val="accent2">
              <a:lumMod val="20000"/>
              <a:lumOff val="80000"/>
            </a:schemeClr>
          </a:solidFill>
        </p:grpSpPr>
        <p:sp>
          <p:nvSpPr>
            <p:cNvPr id="298" name="Rectangle: Rounded Corners 10">
              <a:extLst>
                <a:ext uri="{FF2B5EF4-FFF2-40B4-BE49-F238E27FC236}">
                  <a16:creationId xmlns:a16="http://schemas.microsoft.com/office/drawing/2014/main" id="{1D847519-31FD-968D-F222-8750DA371278}"/>
                </a:ext>
              </a:extLst>
            </p:cNvPr>
            <p:cNvSpPr/>
            <p:nvPr/>
          </p:nvSpPr>
          <p:spPr>
            <a:xfrm>
              <a:off x="10803086" y="3166762"/>
              <a:ext cx="141512" cy="64626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299" name="Rectangle: Rounded Corners 11">
              <a:extLst>
                <a:ext uri="{FF2B5EF4-FFF2-40B4-BE49-F238E27FC236}">
                  <a16:creationId xmlns:a16="http://schemas.microsoft.com/office/drawing/2014/main" id="{D7324FE7-CF69-C8B8-0096-68A54BDE3F14}"/>
                </a:ext>
              </a:extLst>
            </p:cNvPr>
            <p:cNvSpPr/>
            <p:nvPr/>
          </p:nvSpPr>
          <p:spPr>
            <a:xfrm>
              <a:off x="10610248" y="2463788"/>
              <a:ext cx="141512" cy="1349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300" name="Rectangle: Rounded Corners 12">
              <a:extLst>
                <a:ext uri="{FF2B5EF4-FFF2-40B4-BE49-F238E27FC236}">
                  <a16:creationId xmlns:a16="http://schemas.microsoft.com/office/drawing/2014/main" id="{19E979C4-4193-0C88-BEBB-BAA2495A6B7E}"/>
                </a:ext>
              </a:extLst>
            </p:cNvPr>
            <p:cNvSpPr/>
            <p:nvPr/>
          </p:nvSpPr>
          <p:spPr>
            <a:xfrm>
              <a:off x="10417410" y="2089660"/>
              <a:ext cx="141512" cy="172336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sp>
          <p:nvSpPr>
            <p:cNvPr id="301" name="Rectangle: Rounded Corners 13">
              <a:extLst>
                <a:ext uri="{FF2B5EF4-FFF2-40B4-BE49-F238E27FC236}">
                  <a16:creationId xmlns:a16="http://schemas.microsoft.com/office/drawing/2014/main" id="{658FCCD8-1351-81EE-64BB-723DFFFE3BED}"/>
                </a:ext>
              </a:extLst>
            </p:cNvPr>
            <p:cNvSpPr/>
            <p:nvPr/>
          </p:nvSpPr>
          <p:spPr>
            <a:xfrm>
              <a:off x="10991374" y="2868427"/>
              <a:ext cx="141512" cy="9445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Century Gothic" panose="020B0502020202020204" pitchFamily="34" charset="0"/>
              </a:endParaRPr>
            </a:p>
          </p:txBody>
        </p:sp>
      </p:grpSp>
      <p:grpSp>
        <p:nvGrpSpPr>
          <p:cNvPr id="302" name="Group 301">
            <a:extLst>
              <a:ext uri="{FF2B5EF4-FFF2-40B4-BE49-F238E27FC236}">
                <a16:creationId xmlns:a16="http://schemas.microsoft.com/office/drawing/2014/main" id="{74CF6871-798A-3C1D-DED3-215444B8D755}"/>
              </a:ext>
            </a:extLst>
          </p:cNvPr>
          <p:cNvGrpSpPr/>
          <p:nvPr/>
        </p:nvGrpSpPr>
        <p:grpSpPr>
          <a:xfrm>
            <a:off x="9335815" y="1569301"/>
            <a:ext cx="1893191" cy="230832"/>
            <a:chOff x="9335815" y="1299605"/>
            <a:chExt cx="1893191" cy="230832"/>
          </a:xfrm>
        </p:grpSpPr>
        <p:sp>
          <p:nvSpPr>
            <p:cNvPr id="303" name="TextBox 302">
              <a:extLst>
                <a:ext uri="{FF2B5EF4-FFF2-40B4-BE49-F238E27FC236}">
                  <a16:creationId xmlns:a16="http://schemas.microsoft.com/office/drawing/2014/main" id="{C7C8B1F3-3681-6BC6-AAE0-6C783BEF8C3E}"/>
                </a:ext>
              </a:extLst>
            </p:cNvPr>
            <p:cNvSpPr txBox="1"/>
            <p:nvPr/>
          </p:nvSpPr>
          <p:spPr>
            <a:xfrm>
              <a:off x="9335815"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Previous year</a:t>
              </a:r>
            </a:p>
          </p:txBody>
        </p:sp>
        <p:sp>
          <p:nvSpPr>
            <p:cNvPr id="304" name="TextBox 303">
              <a:extLst>
                <a:ext uri="{FF2B5EF4-FFF2-40B4-BE49-F238E27FC236}">
                  <a16:creationId xmlns:a16="http://schemas.microsoft.com/office/drawing/2014/main" id="{0E9C0275-9CAD-7670-9B37-9552D4620855}"/>
                </a:ext>
              </a:extLst>
            </p:cNvPr>
            <p:cNvSpPr txBox="1"/>
            <p:nvPr/>
          </p:nvSpPr>
          <p:spPr>
            <a:xfrm>
              <a:off x="10308775" y="1299605"/>
              <a:ext cx="920231" cy="230832"/>
            </a:xfrm>
            <a:prstGeom prst="rect">
              <a:avLst/>
            </a:prstGeom>
            <a:solidFill>
              <a:schemeClr val="bg1"/>
            </a:solidFill>
          </p:spPr>
          <p:txBody>
            <a:bodyPr wrap="square" rtlCol="0">
              <a:spAutoFit/>
            </a:bodyPr>
            <a:lstStyle/>
            <a:p>
              <a:pPr algn="ctr"/>
              <a:r>
                <a:rPr lang="en-US" sz="900" dirty="0">
                  <a:solidFill>
                    <a:srgbClr val="8E8E8E"/>
                  </a:solidFill>
                  <a:latin typeface="Century Gothic" panose="020B0502020202020204" pitchFamily="34" charset="0"/>
                  <a:cs typeface="Arial" panose="020B0604020202020204" pitchFamily="34" charset="0"/>
                </a:rPr>
                <a:t>Current year</a:t>
              </a:r>
            </a:p>
          </p:txBody>
        </p:sp>
      </p:grpSp>
      <p:sp>
        <p:nvSpPr>
          <p:cNvPr id="306" name="Rectangle: Rounded Corners 5">
            <a:extLst>
              <a:ext uri="{FF2B5EF4-FFF2-40B4-BE49-F238E27FC236}">
                <a16:creationId xmlns:a16="http://schemas.microsoft.com/office/drawing/2014/main" id="{E8D78AD1-BB2B-9774-7973-89DEDB5C6E66}"/>
              </a:ext>
            </a:extLst>
          </p:cNvPr>
          <p:cNvSpPr/>
          <p:nvPr/>
        </p:nvSpPr>
        <p:spPr>
          <a:xfrm>
            <a:off x="707415" y="3911311"/>
            <a:ext cx="2354473" cy="2375339"/>
          </a:xfrm>
          <a:prstGeom prst="roundRect">
            <a:avLst>
              <a:gd name="adj" fmla="val 9455"/>
            </a:avLst>
          </a:prstGeom>
          <a:solidFill>
            <a:schemeClr val="bg1"/>
          </a:solidFill>
          <a:ln>
            <a:noFill/>
          </a:ln>
          <a:effectLst>
            <a:outerShdw blurRad="838200" dist="381000" dir="5400000" sx="95000" sy="95000" algn="t" rotWithShape="0">
              <a:prstClr val="black">
                <a:alpha val="907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entury Gothic" panose="020B0502020202020204" pitchFamily="34" charset="0"/>
            </a:endParaRPr>
          </a:p>
        </p:txBody>
      </p:sp>
      <p:sp>
        <p:nvSpPr>
          <p:cNvPr id="308" name="TextBox 307">
            <a:extLst>
              <a:ext uri="{FF2B5EF4-FFF2-40B4-BE49-F238E27FC236}">
                <a16:creationId xmlns:a16="http://schemas.microsoft.com/office/drawing/2014/main" id="{735FF36C-588E-1CED-BA0B-0283331A84B2}"/>
              </a:ext>
            </a:extLst>
          </p:cNvPr>
          <p:cNvSpPr txBox="1"/>
          <p:nvPr/>
        </p:nvSpPr>
        <p:spPr>
          <a:xfrm>
            <a:off x="913767" y="4481021"/>
            <a:ext cx="19546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Revenue CAGR</a:t>
            </a:r>
          </a:p>
        </p:txBody>
      </p:sp>
      <p:sp>
        <p:nvSpPr>
          <p:cNvPr id="309" name="TextBox 308">
            <a:extLst>
              <a:ext uri="{FF2B5EF4-FFF2-40B4-BE49-F238E27FC236}">
                <a16:creationId xmlns:a16="http://schemas.microsoft.com/office/drawing/2014/main" id="{D2B4ECB1-DB25-A79F-E1D9-BF1D1FF94DA7}"/>
              </a:ext>
            </a:extLst>
          </p:cNvPr>
          <p:cNvSpPr txBox="1"/>
          <p:nvPr/>
        </p:nvSpPr>
        <p:spPr>
          <a:xfrm>
            <a:off x="1238437" y="4137462"/>
            <a:ext cx="13052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18%</a:t>
            </a:r>
          </a:p>
        </p:txBody>
      </p:sp>
      <p:sp>
        <p:nvSpPr>
          <p:cNvPr id="311" name="Rectangle: Rounded Corners 5">
            <a:extLst>
              <a:ext uri="{FF2B5EF4-FFF2-40B4-BE49-F238E27FC236}">
                <a16:creationId xmlns:a16="http://schemas.microsoft.com/office/drawing/2014/main" id="{C2E68F69-8329-F28D-3C00-1DCB1375F968}"/>
              </a:ext>
            </a:extLst>
          </p:cNvPr>
          <p:cNvSpPr/>
          <p:nvPr/>
        </p:nvSpPr>
        <p:spPr>
          <a:xfrm>
            <a:off x="3509646" y="3905590"/>
            <a:ext cx="2354473" cy="2375339"/>
          </a:xfrm>
          <a:prstGeom prst="roundRect">
            <a:avLst>
              <a:gd name="adj" fmla="val 9455"/>
            </a:avLst>
          </a:prstGeom>
          <a:solidFill>
            <a:schemeClr val="bg1"/>
          </a:solidFill>
          <a:ln>
            <a:noFill/>
          </a:ln>
          <a:effectLst>
            <a:outerShdw blurRad="838200" dist="381000" dir="5400000" sx="95000" sy="95000" algn="t" rotWithShape="0">
              <a:prstClr val="black">
                <a:alpha val="907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entury Gothic" panose="020B0502020202020204" pitchFamily="34" charset="0"/>
            </a:endParaRPr>
          </a:p>
        </p:txBody>
      </p:sp>
      <p:sp>
        <p:nvSpPr>
          <p:cNvPr id="313" name="TextBox 312">
            <a:extLst>
              <a:ext uri="{FF2B5EF4-FFF2-40B4-BE49-F238E27FC236}">
                <a16:creationId xmlns:a16="http://schemas.microsoft.com/office/drawing/2014/main" id="{EED02D57-9A38-A9F0-96F0-401DC969EC65}"/>
              </a:ext>
            </a:extLst>
          </p:cNvPr>
          <p:cNvSpPr txBox="1"/>
          <p:nvPr/>
        </p:nvSpPr>
        <p:spPr>
          <a:xfrm>
            <a:off x="3709564" y="4481021"/>
            <a:ext cx="19546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COGS CAGR</a:t>
            </a:r>
          </a:p>
        </p:txBody>
      </p:sp>
      <p:sp>
        <p:nvSpPr>
          <p:cNvPr id="314" name="TextBox 313">
            <a:extLst>
              <a:ext uri="{FF2B5EF4-FFF2-40B4-BE49-F238E27FC236}">
                <a16:creationId xmlns:a16="http://schemas.microsoft.com/office/drawing/2014/main" id="{F0899DF7-7D82-0D92-F5F1-11E31D215F26}"/>
              </a:ext>
            </a:extLst>
          </p:cNvPr>
          <p:cNvSpPr txBox="1"/>
          <p:nvPr/>
        </p:nvSpPr>
        <p:spPr>
          <a:xfrm>
            <a:off x="4034234" y="4137462"/>
            <a:ext cx="13052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12%</a:t>
            </a:r>
          </a:p>
        </p:txBody>
      </p:sp>
      <p:sp>
        <p:nvSpPr>
          <p:cNvPr id="316" name="Rectangle: Rounded Corners 5">
            <a:extLst>
              <a:ext uri="{FF2B5EF4-FFF2-40B4-BE49-F238E27FC236}">
                <a16:creationId xmlns:a16="http://schemas.microsoft.com/office/drawing/2014/main" id="{F479F284-5DD4-9B90-6F71-88776C79806C}"/>
              </a:ext>
            </a:extLst>
          </p:cNvPr>
          <p:cNvSpPr/>
          <p:nvPr/>
        </p:nvSpPr>
        <p:spPr>
          <a:xfrm>
            <a:off x="6311874" y="3904559"/>
            <a:ext cx="2354473" cy="2375339"/>
          </a:xfrm>
          <a:prstGeom prst="roundRect">
            <a:avLst>
              <a:gd name="adj" fmla="val 9455"/>
            </a:avLst>
          </a:prstGeom>
          <a:solidFill>
            <a:schemeClr val="bg1"/>
          </a:solidFill>
          <a:ln>
            <a:noFill/>
          </a:ln>
          <a:effectLst>
            <a:outerShdw blurRad="838200" dist="381000" dir="5400000" sx="95000" sy="95000" algn="t" rotWithShape="0">
              <a:prstClr val="black">
                <a:alpha val="907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entury Gothic" panose="020B0502020202020204" pitchFamily="34" charset="0"/>
            </a:endParaRPr>
          </a:p>
        </p:txBody>
      </p:sp>
      <p:sp>
        <p:nvSpPr>
          <p:cNvPr id="318" name="TextBox 317">
            <a:extLst>
              <a:ext uri="{FF2B5EF4-FFF2-40B4-BE49-F238E27FC236}">
                <a16:creationId xmlns:a16="http://schemas.microsoft.com/office/drawing/2014/main" id="{9FCA1649-6916-989F-FD3F-E8FBA7296A65}"/>
              </a:ext>
            </a:extLst>
          </p:cNvPr>
          <p:cNvSpPr txBox="1"/>
          <p:nvPr/>
        </p:nvSpPr>
        <p:spPr>
          <a:xfrm>
            <a:off x="6510573" y="4481427"/>
            <a:ext cx="19546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Operating Profit CAGR</a:t>
            </a:r>
          </a:p>
        </p:txBody>
      </p:sp>
      <p:sp>
        <p:nvSpPr>
          <p:cNvPr id="319" name="TextBox 318">
            <a:extLst>
              <a:ext uri="{FF2B5EF4-FFF2-40B4-BE49-F238E27FC236}">
                <a16:creationId xmlns:a16="http://schemas.microsoft.com/office/drawing/2014/main" id="{523B2B42-F4AE-83D1-5801-C05A814A006D}"/>
              </a:ext>
            </a:extLst>
          </p:cNvPr>
          <p:cNvSpPr txBox="1"/>
          <p:nvPr/>
        </p:nvSpPr>
        <p:spPr>
          <a:xfrm>
            <a:off x="6835243" y="4137868"/>
            <a:ext cx="13052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latin typeface="Century Gothic" panose="020B0502020202020204" pitchFamily="34" charset="0"/>
                <a:cs typeface="Arial" panose="020B0604020202020204" pitchFamily="34" charset="0"/>
              </a:rPr>
              <a:t>20</a:t>
            </a:r>
            <a:r>
              <a:rPr kumimoji="0" lang="en-US" sz="20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a:t>
            </a:r>
          </a:p>
        </p:txBody>
      </p:sp>
      <p:sp>
        <p:nvSpPr>
          <p:cNvPr id="321" name="Rectangle: Rounded Corners 5">
            <a:extLst>
              <a:ext uri="{FF2B5EF4-FFF2-40B4-BE49-F238E27FC236}">
                <a16:creationId xmlns:a16="http://schemas.microsoft.com/office/drawing/2014/main" id="{00ADD8E9-7FF9-CCD4-FE0D-A0E5A01598A0}"/>
              </a:ext>
            </a:extLst>
          </p:cNvPr>
          <p:cNvSpPr/>
          <p:nvPr/>
        </p:nvSpPr>
        <p:spPr>
          <a:xfrm>
            <a:off x="9111662" y="3905590"/>
            <a:ext cx="2354473" cy="2375339"/>
          </a:xfrm>
          <a:prstGeom prst="roundRect">
            <a:avLst>
              <a:gd name="adj" fmla="val 9455"/>
            </a:avLst>
          </a:prstGeom>
          <a:solidFill>
            <a:schemeClr val="bg1"/>
          </a:solidFill>
          <a:ln>
            <a:noFill/>
          </a:ln>
          <a:effectLst>
            <a:outerShdw blurRad="838200" dist="381000" dir="5400000" sx="95000" sy="95000" algn="t" rotWithShape="0">
              <a:prstClr val="black">
                <a:alpha val="9074"/>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entury Gothic" panose="020B0502020202020204" pitchFamily="34" charset="0"/>
            </a:endParaRPr>
          </a:p>
        </p:txBody>
      </p:sp>
      <p:sp>
        <p:nvSpPr>
          <p:cNvPr id="323" name="TextBox 322">
            <a:extLst>
              <a:ext uri="{FF2B5EF4-FFF2-40B4-BE49-F238E27FC236}">
                <a16:creationId xmlns:a16="http://schemas.microsoft.com/office/drawing/2014/main" id="{B0BF95D4-936A-240E-FF43-6B70E0BB9F1D}"/>
              </a:ext>
            </a:extLst>
          </p:cNvPr>
          <p:cNvSpPr txBox="1"/>
          <p:nvPr/>
        </p:nvSpPr>
        <p:spPr>
          <a:xfrm>
            <a:off x="9311580" y="4490273"/>
            <a:ext cx="195463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Net Profit CAGR</a:t>
            </a:r>
          </a:p>
        </p:txBody>
      </p:sp>
      <p:sp>
        <p:nvSpPr>
          <p:cNvPr id="324" name="TextBox 323">
            <a:extLst>
              <a:ext uri="{FF2B5EF4-FFF2-40B4-BE49-F238E27FC236}">
                <a16:creationId xmlns:a16="http://schemas.microsoft.com/office/drawing/2014/main" id="{6C68269D-BAC1-EABE-4058-9721A93DFE9B}"/>
              </a:ext>
            </a:extLst>
          </p:cNvPr>
          <p:cNvSpPr txBox="1"/>
          <p:nvPr/>
        </p:nvSpPr>
        <p:spPr>
          <a:xfrm>
            <a:off x="9636250" y="4146714"/>
            <a:ext cx="13052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2"/>
                </a:solidFill>
                <a:latin typeface="Century Gothic" panose="020B0502020202020204" pitchFamily="34" charset="0"/>
                <a:cs typeface="Arial" panose="020B0604020202020204" pitchFamily="34" charset="0"/>
              </a:rPr>
              <a:t>17</a:t>
            </a:r>
            <a:r>
              <a:rPr kumimoji="0" lang="en-US" sz="20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Arial" panose="020B0604020202020204" pitchFamily="34" charset="0"/>
              </a:rPr>
              <a:t>%</a:t>
            </a:r>
          </a:p>
        </p:txBody>
      </p:sp>
      <p:sp>
        <p:nvSpPr>
          <p:cNvPr id="325" name="TextBox 324">
            <a:extLst>
              <a:ext uri="{FF2B5EF4-FFF2-40B4-BE49-F238E27FC236}">
                <a16:creationId xmlns:a16="http://schemas.microsoft.com/office/drawing/2014/main" id="{4F650DA0-559D-E10A-3603-C7487F914CDE}"/>
              </a:ext>
            </a:extLst>
          </p:cNvPr>
          <p:cNvSpPr txBox="1"/>
          <p:nvPr/>
        </p:nvSpPr>
        <p:spPr>
          <a:xfrm>
            <a:off x="943549" y="4961892"/>
            <a:ext cx="1895070" cy="1087734"/>
          </a:xfrm>
          <a:prstGeom prst="rect">
            <a:avLst/>
          </a:prstGeom>
          <a:noFill/>
        </p:spPr>
        <p:txBody>
          <a:bodyPr wrap="square" rtlCol="0">
            <a:spAutoFit/>
          </a:bodyPr>
          <a:lstStyle/>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Q2 FY 20XX   -    $8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Q3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$3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Q4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$4 MM</a:t>
            </a:r>
          </a:p>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a:ea typeface="+mn-ea"/>
                <a:cs typeface="Century Gothic"/>
              </a:rPr>
              <a:t>Q1 FY 20XX   -  $10 MM</a:t>
            </a:r>
          </a:p>
        </p:txBody>
      </p:sp>
      <p:sp>
        <p:nvSpPr>
          <p:cNvPr id="329" name="TextBox 328">
            <a:extLst>
              <a:ext uri="{FF2B5EF4-FFF2-40B4-BE49-F238E27FC236}">
                <a16:creationId xmlns:a16="http://schemas.microsoft.com/office/drawing/2014/main" id="{24DC3698-53C7-1089-0CFB-082671CB6547}"/>
              </a:ext>
            </a:extLst>
          </p:cNvPr>
          <p:cNvSpPr txBox="1"/>
          <p:nvPr/>
        </p:nvSpPr>
        <p:spPr>
          <a:xfrm>
            <a:off x="3740568" y="4959278"/>
            <a:ext cx="1895070" cy="1087734"/>
          </a:xfrm>
          <a:prstGeom prst="rect">
            <a:avLst/>
          </a:prstGeom>
          <a:noFill/>
        </p:spPr>
        <p:txBody>
          <a:bodyPr wrap="square" rtlCol="0">
            <a:spAutoFit/>
          </a:bodyPr>
          <a:lstStyle/>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Q2 FY 20XX   -    $8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Q3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$3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Q4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$4 MM</a:t>
            </a:r>
          </a:p>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a:ea typeface="+mn-ea"/>
                <a:cs typeface="Century Gothic"/>
              </a:rPr>
              <a:t>Q1 FY 20XX   -  $10 MM</a:t>
            </a:r>
          </a:p>
        </p:txBody>
      </p:sp>
      <p:sp>
        <p:nvSpPr>
          <p:cNvPr id="330" name="TextBox 329">
            <a:extLst>
              <a:ext uri="{FF2B5EF4-FFF2-40B4-BE49-F238E27FC236}">
                <a16:creationId xmlns:a16="http://schemas.microsoft.com/office/drawing/2014/main" id="{B13485B9-61D1-A3CD-42D8-B7A2865AC3C9}"/>
              </a:ext>
            </a:extLst>
          </p:cNvPr>
          <p:cNvSpPr txBox="1"/>
          <p:nvPr/>
        </p:nvSpPr>
        <p:spPr>
          <a:xfrm>
            <a:off x="6540355" y="4959278"/>
            <a:ext cx="1895070" cy="1087734"/>
          </a:xfrm>
          <a:prstGeom prst="rect">
            <a:avLst/>
          </a:prstGeom>
          <a:noFill/>
        </p:spPr>
        <p:txBody>
          <a:bodyPr wrap="square" rtlCol="0">
            <a:spAutoFit/>
          </a:bodyPr>
          <a:lstStyle/>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Q2 FY 20XX   -    $8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Q3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$3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Q4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$4 MM</a:t>
            </a:r>
          </a:p>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a:ea typeface="+mn-ea"/>
                <a:cs typeface="Century Gothic"/>
              </a:rPr>
              <a:t>Q1 FY 20XX   -  $10 MM</a:t>
            </a:r>
          </a:p>
        </p:txBody>
      </p:sp>
      <p:sp>
        <p:nvSpPr>
          <p:cNvPr id="331" name="TextBox 330">
            <a:extLst>
              <a:ext uri="{FF2B5EF4-FFF2-40B4-BE49-F238E27FC236}">
                <a16:creationId xmlns:a16="http://schemas.microsoft.com/office/drawing/2014/main" id="{B331BF2B-55FF-2610-B819-54864B81AD9F}"/>
              </a:ext>
            </a:extLst>
          </p:cNvPr>
          <p:cNvSpPr txBox="1"/>
          <p:nvPr/>
        </p:nvSpPr>
        <p:spPr>
          <a:xfrm>
            <a:off x="9331134" y="4959278"/>
            <a:ext cx="1895070" cy="1087734"/>
          </a:xfrm>
          <a:prstGeom prst="rect">
            <a:avLst/>
          </a:prstGeom>
          <a:noFill/>
        </p:spPr>
        <p:txBody>
          <a:bodyPr wrap="square" rtlCol="0">
            <a:spAutoFit/>
          </a:bodyPr>
          <a:lstStyle/>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Q2 FY 20XX   -    $8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Q3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$3 MM</a:t>
            </a:r>
          </a:p>
          <a:p>
            <a:pPr lvl="0" algn="ctr">
              <a:lnSpc>
                <a:spcPts val="2040"/>
              </a:lnSpc>
              <a:defRPr/>
            </a:pP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Q4 FY </a:t>
            </a:r>
            <a:r>
              <a:rPr lang="en-US" sz="1200" dirty="0">
                <a:solidFill>
                  <a:srgbClr val="FFFFFF">
                    <a:lumMod val="50000"/>
                  </a:srgbClr>
                </a:solidFill>
                <a:latin typeface="Century Gothic"/>
                <a:cs typeface="Century Gothic"/>
              </a:rPr>
              <a:t>20XX   </a:t>
            </a:r>
            <a:r>
              <a:rPr kumimoji="0" lang="en-US" sz="1200" b="0" i="0" u="none" strike="noStrike" kern="1200" cap="none" spc="0" normalizeH="0" baseline="0" noProof="0" dirty="0">
                <a:ln>
                  <a:noFill/>
                </a:ln>
                <a:solidFill>
                  <a:srgbClr val="FFFFFF">
                    <a:lumMod val="50000"/>
                  </a:srgbClr>
                </a:solidFill>
                <a:effectLst/>
                <a:uLnTx/>
                <a:uFillTx/>
                <a:latin typeface="Century Gothic"/>
                <a:ea typeface="+mn-ea"/>
                <a:cs typeface="Century Gothic"/>
              </a:rPr>
              <a:t>-    $4 MM</a:t>
            </a:r>
          </a:p>
          <a:p>
            <a:pPr marL="0" marR="0" lvl="0" indent="0" algn="ctr" defTabSz="914400" rtl="0" eaLnBrk="1" fontAlgn="auto" latinLnBrk="0" hangingPunct="1">
              <a:lnSpc>
                <a:spcPts val="204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Century Gothic"/>
                <a:ea typeface="+mn-ea"/>
                <a:cs typeface="Century Gothic"/>
              </a:rPr>
              <a:t>Q1 FY 20XX   -  $10 MM</a:t>
            </a:r>
          </a:p>
        </p:txBody>
      </p:sp>
    </p:spTree>
    <p:extLst>
      <p:ext uri="{BB962C8B-B14F-4D97-AF65-F5344CB8AC3E}">
        <p14:creationId xmlns:p14="http://schemas.microsoft.com/office/powerpoint/2010/main" val="273787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500"/>
                                        <p:tgtEl>
                                          <p:spTgt spid="306"/>
                                        </p:tgtEl>
                                      </p:cBhvr>
                                    </p:animEffect>
                                    <p:anim calcmode="lin" valueType="num">
                                      <p:cBhvr>
                                        <p:cTn id="8" dur="1500" fill="hold"/>
                                        <p:tgtEl>
                                          <p:spTgt spid="306"/>
                                        </p:tgtEl>
                                        <p:attrNameLst>
                                          <p:attrName>ppt_x</p:attrName>
                                        </p:attrNameLst>
                                      </p:cBhvr>
                                      <p:tavLst>
                                        <p:tav tm="0">
                                          <p:val>
                                            <p:strVal val="#ppt_x"/>
                                          </p:val>
                                        </p:tav>
                                        <p:tav tm="100000">
                                          <p:val>
                                            <p:strVal val="#ppt_x"/>
                                          </p:val>
                                        </p:tav>
                                      </p:tavLst>
                                    </p:anim>
                                    <p:anim calcmode="lin" valueType="num">
                                      <p:cBhvr>
                                        <p:cTn id="9" dur="1500" fill="hold"/>
                                        <p:tgtEl>
                                          <p:spTgt spid="30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1500"/>
                                        <p:tgtEl>
                                          <p:spTgt spid="311"/>
                                        </p:tgtEl>
                                      </p:cBhvr>
                                    </p:animEffect>
                                    <p:anim calcmode="lin" valueType="num">
                                      <p:cBhvr>
                                        <p:cTn id="13" dur="1500" fill="hold"/>
                                        <p:tgtEl>
                                          <p:spTgt spid="311"/>
                                        </p:tgtEl>
                                        <p:attrNameLst>
                                          <p:attrName>ppt_x</p:attrName>
                                        </p:attrNameLst>
                                      </p:cBhvr>
                                      <p:tavLst>
                                        <p:tav tm="0">
                                          <p:val>
                                            <p:strVal val="#ppt_x"/>
                                          </p:val>
                                        </p:tav>
                                        <p:tav tm="100000">
                                          <p:val>
                                            <p:strVal val="#ppt_x"/>
                                          </p:val>
                                        </p:tav>
                                      </p:tavLst>
                                    </p:anim>
                                    <p:anim calcmode="lin" valueType="num">
                                      <p:cBhvr>
                                        <p:cTn id="14" dur="1500" fill="hold"/>
                                        <p:tgtEl>
                                          <p:spTgt spid="31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16"/>
                                        </p:tgtEl>
                                        <p:attrNameLst>
                                          <p:attrName>style.visibility</p:attrName>
                                        </p:attrNameLst>
                                      </p:cBhvr>
                                      <p:to>
                                        <p:strVal val="visible"/>
                                      </p:to>
                                    </p:set>
                                    <p:animEffect transition="in" filter="fade">
                                      <p:cBhvr>
                                        <p:cTn id="17" dur="1500"/>
                                        <p:tgtEl>
                                          <p:spTgt spid="316"/>
                                        </p:tgtEl>
                                      </p:cBhvr>
                                    </p:animEffect>
                                    <p:anim calcmode="lin" valueType="num">
                                      <p:cBhvr>
                                        <p:cTn id="18" dur="1500" fill="hold"/>
                                        <p:tgtEl>
                                          <p:spTgt spid="316"/>
                                        </p:tgtEl>
                                        <p:attrNameLst>
                                          <p:attrName>ppt_x</p:attrName>
                                        </p:attrNameLst>
                                      </p:cBhvr>
                                      <p:tavLst>
                                        <p:tav tm="0">
                                          <p:val>
                                            <p:strVal val="#ppt_x"/>
                                          </p:val>
                                        </p:tav>
                                        <p:tav tm="100000">
                                          <p:val>
                                            <p:strVal val="#ppt_x"/>
                                          </p:val>
                                        </p:tav>
                                      </p:tavLst>
                                    </p:anim>
                                    <p:anim calcmode="lin" valueType="num">
                                      <p:cBhvr>
                                        <p:cTn id="19" dur="1500" fill="hold"/>
                                        <p:tgtEl>
                                          <p:spTgt spid="31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fade">
                                      <p:cBhvr>
                                        <p:cTn id="22" dur="1500"/>
                                        <p:tgtEl>
                                          <p:spTgt spid="321"/>
                                        </p:tgtEl>
                                      </p:cBhvr>
                                    </p:animEffect>
                                    <p:anim calcmode="lin" valueType="num">
                                      <p:cBhvr>
                                        <p:cTn id="23" dur="1500" fill="hold"/>
                                        <p:tgtEl>
                                          <p:spTgt spid="321"/>
                                        </p:tgtEl>
                                        <p:attrNameLst>
                                          <p:attrName>ppt_x</p:attrName>
                                        </p:attrNameLst>
                                      </p:cBhvr>
                                      <p:tavLst>
                                        <p:tav tm="0">
                                          <p:val>
                                            <p:strVal val="#ppt_x"/>
                                          </p:val>
                                        </p:tav>
                                        <p:tav tm="100000">
                                          <p:val>
                                            <p:strVal val="#ppt_x"/>
                                          </p:val>
                                        </p:tav>
                                      </p:tavLst>
                                    </p:anim>
                                    <p:anim calcmode="lin" valueType="num">
                                      <p:cBhvr>
                                        <p:cTn id="24" dur="1500" fill="hold"/>
                                        <p:tgtEl>
                                          <p:spTgt spid="321"/>
                                        </p:tgtEl>
                                        <p:attrNameLst>
                                          <p:attrName>ppt_y</p:attrName>
                                        </p:attrNameLst>
                                      </p:cBhvr>
                                      <p:tavLst>
                                        <p:tav tm="0">
                                          <p:val>
                                            <p:strVal val="#ppt_y-.1"/>
                                          </p:val>
                                        </p:tav>
                                        <p:tav tm="100000">
                                          <p:val>
                                            <p:strVal val="#ppt_y"/>
                                          </p:val>
                                        </p:tav>
                                      </p:tavLst>
                                    </p:anim>
                                  </p:childTnLst>
                                </p:cTn>
                              </p:par>
                              <p:par>
                                <p:cTn id="25" presetID="16" presetClass="entr" presetSubtype="37" fill="hold" nodeType="withEffect">
                                  <p:stCondLst>
                                    <p:cond delay="1000"/>
                                  </p:stCondLst>
                                  <p:childTnLst>
                                    <p:set>
                                      <p:cBhvr>
                                        <p:cTn id="26" dur="1" fill="hold">
                                          <p:stCondLst>
                                            <p:cond delay="0"/>
                                          </p:stCondLst>
                                        </p:cTn>
                                        <p:tgtEl>
                                          <p:spTgt spid="196"/>
                                        </p:tgtEl>
                                        <p:attrNameLst>
                                          <p:attrName>style.visibility</p:attrName>
                                        </p:attrNameLst>
                                      </p:cBhvr>
                                      <p:to>
                                        <p:strVal val="visible"/>
                                      </p:to>
                                    </p:set>
                                    <p:animEffect transition="in" filter="barn(outVertical)">
                                      <p:cBhvr>
                                        <p:cTn id="27" dur="1000"/>
                                        <p:tgtEl>
                                          <p:spTgt spid="196"/>
                                        </p:tgtEl>
                                      </p:cBhvr>
                                    </p:animEffect>
                                  </p:childTnLst>
                                </p:cTn>
                              </p:par>
                              <p:par>
                                <p:cTn id="28" presetID="16" presetClass="entr" presetSubtype="37" fill="hold" nodeType="withEffect">
                                  <p:stCondLst>
                                    <p:cond delay="1000"/>
                                  </p:stCondLst>
                                  <p:childTnLst>
                                    <p:set>
                                      <p:cBhvr>
                                        <p:cTn id="29" dur="1" fill="hold">
                                          <p:stCondLst>
                                            <p:cond delay="0"/>
                                          </p:stCondLst>
                                        </p:cTn>
                                        <p:tgtEl>
                                          <p:spTgt spid="144"/>
                                        </p:tgtEl>
                                        <p:attrNameLst>
                                          <p:attrName>style.visibility</p:attrName>
                                        </p:attrNameLst>
                                      </p:cBhvr>
                                      <p:to>
                                        <p:strVal val="visible"/>
                                      </p:to>
                                    </p:set>
                                    <p:animEffect transition="in" filter="barn(outVertical)">
                                      <p:cBhvr>
                                        <p:cTn id="30" dur="1000"/>
                                        <p:tgtEl>
                                          <p:spTgt spid="144"/>
                                        </p:tgtEl>
                                      </p:cBhvr>
                                    </p:animEffect>
                                  </p:childTnLst>
                                </p:cTn>
                              </p:par>
                              <p:par>
                                <p:cTn id="31" presetID="16" presetClass="entr" presetSubtype="37" fill="hold" nodeType="withEffect">
                                  <p:stCondLst>
                                    <p:cond delay="1000"/>
                                  </p:stCondLst>
                                  <p:childTnLst>
                                    <p:set>
                                      <p:cBhvr>
                                        <p:cTn id="32" dur="1" fill="hold">
                                          <p:stCondLst>
                                            <p:cond delay="0"/>
                                          </p:stCondLst>
                                        </p:cTn>
                                        <p:tgtEl>
                                          <p:spTgt spid="253"/>
                                        </p:tgtEl>
                                        <p:attrNameLst>
                                          <p:attrName>style.visibility</p:attrName>
                                        </p:attrNameLst>
                                      </p:cBhvr>
                                      <p:to>
                                        <p:strVal val="visible"/>
                                      </p:to>
                                    </p:set>
                                    <p:animEffect transition="in" filter="barn(outVertical)">
                                      <p:cBhvr>
                                        <p:cTn id="33" dur="1000"/>
                                        <p:tgtEl>
                                          <p:spTgt spid="253"/>
                                        </p:tgtEl>
                                      </p:cBhvr>
                                    </p:animEffect>
                                  </p:childTnLst>
                                </p:cTn>
                              </p:par>
                              <p:par>
                                <p:cTn id="34" presetID="16" presetClass="entr" presetSubtype="37" fill="hold" nodeType="withEffect">
                                  <p:stCondLst>
                                    <p:cond delay="1000"/>
                                  </p:stCondLst>
                                  <p:childTnLst>
                                    <p:set>
                                      <p:cBhvr>
                                        <p:cTn id="35" dur="1" fill="hold">
                                          <p:stCondLst>
                                            <p:cond delay="0"/>
                                          </p:stCondLst>
                                        </p:cTn>
                                        <p:tgtEl>
                                          <p:spTgt spid="279"/>
                                        </p:tgtEl>
                                        <p:attrNameLst>
                                          <p:attrName>style.visibility</p:attrName>
                                        </p:attrNameLst>
                                      </p:cBhvr>
                                      <p:to>
                                        <p:strVal val="visible"/>
                                      </p:to>
                                    </p:set>
                                    <p:animEffect transition="in" filter="barn(outVertical)">
                                      <p:cBhvr>
                                        <p:cTn id="36" dur="1000"/>
                                        <p:tgtEl>
                                          <p:spTgt spid="279"/>
                                        </p:tgtEl>
                                      </p:cBhvr>
                                    </p:animEffect>
                                  </p:childTnLst>
                                </p:cTn>
                              </p:par>
                              <p:par>
                                <p:cTn id="37" presetID="10" presetClass="entr" presetSubtype="0" fill="hold" nodeType="withEffect">
                                  <p:stCondLst>
                                    <p:cond delay="1500"/>
                                  </p:stCondLst>
                                  <p:childTnLst>
                                    <p:set>
                                      <p:cBhvr>
                                        <p:cTn id="38" dur="1" fill="hold">
                                          <p:stCondLst>
                                            <p:cond delay="0"/>
                                          </p:stCondLst>
                                        </p:cTn>
                                        <p:tgtEl>
                                          <p:spTgt spid="250"/>
                                        </p:tgtEl>
                                        <p:attrNameLst>
                                          <p:attrName>style.visibility</p:attrName>
                                        </p:attrNameLst>
                                      </p:cBhvr>
                                      <p:to>
                                        <p:strVal val="visible"/>
                                      </p:to>
                                    </p:set>
                                    <p:animEffect transition="in" filter="fade">
                                      <p:cBhvr>
                                        <p:cTn id="39" dur="1000"/>
                                        <p:tgtEl>
                                          <p:spTgt spid="250"/>
                                        </p:tgtEl>
                                      </p:cBhvr>
                                    </p:animEffect>
                                  </p:childTnLst>
                                </p:cTn>
                              </p:par>
                              <p:par>
                                <p:cTn id="40" presetID="10" presetClass="entr" presetSubtype="0" fill="hold" nodeType="withEffect">
                                  <p:stCondLst>
                                    <p:cond delay="1500"/>
                                  </p:stCondLst>
                                  <p:childTnLst>
                                    <p:set>
                                      <p:cBhvr>
                                        <p:cTn id="41" dur="1" fill="hold">
                                          <p:stCondLst>
                                            <p:cond delay="0"/>
                                          </p:stCondLst>
                                        </p:cTn>
                                        <p:tgtEl>
                                          <p:spTgt spid="193"/>
                                        </p:tgtEl>
                                        <p:attrNameLst>
                                          <p:attrName>style.visibility</p:attrName>
                                        </p:attrNameLst>
                                      </p:cBhvr>
                                      <p:to>
                                        <p:strVal val="visible"/>
                                      </p:to>
                                    </p:set>
                                    <p:animEffect transition="in" filter="fade">
                                      <p:cBhvr>
                                        <p:cTn id="42" dur="1000"/>
                                        <p:tgtEl>
                                          <p:spTgt spid="193"/>
                                        </p:tgtEl>
                                      </p:cBhvr>
                                    </p:animEffect>
                                  </p:childTnLst>
                                </p:cTn>
                              </p:par>
                              <p:par>
                                <p:cTn id="43" presetID="10" presetClass="entr" presetSubtype="0" fill="hold" nodeType="withEffect">
                                  <p:stCondLst>
                                    <p:cond delay="1500"/>
                                  </p:stCondLst>
                                  <p:childTnLst>
                                    <p:set>
                                      <p:cBhvr>
                                        <p:cTn id="44" dur="1" fill="hold">
                                          <p:stCondLst>
                                            <p:cond delay="0"/>
                                          </p:stCondLst>
                                        </p:cTn>
                                        <p:tgtEl>
                                          <p:spTgt spid="276"/>
                                        </p:tgtEl>
                                        <p:attrNameLst>
                                          <p:attrName>style.visibility</p:attrName>
                                        </p:attrNameLst>
                                      </p:cBhvr>
                                      <p:to>
                                        <p:strVal val="visible"/>
                                      </p:to>
                                    </p:set>
                                    <p:animEffect transition="in" filter="fade">
                                      <p:cBhvr>
                                        <p:cTn id="45" dur="1000"/>
                                        <p:tgtEl>
                                          <p:spTgt spid="276"/>
                                        </p:tgtEl>
                                      </p:cBhvr>
                                    </p:animEffect>
                                  </p:childTnLst>
                                </p:cTn>
                              </p:par>
                              <p:par>
                                <p:cTn id="46" presetID="10" presetClass="entr" presetSubtype="0" fill="hold" nodeType="withEffect">
                                  <p:stCondLst>
                                    <p:cond delay="1500"/>
                                  </p:stCondLst>
                                  <p:childTnLst>
                                    <p:set>
                                      <p:cBhvr>
                                        <p:cTn id="47" dur="1" fill="hold">
                                          <p:stCondLst>
                                            <p:cond delay="0"/>
                                          </p:stCondLst>
                                        </p:cTn>
                                        <p:tgtEl>
                                          <p:spTgt spid="302"/>
                                        </p:tgtEl>
                                        <p:attrNameLst>
                                          <p:attrName>style.visibility</p:attrName>
                                        </p:attrNameLst>
                                      </p:cBhvr>
                                      <p:to>
                                        <p:strVal val="visible"/>
                                      </p:to>
                                    </p:set>
                                    <p:animEffect transition="in" filter="fade">
                                      <p:cBhvr>
                                        <p:cTn id="48" dur="1000"/>
                                        <p:tgtEl>
                                          <p:spTgt spid="302"/>
                                        </p:tgtEl>
                                      </p:cBhvr>
                                    </p:animEffect>
                                  </p:childTnLst>
                                </p:cTn>
                              </p:par>
                              <p:par>
                                <p:cTn id="49" presetID="22" presetClass="entr" presetSubtype="4" fill="hold" nodeType="withEffect">
                                  <p:stCondLst>
                                    <p:cond delay="1500"/>
                                  </p:stCondLst>
                                  <p:childTnLst>
                                    <p:set>
                                      <p:cBhvr>
                                        <p:cTn id="50" dur="1" fill="hold">
                                          <p:stCondLst>
                                            <p:cond delay="0"/>
                                          </p:stCondLst>
                                        </p:cTn>
                                        <p:tgtEl>
                                          <p:spTgt spid="209"/>
                                        </p:tgtEl>
                                        <p:attrNameLst>
                                          <p:attrName>style.visibility</p:attrName>
                                        </p:attrNameLst>
                                      </p:cBhvr>
                                      <p:to>
                                        <p:strVal val="visible"/>
                                      </p:to>
                                    </p:set>
                                    <p:animEffect transition="in" filter="wipe(down)">
                                      <p:cBhvr>
                                        <p:cTn id="51" dur="1500"/>
                                        <p:tgtEl>
                                          <p:spTgt spid="209"/>
                                        </p:tgtEl>
                                      </p:cBhvr>
                                    </p:animEffect>
                                  </p:childTnLst>
                                </p:cTn>
                              </p:par>
                              <p:par>
                                <p:cTn id="52" presetID="22" presetClass="entr" presetSubtype="4" fill="hold" nodeType="withEffect">
                                  <p:stCondLst>
                                    <p:cond delay="1500"/>
                                  </p:stCondLst>
                                  <p:childTnLst>
                                    <p:set>
                                      <p:cBhvr>
                                        <p:cTn id="53" dur="1" fill="hold">
                                          <p:stCondLst>
                                            <p:cond delay="0"/>
                                          </p:stCondLst>
                                        </p:cTn>
                                        <p:tgtEl>
                                          <p:spTgt spid="183"/>
                                        </p:tgtEl>
                                        <p:attrNameLst>
                                          <p:attrName>style.visibility</p:attrName>
                                        </p:attrNameLst>
                                      </p:cBhvr>
                                      <p:to>
                                        <p:strVal val="visible"/>
                                      </p:to>
                                    </p:set>
                                    <p:animEffect transition="in" filter="wipe(down)">
                                      <p:cBhvr>
                                        <p:cTn id="54" dur="1500"/>
                                        <p:tgtEl>
                                          <p:spTgt spid="183"/>
                                        </p:tgtEl>
                                      </p:cBhvr>
                                    </p:animEffect>
                                  </p:childTnLst>
                                </p:cTn>
                              </p:par>
                              <p:par>
                                <p:cTn id="55" presetID="22" presetClass="entr" presetSubtype="4" fill="hold" nodeType="withEffect">
                                  <p:stCondLst>
                                    <p:cond delay="1500"/>
                                  </p:stCondLst>
                                  <p:childTnLst>
                                    <p:set>
                                      <p:cBhvr>
                                        <p:cTn id="56" dur="1" fill="hold">
                                          <p:stCondLst>
                                            <p:cond delay="0"/>
                                          </p:stCondLst>
                                        </p:cTn>
                                        <p:tgtEl>
                                          <p:spTgt spid="266"/>
                                        </p:tgtEl>
                                        <p:attrNameLst>
                                          <p:attrName>style.visibility</p:attrName>
                                        </p:attrNameLst>
                                      </p:cBhvr>
                                      <p:to>
                                        <p:strVal val="visible"/>
                                      </p:to>
                                    </p:set>
                                    <p:animEffect transition="in" filter="wipe(down)">
                                      <p:cBhvr>
                                        <p:cTn id="57" dur="1500"/>
                                        <p:tgtEl>
                                          <p:spTgt spid="266"/>
                                        </p:tgtEl>
                                      </p:cBhvr>
                                    </p:animEffect>
                                  </p:childTnLst>
                                </p:cTn>
                              </p:par>
                              <p:par>
                                <p:cTn id="58" presetID="22" presetClass="entr" presetSubtype="4" fill="hold" nodeType="withEffect">
                                  <p:stCondLst>
                                    <p:cond delay="1500"/>
                                  </p:stCondLst>
                                  <p:childTnLst>
                                    <p:set>
                                      <p:cBhvr>
                                        <p:cTn id="59" dur="1" fill="hold">
                                          <p:stCondLst>
                                            <p:cond delay="0"/>
                                          </p:stCondLst>
                                        </p:cTn>
                                        <p:tgtEl>
                                          <p:spTgt spid="292"/>
                                        </p:tgtEl>
                                        <p:attrNameLst>
                                          <p:attrName>style.visibility</p:attrName>
                                        </p:attrNameLst>
                                      </p:cBhvr>
                                      <p:to>
                                        <p:strVal val="visible"/>
                                      </p:to>
                                    </p:set>
                                    <p:animEffect transition="in" filter="wipe(down)">
                                      <p:cBhvr>
                                        <p:cTn id="60" dur="1500"/>
                                        <p:tgtEl>
                                          <p:spTgt spid="292"/>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325"/>
                                        </p:tgtEl>
                                        <p:attrNameLst>
                                          <p:attrName>style.visibility</p:attrName>
                                        </p:attrNameLst>
                                      </p:cBhvr>
                                      <p:to>
                                        <p:strVal val="visible"/>
                                      </p:to>
                                    </p:set>
                                    <p:animEffect transition="in" filter="fade">
                                      <p:cBhvr>
                                        <p:cTn id="63" dur="1500"/>
                                        <p:tgtEl>
                                          <p:spTgt spid="325"/>
                                        </p:tgtEl>
                                      </p:cBhvr>
                                    </p:animEffect>
                                  </p:childTnLst>
                                </p:cTn>
                              </p:par>
                              <p:par>
                                <p:cTn id="64" presetID="10" presetClass="entr" presetSubtype="0" fill="hold" grpId="0" nodeType="withEffect">
                                  <p:stCondLst>
                                    <p:cond delay="1500"/>
                                  </p:stCondLst>
                                  <p:childTnLst>
                                    <p:set>
                                      <p:cBhvr>
                                        <p:cTn id="65" dur="1" fill="hold">
                                          <p:stCondLst>
                                            <p:cond delay="0"/>
                                          </p:stCondLst>
                                        </p:cTn>
                                        <p:tgtEl>
                                          <p:spTgt spid="329"/>
                                        </p:tgtEl>
                                        <p:attrNameLst>
                                          <p:attrName>style.visibility</p:attrName>
                                        </p:attrNameLst>
                                      </p:cBhvr>
                                      <p:to>
                                        <p:strVal val="visible"/>
                                      </p:to>
                                    </p:set>
                                    <p:animEffect transition="in" filter="fade">
                                      <p:cBhvr>
                                        <p:cTn id="66" dur="1500"/>
                                        <p:tgtEl>
                                          <p:spTgt spid="329"/>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330"/>
                                        </p:tgtEl>
                                        <p:attrNameLst>
                                          <p:attrName>style.visibility</p:attrName>
                                        </p:attrNameLst>
                                      </p:cBhvr>
                                      <p:to>
                                        <p:strVal val="visible"/>
                                      </p:to>
                                    </p:set>
                                    <p:animEffect transition="in" filter="fade">
                                      <p:cBhvr>
                                        <p:cTn id="69" dur="1500"/>
                                        <p:tgtEl>
                                          <p:spTgt spid="330"/>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31"/>
                                        </p:tgtEl>
                                        <p:attrNameLst>
                                          <p:attrName>style.visibility</p:attrName>
                                        </p:attrNameLst>
                                      </p:cBhvr>
                                      <p:to>
                                        <p:strVal val="visible"/>
                                      </p:to>
                                    </p:set>
                                    <p:animEffect transition="in" filter="fade">
                                      <p:cBhvr>
                                        <p:cTn id="72" dur="1500"/>
                                        <p:tgtEl>
                                          <p:spTgt spid="331"/>
                                        </p:tgtEl>
                                      </p:cBhvr>
                                    </p:animEffect>
                                  </p:childTnLst>
                                </p:cTn>
                              </p:par>
                              <p:par>
                                <p:cTn id="73" presetID="22" presetClass="entr" presetSubtype="4" fill="hold" nodeType="withEffect">
                                  <p:stCondLst>
                                    <p:cond delay="3000"/>
                                  </p:stCondLst>
                                  <p:childTnLst>
                                    <p:set>
                                      <p:cBhvr>
                                        <p:cTn id="74" dur="1" fill="hold">
                                          <p:stCondLst>
                                            <p:cond delay="0"/>
                                          </p:stCondLst>
                                        </p:cTn>
                                        <p:tgtEl>
                                          <p:spTgt spid="214"/>
                                        </p:tgtEl>
                                        <p:attrNameLst>
                                          <p:attrName>style.visibility</p:attrName>
                                        </p:attrNameLst>
                                      </p:cBhvr>
                                      <p:to>
                                        <p:strVal val="visible"/>
                                      </p:to>
                                    </p:set>
                                    <p:animEffect transition="in" filter="wipe(down)">
                                      <p:cBhvr>
                                        <p:cTn id="75" dur="1500"/>
                                        <p:tgtEl>
                                          <p:spTgt spid="214"/>
                                        </p:tgtEl>
                                      </p:cBhvr>
                                    </p:animEffect>
                                  </p:childTnLst>
                                </p:cTn>
                              </p:par>
                              <p:par>
                                <p:cTn id="76" presetID="22" presetClass="entr" presetSubtype="4" fill="hold" nodeType="withEffect">
                                  <p:stCondLst>
                                    <p:cond delay="3000"/>
                                  </p:stCondLst>
                                  <p:childTnLst>
                                    <p:set>
                                      <p:cBhvr>
                                        <p:cTn id="77" dur="1" fill="hold">
                                          <p:stCondLst>
                                            <p:cond delay="0"/>
                                          </p:stCondLst>
                                        </p:cTn>
                                        <p:tgtEl>
                                          <p:spTgt spid="188"/>
                                        </p:tgtEl>
                                        <p:attrNameLst>
                                          <p:attrName>style.visibility</p:attrName>
                                        </p:attrNameLst>
                                      </p:cBhvr>
                                      <p:to>
                                        <p:strVal val="visible"/>
                                      </p:to>
                                    </p:set>
                                    <p:animEffect transition="in" filter="wipe(down)">
                                      <p:cBhvr>
                                        <p:cTn id="78" dur="1500"/>
                                        <p:tgtEl>
                                          <p:spTgt spid="188"/>
                                        </p:tgtEl>
                                      </p:cBhvr>
                                    </p:animEffect>
                                  </p:childTnLst>
                                </p:cTn>
                              </p:par>
                              <p:par>
                                <p:cTn id="79" presetID="22" presetClass="entr" presetSubtype="4" fill="hold" nodeType="withEffect">
                                  <p:stCondLst>
                                    <p:cond delay="3000"/>
                                  </p:stCondLst>
                                  <p:childTnLst>
                                    <p:set>
                                      <p:cBhvr>
                                        <p:cTn id="80" dur="1" fill="hold">
                                          <p:stCondLst>
                                            <p:cond delay="0"/>
                                          </p:stCondLst>
                                        </p:cTn>
                                        <p:tgtEl>
                                          <p:spTgt spid="271"/>
                                        </p:tgtEl>
                                        <p:attrNameLst>
                                          <p:attrName>style.visibility</p:attrName>
                                        </p:attrNameLst>
                                      </p:cBhvr>
                                      <p:to>
                                        <p:strVal val="visible"/>
                                      </p:to>
                                    </p:set>
                                    <p:animEffect transition="in" filter="wipe(down)">
                                      <p:cBhvr>
                                        <p:cTn id="81" dur="1500"/>
                                        <p:tgtEl>
                                          <p:spTgt spid="271"/>
                                        </p:tgtEl>
                                      </p:cBhvr>
                                    </p:animEffect>
                                  </p:childTnLst>
                                </p:cTn>
                              </p:par>
                              <p:par>
                                <p:cTn id="82" presetID="22" presetClass="entr" presetSubtype="4" fill="hold" nodeType="withEffect">
                                  <p:stCondLst>
                                    <p:cond delay="3000"/>
                                  </p:stCondLst>
                                  <p:childTnLst>
                                    <p:set>
                                      <p:cBhvr>
                                        <p:cTn id="83" dur="1" fill="hold">
                                          <p:stCondLst>
                                            <p:cond delay="0"/>
                                          </p:stCondLst>
                                        </p:cTn>
                                        <p:tgtEl>
                                          <p:spTgt spid="297"/>
                                        </p:tgtEl>
                                        <p:attrNameLst>
                                          <p:attrName>style.visibility</p:attrName>
                                        </p:attrNameLst>
                                      </p:cBhvr>
                                      <p:to>
                                        <p:strVal val="visible"/>
                                      </p:to>
                                    </p:set>
                                    <p:animEffect transition="in" filter="wipe(down)">
                                      <p:cBhvr>
                                        <p:cTn id="84" dur="1500"/>
                                        <p:tgtEl>
                                          <p:spTgt spid="297"/>
                                        </p:tgtEl>
                                      </p:cBhvr>
                                    </p:animEffect>
                                  </p:childTnLst>
                                </p:cTn>
                              </p:par>
                              <p:par>
                                <p:cTn id="85" presetID="23" presetClass="entr" presetSubtype="16" fill="hold" grpId="0" nodeType="withEffect">
                                  <p:stCondLst>
                                    <p:cond delay="3000"/>
                                  </p:stCondLst>
                                  <p:childTnLst>
                                    <p:set>
                                      <p:cBhvr>
                                        <p:cTn id="86" dur="1" fill="hold">
                                          <p:stCondLst>
                                            <p:cond delay="0"/>
                                          </p:stCondLst>
                                        </p:cTn>
                                        <p:tgtEl>
                                          <p:spTgt spid="309"/>
                                        </p:tgtEl>
                                        <p:attrNameLst>
                                          <p:attrName>style.visibility</p:attrName>
                                        </p:attrNameLst>
                                      </p:cBhvr>
                                      <p:to>
                                        <p:strVal val="visible"/>
                                      </p:to>
                                    </p:set>
                                    <p:anim calcmode="lin" valueType="num">
                                      <p:cBhvr>
                                        <p:cTn id="87" dur="1500" fill="hold"/>
                                        <p:tgtEl>
                                          <p:spTgt spid="309"/>
                                        </p:tgtEl>
                                        <p:attrNameLst>
                                          <p:attrName>ppt_w</p:attrName>
                                        </p:attrNameLst>
                                      </p:cBhvr>
                                      <p:tavLst>
                                        <p:tav tm="0">
                                          <p:val>
                                            <p:fltVal val="0"/>
                                          </p:val>
                                        </p:tav>
                                        <p:tav tm="100000">
                                          <p:val>
                                            <p:strVal val="#ppt_w"/>
                                          </p:val>
                                        </p:tav>
                                      </p:tavLst>
                                    </p:anim>
                                    <p:anim calcmode="lin" valueType="num">
                                      <p:cBhvr>
                                        <p:cTn id="88" dur="1500" fill="hold"/>
                                        <p:tgtEl>
                                          <p:spTgt spid="309"/>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3000"/>
                                  </p:stCondLst>
                                  <p:childTnLst>
                                    <p:set>
                                      <p:cBhvr>
                                        <p:cTn id="90" dur="1" fill="hold">
                                          <p:stCondLst>
                                            <p:cond delay="0"/>
                                          </p:stCondLst>
                                        </p:cTn>
                                        <p:tgtEl>
                                          <p:spTgt spid="314"/>
                                        </p:tgtEl>
                                        <p:attrNameLst>
                                          <p:attrName>style.visibility</p:attrName>
                                        </p:attrNameLst>
                                      </p:cBhvr>
                                      <p:to>
                                        <p:strVal val="visible"/>
                                      </p:to>
                                    </p:set>
                                    <p:anim calcmode="lin" valueType="num">
                                      <p:cBhvr>
                                        <p:cTn id="91" dur="1500" fill="hold"/>
                                        <p:tgtEl>
                                          <p:spTgt spid="314"/>
                                        </p:tgtEl>
                                        <p:attrNameLst>
                                          <p:attrName>ppt_w</p:attrName>
                                        </p:attrNameLst>
                                      </p:cBhvr>
                                      <p:tavLst>
                                        <p:tav tm="0">
                                          <p:val>
                                            <p:fltVal val="0"/>
                                          </p:val>
                                        </p:tav>
                                        <p:tav tm="100000">
                                          <p:val>
                                            <p:strVal val="#ppt_w"/>
                                          </p:val>
                                        </p:tav>
                                      </p:tavLst>
                                    </p:anim>
                                    <p:anim calcmode="lin" valueType="num">
                                      <p:cBhvr>
                                        <p:cTn id="92" dur="1500" fill="hold"/>
                                        <p:tgtEl>
                                          <p:spTgt spid="314"/>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3000"/>
                                  </p:stCondLst>
                                  <p:childTnLst>
                                    <p:set>
                                      <p:cBhvr>
                                        <p:cTn id="94" dur="1" fill="hold">
                                          <p:stCondLst>
                                            <p:cond delay="0"/>
                                          </p:stCondLst>
                                        </p:cTn>
                                        <p:tgtEl>
                                          <p:spTgt spid="319"/>
                                        </p:tgtEl>
                                        <p:attrNameLst>
                                          <p:attrName>style.visibility</p:attrName>
                                        </p:attrNameLst>
                                      </p:cBhvr>
                                      <p:to>
                                        <p:strVal val="visible"/>
                                      </p:to>
                                    </p:set>
                                    <p:anim calcmode="lin" valueType="num">
                                      <p:cBhvr>
                                        <p:cTn id="95" dur="1500" fill="hold"/>
                                        <p:tgtEl>
                                          <p:spTgt spid="319"/>
                                        </p:tgtEl>
                                        <p:attrNameLst>
                                          <p:attrName>ppt_w</p:attrName>
                                        </p:attrNameLst>
                                      </p:cBhvr>
                                      <p:tavLst>
                                        <p:tav tm="0">
                                          <p:val>
                                            <p:fltVal val="0"/>
                                          </p:val>
                                        </p:tav>
                                        <p:tav tm="100000">
                                          <p:val>
                                            <p:strVal val="#ppt_w"/>
                                          </p:val>
                                        </p:tav>
                                      </p:tavLst>
                                    </p:anim>
                                    <p:anim calcmode="lin" valueType="num">
                                      <p:cBhvr>
                                        <p:cTn id="96" dur="1500" fill="hold"/>
                                        <p:tgtEl>
                                          <p:spTgt spid="319"/>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3000"/>
                                  </p:stCondLst>
                                  <p:childTnLst>
                                    <p:set>
                                      <p:cBhvr>
                                        <p:cTn id="98" dur="1" fill="hold">
                                          <p:stCondLst>
                                            <p:cond delay="0"/>
                                          </p:stCondLst>
                                        </p:cTn>
                                        <p:tgtEl>
                                          <p:spTgt spid="324"/>
                                        </p:tgtEl>
                                        <p:attrNameLst>
                                          <p:attrName>style.visibility</p:attrName>
                                        </p:attrNameLst>
                                      </p:cBhvr>
                                      <p:to>
                                        <p:strVal val="visible"/>
                                      </p:to>
                                    </p:set>
                                    <p:anim calcmode="lin" valueType="num">
                                      <p:cBhvr>
                                        <p:cTn id="99" dur="1500" fill="hold"/>
                                        <p:tgtEl>
                                          <p:spTgt spid="324"/>
                                        </p:tgtEl>
                                        <p:attrNameLst>
                                          <p:attrName>ppt_w</p:attrName>
                                        </p:attrNameLst>
                                      </p:cBhvr>
                                      <p:tavLst>
                                        <p:tav tm="0">
                                          <p:val>
                                            <p:fltVal val="0"/>
                                          </p:val>
                                        </p:tav>
                                        <p:tav tm="100000">
                                          <p:val>
                                            <p:strVal val="#ppt_w"/>
                                          </p:val>
                                        </p:tav>
                                      </p:tavLst>
                                    </p:anim>
                                    <p:anim calcmode="lin" valueType="num">
                                      <p:cBhvr>
                                        <p:cTn id="100" dur="1500" fill="hold"/>
                                        <p:tgtEl>
                                          <p:spTgt spid="324"/>
                                        </p:tgtEl>
                                        <p:attrNameLst>
                                          <p:attrName>ppt_h</p:attrName>
                                        </p:attrNameLst>
                                      </p:cBhvr>
                                      <p:tavLst>
                                        <p:tav tm="0">
                                          <p:val>
                                            <p:fltVal val="0"/>
                                          </p:val>
                                        </p:tav>
                                        <p:tav tm="100000">
                                          <p:val>
                                            <p:strVal val="#ppt_h"/>
                                          </p:val>
                                        </p:tav>
                                      </p:tavLst>
                                    </p:anim>
                                  </p:childTnLst>
                                </p:cTn>
                              </p:par>
                              <p:par>
                                <p:cTn id="101" presetID="55" presetClass="entr" presetSubtype="0" fill="hold" grpId="0" nodeType="withEffect">
                                  <p:stCondLst>
                                    <p:cond delay="4000"/>
                                  </p:stCondLst>
                                  <p:childTnLst>
                                    <p:set>
                                      <p:cBhvr>
                                        <p:cTn id="102" dur="1" fill="hold">
                                          <p:stCondLst>
                                            <p:cond delay="0"/>
                                          </p:stCondLst>
                                        </p:cTn>
                                        <p:tgtEl>
                                          <p:spTgt spid="308"/>
                                        </p:tgtEl>
                                        <p:attrNameLst>
                                          <p:attrName>style.visibility</p:attrName>
                                        </p:attrNameLst>
                                      </p:cBhvr>
                                      <p:to>
                                        <p:strVal val="visible"/>
                                      </p:to>
                                    </p:set>
                                    <p:anim calcmode="lin" valueType="num">
                                      <p:cBhvr>
                                        <p:cTn id="103" dur="1000" fill="hold"/>
                                        <p:tgtEl>
                                          <p:spTgt spid="308"/>
                                        </p:tgtEl>
                                        <p:attrNameLst>
                                          <p:attrName>ppt_w</p:attrName>
                                        </p:attrNameLst>
                                      </p:cBhvr>
                                      <p:tavLst>
                                        <p:tav tm="0">
                                          <p:val>
                                            <p:strVal val="#ppt_w*0.70"/>
                                          </p:val>
                                        </p:tav>
                                        <p:tav tm="100000">
                                          <p:val>
                                            <p:strVal val="#ppt_w"/>
                                          </p:val>
                                        </p:tav>
                                      </p:tavLst>
                                    </p:anim>
                                    <p:anim calcmode="lin" valueType="num">
                                      <p:cBhvr>
                                        <p:cTn id="104" dur="1000" fill="hold"/>
                                        <p:tgtEl>
                                          <p:spTgt spid="308"/>
                                        </p:tgtEl>
                                        <p:attrNameLst>
                                          <p:attrName>ppt_h</p:attrName>
                                        </p:attrNameLst>
                                      </p:cBhvr>
                                      <p:tavLst>
                                        <p:tav tm="0">
                                          <p:val>
                                            <p:strVal val="#ppt_h"/>
                                          </p:val>
                                        </p:tav>
                                        <p:tav tm="100000">
                                          <p:val>
                                            <p:strVal val="#ppt_h"/>
                                          </p:val>
                                        </p:tav>
                                      </p:tavLst>
                                    </p:anim>
                                    <p:animEffect transition="in" filter="fade">
                                      <p:cBhvr>
                                        <p:cTn id="105" dur="1000"/>
                                        <p:tgtEl>
                                          <p:spTgt spid="308"/>
                                        </p:tgtEl>
                                      </p:cBhvr>
                                    </p:animEffect>
                                  </p:childTnLst>
                                </p:cTn>
                              </p:par>
                              <p:par>
                                <p:cTn id="106" presetID="55" presetClass="entr" presetSubtype="0" fill="hold" grpId="0" nodeType="withEffect">
                                  <p:stCondLst>
                                    <p:cond delay="4000"/>
                                  </p:stCondLst>
                                  <p:childTnLst>
                                    <p:set>
                                      <p:cBhvr>
                                        <p:cTn id="107" dur="1" fill="hold">
                                          <p:stCondLst>
                                            <p:cond delay="0"/>
                                          </p:stCondLst>
                                        </p:cTn>
                                        <p:tgtEl>
                                          <p:spTgt spid="313"/>
                                        </p:tgtEl>
                                        <p:attrNameLst>
                                          <p:attrName>style.visibility</p:attrName>
                                        </p:attrNameLst>
                                      </p:cBhvr>
                                      <p:to>
                                        <p:strVal val="visible"/>
                                      </p:to>
                                    </p:set>
                                    <p:anim calcmode="lin" valueType="num">
                                      <p:cBhvr>
                                        <p:cTn id="108" dur="1000" fill="hold"/>
                                        <p:tgtEl>
                                          <p:spTgt spid="313"/>
                                        </p:tgtEl>
                                        <p:attrNameLst>
                                          <p:attrName>ppt_w</p:attrName>
                                        </p:attrNameLst>
                                      </p:cBhvr>
                                      <p:tavLst>
                                        <p:tav tm="0">
                                          <p:val>
                                            <p:strVal val="#ppt_w*0.70"/>
                                          </p:val>
                                        </p:tav>
                                        <p:tav tm="100000">
                                          <p:val>
                                            <p:strVal val="#ppt_w"/>
                                          </p:val>
                                        </p:tav>
                                      </p:tavLst>
                                    </p:anim>
                                    <p:anim calcmode="lin" valueType="num">
                                      <p:cBhvr>
                                        <p:cTn id="109" dur="1000" fill="hold"/>
                                        <p:tgtEl>
                                          <p:spTgt spid="313"/>
                                        </p:tgtEl>
                                        <p:attrNameLst>
                                          <p:attrName>ppt_h</p:attrName>
                                        </p:attrNameLst>
                                      </p:cBhvr>
                                      <p:tavLst>
                                        <p:tav tm="0">
                                          <p:val>
                                            <p:strVal val="#ppt_h"/>
                                          </p:val>
                                        </p:tav>
                                        <p:tav tm="100000">
                                          <p:val>
                                            <p:strVal val="#ppt_h"/>
                                          </p:val>
                                        </p:tav>
                                      </p:tavLst>
                                    </p:anim>
                                    <p:animEffect transition="in" filter="fade">
                                      <p:cBhvr>
                                        <p:cTn id="110" dur="1000"/>
                                        <p:tgtEl>
                                          <p:spTgt spid="313"/>
                                        </p:tgtEl>
                                      </p:cBhvr>
                                    </p:animEffect>
                                  </p:childTnLst>
                                </p:cTn>
                              </p:par>
                              <p:par>
                                <p:cTn id="111" presetID="55" presetClass="entr" presetSubtype="0" fill="hold" grpId="0" nodeType="withEffect">
                                  <p:stCondLst>
                                    <p:cond delay="4000"/>
                                  </p:stCondLst>
                                  <p:childTnLst>
                                    <p:set>
                                      <p:cBhvr>
                                        <p:cTn id="112" dur="1" fill="hold">
                                          <p:stCondLst>
                                            <p:cond delay="0"/>
                                          </p:stCondLst>
                                        </p:cTn>
                                        <p:tgtEl>
                                          <p:spTgt spid="318"/>
                                        </p:tgtEl>
                                        <p:attrNameLst>
                                          <p:attrName>style.visibility</p:attrName>
                                        </p:attrNameLst>
                                      </p:cBhvr>
                                      <p:to>
                                        <p:strVal val="visible"/>
                                      </p:to>
                                    </p:set>
                                    <p:anim calcmode="lin" valueType="num">
                                      <p:cBhvr>
                                        <p:cTn id="113" dur="1000" fill="hold"/>
                                        <p:tgtEl>
                                          <p:spTgt spid="318"/>
                                        </p:tgtEl>
                                        <p:attrNameLst>
                                          <p:attrName>ppt_w</p:attrName>
                                        </p:attrNameLst>
                                      </p:cBhvr>
                                      <p:tavLst>
                                        <p:tav tm="0">
                                          <p:val>
                                            <p:strVal val="#ppt_w*0.70"/>
                                          </p:val>
                                        </p:tav>
                                        <p:tav tm="100000">
                                          <p:val>
                                            <p:strVal val="#ppt_w"/>
                                          </p:val>
                                        </p:tav>
                                      </p:tavLst>
                                    </p:anim>
                                    <p:anim calcmode="lin" valueType="num">
                                      <p:cBhvr>
                                        <p:cTn id="114" dur="1000" fill="hold"/>
                                        <p:tgtEl>
                                          <p:spTgt spid="318"/>
                                        </p:tgtEl>
                                        <p:attrNameLst>
                                          <p:attrName>ppt_h</p:attrName>
                                        </p:attrNameLst>
                                      </p:cBhvr>
                                      <p:tavLst>
                                        <p:tav tm="0">
                                          <p:val>
                                            <p:strVal val="#ppt_h"/>
                                          </p:val>
                                        </p:tav>
                                        <p:tav tm="100000">
                                          <p:val>
                                            <p:strVal val="#ppt_h"/>
                                          </p:val>
                                        </p:tav>
                                      </p:tavLst>
                                    </p:anim>
                                    <p:animEffect transition="in" filter="fade">
                                      <p:cBhvr>
                                        <p:cTn id="115" dur="1000"/>
                                        <p:tgtEl>
                                          <p:spTgt spid="318"/>
                                        </p:tgtEl>
                                      </p:cBhvr>
                                    </p:animEffect>
                                  </p:childTnLst>
                                </p:cTn>
                              </p:par>
                              <p:par>
                                <p:cTn id="116" presetID="55" presetClass="entr" presetSubtype="0" fill="hold" grpId="0" nodeType="withEffect">
                                  <p:stCondLst>
                                    <p:cond delay="4000"/>
                                  </p:stCondLst>
                                  <p:childTnLst>
                                    <p:set>
                                      <p:cBhvr>
                                        <p:cTn id="117" dur="1" fill="hold">
                                          <p:stCondLst>
                                            <p:cond delay="0"/>
                                          </p:stCondLst>
                                        </p:cTn>
                                        <p:tgtEl>
                                          <p:spTgt spid="323"/>
                                        </p:tgtEl>
                                        <p:attrNameLst>
                                          <p:attrName>style.visibility</p:attrName>
                                        </p:attrNameLst>
                                      </p:cBhvr>
                                      <p:to>
                                        <p:strVal val="visible"/>
                                      </p:to>
                                    </p:set>
                                    <p:anim calcmode="lin" valueType="num">
                                      <p:cBhvr>
                                        <p:cTn id="118" dur="1000" fill="hold"/>
                                        <p:tgtEl>
                                          <p:spTgt spid="323"/>
                                        </p:tgtEl>
                                        <p:attrNameLst>
                                          <p:attrName>ppt_w</p:attrName>
                                        </p:attrNameLst>
                                      </p:cBhvr>
                                      <p:tavLst>
                                        <p:tav tm="0">
                                          <p:val>
                                            <p:strVal val="#ppt_w*0.70"/>
                                          </p:val>
                                        </p:tav>
                                        <p:tav tm="100000">
                                          <p:val>
                                            <p:strVal val="#ppt_w"/>
                                          </p:val>
                                        </p:tav>
                                      </p:tavLst>
                                    </p:anim>
                                    <p:anim calcmode="lin" valueType="num">
                                      <p:cBhvr>
                                        <p:cTn id="119" dur="1000" fill="hold"/>
                                        <p:tgtEl>
                                          <p:spTgt spid="323"/>
                                        </p:tgtEl>
                                        <p:attrNameLst>
                                          <p:attrName>ppt_h</p:attrName>
                                        </p:attrNameLst>
                                      </p:cBhvr>
                                      <p:tavLst>
                                        <p:tav tm="0">
                                          <p:val>
                                            <p:strVal val="#ppt_h"/>
                                          </p:val>
                                        </p:tav>
                                        <p:tav tm="100000">
                                          <p:val>
                                            <p:strVal val="#ppt_h"/>
                                          </p:val>
                                        </p:tav>
                                      </p:tavLst>
                                    </p:anim>
                                    <p:animEffect transition="in" filter="fade">
                                      <p:cBhvr>
                                        <p:cTn id="120"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8" grpId="0"/>
      <p:bldP spid="309" grpId="0"/>
      <p:bldP spid="311" grpId="0" animBg="1"/>
      <p:bldP spid="313" grpId="0"/>
      <p:bldP spid="314" grpId="0"/>
      <p:bldP spid="316" grpId="0" animBg="1"/>
      <p:bldP spid="318" grpId="0"/>
      <p:bldP spid="319" grpId="0"/>
      <p:bldP spid="321" grpId="0" animBg="1"/>
      <p:bldP spid="323" grpId="0"/>
      <p:bldP spid="324" grpId="0"/>
      <p:bldP spid="325" grpId="0"/>
      <p:bldP spid="329" grpId="0"/>
      <p:bldP spid="330" grpId="0"/>
      <p:bldP spid="3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3988042B-31F4-4747-9EA9-634DB93620CB}"/>
              </a:ext>
            </a:extLst>
          </p:cNvPr>
          <p:cNvGrpSpPr/>
          <p:nvPr/>
        </p:nvGrpSpPr>
        <p:grpSpPr>
          <a:xfrm>
            <a:off x="9941058" y="2263761"/>
            <a:ext cx="5983644" cy="5778088"/>
            <a:chOff x="-4943201" y="1623425"/>
            <a:chExt cx="1901258" cy="1835944"/>
          </a:xfrm>
        </p:grpSpPr>
        <p:grpSp>
          <p:nvGrpSpPr>
            <p:cNvPr id="87" name="Group 86">
              <a:extLst>
                <a:ext uri="{FF2B5EF4-FFF2-40B4-BE49-F238E27FC236}">
                  <a16:creationId xmlns:a16="http://schemas.microsoft.com/office/drawing/2014/main" id="{7CE9C907-8C00-48E0-8B76-3448A3090ED5}"/>
                </a:ext>
              </a:extLst>
            </p:cNvPr>
            <p:cNvGrpSpPr/>
            <p:nvPr/>
          </p:nvGrpSpPr>
          <p:grpSpPr>
            <a:xfrm>
              <a:off x="-4827378" y="2019376"/>
              <a:ext cx="1785435" cy="1214438"/>
              <a:chOff x="-4827378" y="2019376"/>
              <a:chExt cx="1785435" cy="1214438"/>
            </a:xfrm>
          </p:grpSpPr>
          <p:sp>
            <p:nvSpPr>
              <p:cNvPr id="99" name="Freeform: Shape 98">
                <a:extLst>
                  <a:ext uri="{FF2B5EF4-FFF2-40B4-BE49-F238E27FC236}">
                    <a16:creationId xmlns:a16="http://schemas.microsoft.com/office/drawing/2014/main" id="{90FEC55E-55BB-4815-90DC-ACC95F3BC850}"/>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81891CA-F98C-41FA-A99E-E5C7BE4D302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881D30E-3663-4D6C-A545-74A90B62F8C7}"/>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59B001-91AB-40A5-A792-9EC6685D287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D303E7C-CD21-4936-976D-435208A211AF}"/>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734175-A242-45FC-9D28-EF467E03E6CE}"/>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CBC63E-B252-4880-A748-3771DFFE9480}"/>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7CFADB8-746D-4DC4-99D0-49F8B117B999}"/>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F4F9544-9007-4F9C-AA8B-205DD67F7380}"/>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3D13A5E-B817-4B51-A62E-7AEBE6B35DBF}"/>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500464C-0D7A-4B2F-9F39-9B05192F7855}"/>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88" name="Freeform: Shape 87">
              <a:extLst>
                <a:ext uri="{FF2B5EF4-FFF2-40B4-BE49-F238E27FC236}">
                  <a16:creationId xmlns:a16="http://schemas.microsoft.com/office/drawing/2014/main" id="{83B4422B-CFF6-4B6E-8D92-495E17C79DE7}"/>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1D4A5CB-F3E7-4057-9F67-636F1BA9296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21E809E-0A29-46D6-9C4F-7AC53E46D703}"/>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F92EE11-9FCB-4D5E-9D88-DF4E05CD5F08}"/>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B739B74-DEF8-4528-93C0-E5736C4E705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A508503-9314-4582-A953-EF93E789026C}"/>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41A0AB4-BA38-4AAF-BFC8-C5067B974DB5}"/>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612D071-8451-4A46-AA8A-48D77CCC604B}"/>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CD67C04-8077-48C7-AF6C-84A051A3C25D}"/>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C5BFB1C-EFA6-47E8-8D3C-B0DCE864B75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3E21EA3-CA07-4E57-BF2E-8A80259D34A7}"/>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6792044F-27F8-4363-AC0C-56DB92897873}"/>
              </a:ext>
            </a:extLst>
          </p:cNvPr>
          <p:cNvGrpSpPr/>
          <p:nvPr/>
        </p:nvGrpSpPr>
        <p:grpSpPr>
          <a:xfrm>
            <a:off x="-3750627" y="-1730154"/>
            <a:ext cx="5983644" cy="5778088"/>
            <a:chOff x="-4943201" y="1623425"/>
            <a:chExt cx="1901258" cy="1835944"/>
          </a:xfrm>
        </p:grpSpPr>
        <p:grpSp>
          <p:nvGrpSpPr>
            <p:cNvPr id="24" name="Group 23">
              <a:extLst>
                <a:ext uri="{FF2B5EF4-FFF2-40B4-BE49-F238E27FC236}">
                  <a16:creationId xmlns:a16="http://schemas.microsoft.com/office/drawing/2014/main" id="{1A6220CB-FD46-4EBB-BF8B-5D1913BCDB0A}"/>
                </a:ext>
              </a:extLst>
            </p:cNvPr>
            <p:cNvGrpSpPr/>
            <p:nvPr/>
          </p:nvGrpSpPr>
          <p:grpSpPr>
            <a:xfrm>
              <a:off x="-4827378" y="2019376"/>
              <a:ext cx="1785435" cy="1214438"/>
              <a:chOff x="-4827378" y="2019376"/>
              <a:chExt cx="1785435" cy="1214438"/>
            </a:xfrm>
          </p:grpSpPr>
          <p:sp>
            <p:nvSpPr>
              <p:cNvPr id="36" name="Freeform: Shape 35">
                <a:extLst>
                  <a:ext uri="{FF2B5EF4-FFF2-40B4-BE49-F238E27FC236}">
                    <a16:creationId xmlns:a16="http://schemas.microsoft.com/office/drawing/2014/main" id="{CDF77C7F-846A-4E6E-9B24-A631C0839447}"/>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4222338-A15E-4A97-BB8C-C2A9B1ACFBD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33D863F-92F5-4FCD-86BC-1D13D45A5C53}"/>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1037E8-201E-4967-AC01-3CA86657B019}"/>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4FEAF1D-BE66-46B8-917F-BF2051625CE9}"/>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5307A3C-8CE8-41A3-8592-5BEA13444D74}"/>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08D44A3-E6EF-4457-949D-519B9FF9942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F5D4400-BB17-4C5F-BB79-35C60C03F1F3}"/>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E790970-D00A-436B-8D16-885898542B41}"/>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EE3F695-1D39-471C-AEA5-12DCFADE6FBA}"/>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4B9E5A-08F7-4C31-AD72-930B70BAD0EE}"/>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7B600B98-620F-4409-B827-39411F9CBC96}"/>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4363732-AC72-45EA-B2E4-1E4830301DA9}"/>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D98FA9A-0873-46DE-8979-1228A9F826A2}"/>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DF21254-0AB1-4B96-AE42-DCC45D4F0F6F}"/>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8B3F5B3-1786-47E6-AA16-5012F3F46F70}"/>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879669-7217-407B-81CF-F2423FF3861C}"/>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63FB9C8-A2A6-4270-9BAB-2FA3A855EE28}"/>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507574-E3A9-4E81-83DC-2E8BBFC0A8B8}"/>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144BBEA-9DCA-4EB9-86EA-2181E9D67313}"/>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E07213F-B3BD-41BB-B659-16F0AE3440C6}"/>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72709EB-9F4D-440B-8EC7-FBBC481BF9E2}"/>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 name="Rectangle: Top Corners Rounded 8">
            <a:extLst>
              <a:ext uri="{FF2B5EF4-FFF2-40B4-BE49-F238E27FC236}">
                <a16:creationId xmlns:a16="http://schemas.microsoft.com/office/drawing/2014/main" id="{6E05D5EC-B30D-4BA4-A2F9-09BE2D83C52F}"/>
              </a:ext>
            </a:extLst>
          </p:cNvPr>
          <p:cNvSpPr/>
          <p:nvPr/>
        </p:nvSpPr>
        <p:spPr>
          <a:xfrm>
            <a:off x="3631318" y="1415267"/>
            <a:ext cx="1392157" cy="454335"/>
          </a:xfrm>
          <a:prstGeom prst="round2SameRect">
            <a:avLst>
              <a:gd name="adj1" fmla="val 50000"/>
              <a:gd name="adj2" fmla="val 0"/>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64008" numCol="1" anchor="ctr" anchorCtr="0">
            <a:noAutofit/>
          </a:bodyPr>
          <a:lstStyle/>
          <a:p>
            <a:pPr algn="ctr">
              <a:lnSpc>
                <a:spcPts val="1700"/>
              </a:lnSpc>
            </a:pPr>
            <a:r>
              <a:rPr lang="en-MY" sz="1200" b="1" dirty="0">
                <a:solidFill>
                  <a:schemeClr val="accent2"/>
                </a:solidFill>
                <a:latin typeface="Century Gothic" panose="020B0502020202020204" pitchFamily="34" charset="0"/>
              </a:rPr>
              <a:t>Q1 FY 20XX</a:t>
            </a:r>
          </a:p>
        </p:txBody>
      </p:sp>
      <p:sp>
        <p:nvSpPr>
          <p:cNvPr id="18" name="Rectangle: Top Corners Rounded 17">
            <a:extLst>
              <a:ext uri="{FF2B5EF4-FFF2-40B4-BE49-F238E27FC236}">
                <a16:creationId xmlns:a16="http://schemas.microsoft.com/office/drawing/2014/main" id="{84C27D28-DAB9-420E-856E-363DE8E81A7D}"/>
              </a:ext>
            </a:extLst>
          </p:cNvPr>
          <p:cNvSpPr/>
          <p:nvPr/>
        </p:nvSpPr>
        <p:spPr>
          <a:xfrm>
            <a:off x="5502538" y="1415267"/>
            <a:ext cx="1392157" cy="454335"/>
          </a:xfrm>
          <a:prstGeom prst="round2SameRect">
            <a:avLst>
              <a:gd name="adj1" fmla="val 50000"/>
              <a:gd name="adj2" fmla="val 0"/>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64008" numCol="1" anchor="ctr" anchorCtr="0">
            <a:noAutofit/>
          </a:bodyPr>
          <a:lstStyle/>
          <a:p>
            <a:pPr algn="ctr">
              <a:lnSpc>
                <a:spcPts val="1700"/>
              </a:lnSpc>
            </a:pPr>
            <a:r>
              <a:rPr lang="en-MY" sz="1200" b="1" dirty="0">
                <a:solidFill>
                  <a:schemeClr val="accent2"/>
                </a:solidFill>
                <a:latin typeface="Century Gothic" panose="020B0502020202020204" pitchFamily="34" charset="0"/>
              </a:rPr>
              <a:t>Q2 FY 20XX</a:t>
            </a:r>
          </a:p>
        </p:txBody>
      </p:sp>
      <p:sp>
        <p:nvSpPr>
          <p:cNvPr id="19" name="Rectangle: Top Corners Rounded 18">
            <a:extLst>
              <a:ext uri="{FF2B5EF4-FFF2-40B4-BE49-F238E27FC236}">
                <a16:creationId xmlns:a16="http://schemas.microsoft.com/office/drawing/2014/main" id="{BE3D34C8-1F40-4422-B36A-05D65CC44B72}"/>
              </a:ext>
            </a:extLst>
          </p:cNvPr>
          <p:cNvSpPr/>
          <p:nvPr/>
        </p:nvSpPr>
        <p:spPr>
          <a:xfrm>
            <a:off x="7373759" y="1415267"/>
            <a:ext cx="1392157" cy="454335"/>
          </a:xfrm>
          <a:prstGeom prst="round2SameRect">
            <a:avLst>
              <a:gd name="adj1" fmla="val 50000"/>
              <a:gd name="adj2" fmla="val 0"/>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64008" numCol="1" anchor="ctr" anchorCtr="0">
            <a:noAutofit/>
          </a:bodyPr>
          <a:lstStyle/>
          <a:p>
            <a:pPr algn="ctr">
              <a:lnSpc>
                <a:spcPts val="1700"/>
              </a:lnSpc>
            </a:pPr>
            <a:r>
              <a:rPr lang="en-MY" sz="1200" b="1" dirty="0">
                <a:solidFill>
                  <a:schemeClr val="accent2"/>
                </a:solidFill>
                <a:latin typeface="Century Gothic" panose="020B0502020202020204" pitchFamily="34" charset="0"/>
              </a:rPr>
              <a:t>Q3 FY 20XX</a:t>
            </a:r>
          </a:p>
        </p:txBody>
      </p:sp>
      <p:sp>
        <p:nvSpPr>
          <p:cNvPr id="20" name="Rectangle: Top Corners Rounded 19">
            <a:extLst>
              <a:ext uri="{FF2B5EF4-FFF2-40B4-BE49-F238E27FC236}">
                <a16:creationId xmlns:a16="http://schemas.microsoft.com/office/drawing/2014/main" id="{0B77863C-BD12-4EA1-B668-3F502B562896}"/>
              </a:ext>
            </a:extLst>
          </p:cNvPr>
          <p:cNvSpPr/>
          <p:nvPr/>
        </p:nvSpPr>
        <p:spPr>
          <a:xfrm>
            <a:off x="9244980" y="1415267"/>
            <a:ext cx="1392157" cy="454335"/>
          </a:xfrm>
          <a:prstGeom prst="round2SameRect">
            <a:avLst>
              <a:gd name="adj1" fmla="val 50000"/>
              <a:gd name="adj2" fmla="val 0"/>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64008" numCol="1" anchor="ctr" anchorCtr="0">
            <a:noAutofit/>
          </a:bodyPr>
          <a:lstStyle/>
          <a:p>
            <a:pPr algn="ctr">
              <a:lnSpc>
                <a:spcPts val="1700"/>
              </a:lnSpc>
            </a:pPr>
            <a:r>
              <a:rPr lang="en-MY" sz="1200" b="1" dirty="0">
                <a:solidFill>
                  <a:schemeClr val="accent2"/>
                </a:solidFill>
                <a:latin typeface="Century Gothic" panose="020B0502020202020204" pitchFamily="34" charset="0"/>
              </a:rPr>
              <a:t>Q4 FY 20XX</a:t>
            </a:r>
          </a:p>
        </p:txBody>
      </p:sp>
      <p:sp>
        <p:nvSpPr>
          <p:cNvPr id="68" name="Rounded Rectangle">
            <a:extLst>
              <a:ext uri="{FF2B5EF4-FFF2-40B4-BE49-F238E27FC236}">
                <a16:creationId xmlns:a16="http://schemas.microsoft.com/office/drawing/2014/main" id="{C1253176-8E44-4B6E-A6D8-D596BF0E9D63}"/>
              </a:ext>
            </a:extLst>
          </p:cNvPr>
          <p:cNvSpPr/>
          <p:nvPr/>
        </p:nvSpPr>
        <p:spPr>
          <a:xfrm>
            <a:off x="1315332" y="1869602"/>
            <a:ext cx="9561337" cy="4402478"/>
          </a:xfrm>
          <a:prstGeom prst="roundRect">
            <a:avLst>
              <a:gd name="adj" fmla="val 5816"/>
            </a:avLst>
          </a:prstGeom>
          <a:solidFill>
            <a:srgbClr val="FFFFFF"/>
          </a:solid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2" name="Rounded Rectangle">
            <a:extLst>
              <a:ext uri="{FF2B5EF4-FFF2-40B4-BE49-F238E27FC236}">
                <a16:creationId xmlns:a16="http://schemas.microsoft.com/office/drawing/2014/main" id="{76110298-7148-4A6C-9125-77AC6322E009}"/>
              </a:ext>
            </a:extLst>
          </p:cNvPr>
          <p:cNvSpPr/>
          <p:nvPr/>
        </p:nvSpPr>
        <p:spPr>
          <a:xfrm>
            <a:off x="1315333" y="1869602"/>
            <a:ext cx="2076451" cy="4402478"/>
          </a:xfrm>
          <a:prstGeom prst="roundRect">
            <a:avLst>
              <a:gd name="adj" fmla="val 12577"/>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solidFill>
                <a:schemeClr val="accent3"/>
              </a:solidFill>
              <a:latin typeface="Century Gothic" panose="020B0502020202020204" pitchFamily="34" charset="0"/>
            </a:endParaRPr>
          </a:p>
        </p:txBody>
      </p:sp>
      <p:sp>
        <p:nvSpPr>
          <p:cNvPr id="16" name="TextBox 15">
            <a:extLst>
              <a:ext uri="{FF2B5EF4-FFF2-40B4-BE49-F238E27FC236}">
                <a16:creationId xmlns:a16="http://schemas.microsoft.com/office/drawing/2014/main" id="{8C1FF6B7-D403-4C24-96C0-520700CE14E1}"/>
              </a:ext>
            </a:extLst>
          </p:cNvPr>
          <p:cNvSpPr txBox="1"/>
          <p:nvPr/>
        </p:nvSpPr>
        <p:spPr>
          <a:xfrm>
            <a:off x="4242816" y="492427"/>
            <a:ext cx="3706368"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PROFIT &amp; LOSS</a:t>
            </a:r>
          </a:p>
        </p:txBody>
      </p:sp>
      <p:graphicFrame>
        <p:nvGraphicFramePr>
          <p:cNvPr id="61" name="Table 60">
            <a:extLst>
              <a:ext uri="{FF2B5EF4-FFF2-40B4-BE49-F238E27FC236}">
                <a16:creationId xmlns:a16="http://schemas.microsoft.com/office/drawing/2014/main" id="{0E6D7A1D-642A-4C16-8F67-6749639A3437}"/>
              </a:ext>
            </a:extLst>
          </p:cNvPr>
          <p:cNvGraphicFramePr>
            <a:graphicFrameLocks noGrp="1"/>
          </p:cNvGraphicFramePr>
          <p:nvPr>
            <p:extLst>
              <p:ext uri="{D42A27DB-BD31-4B8C-83A1-F6EECF244321}">
                <p14:modId xmlns:p14="http://schemas.microsoft.com/office/powerpoint/2010/main" val="2399168160"/>
              </p:ext>
            </p:extLst>
          </p:nvPr>
        </p:nvGraphicFramePr>
        <p:xfrm>
          <a:off x="1315333" y="1643398"/>
          <a:ext cx="9561334" cy="4581239"/>
        </p:xfrm>
        <a:graphic>
          <a:graphicData uri="http://schemas.openxmlformats.org/drawingml/2006/table">
            <a:tbl>
              <a:tblPr firstRow="1" bandRow="1">
                <a:tableStyleId>{8EC20E35-A176-4012-BC5E-935CFFF8708E}</a:tableStyleId>
              </a:tblPr>
              <a:tblGrid>
                <a:gridCol w="2152262">
                  <a:extLst>
                    <a:ext uri="{9D8B030D-6E8A-4147-A177-3AD203B41FA5}">
                      <a16:colId xmlns:a16="http://schemas.microsoft.com/office/drawing/2014/main" val="20000"/>
                    </a:ext>
                  </a:extLst>
                </a:gridCol>
                <a:gridCol w="1789694">
                  <a:extLst>
                    <a:ext uri="{9D8B030D-6E8A-4147-A177-3AD203B41FA5}">
                      <a16:colId xmlns:a16="http://schemas.microsoft.com/office/drawing/2014/main" val="20001"/>
                    </a:ext>
                  </a:extLst>
                </a:gridCol>
                <a:gridCol w="1873126">
                  <a:extLst>
                    <a:ext uri="{9D8B030D-6E8A-4147-A177-3AD203B41FA5}">
                      <a16:colId xmlns:a16="http://schemas.microsoft.com/office/drawing/2014/main" val="20002"/>
                    </a:ext>
                  </a:extLst>
                </a:gridCol>
                <a:gridCol w="1873126">
                  <a:extLst>
                    <a:ext uri="{9D8B030D-6E8A-4147-A177-3AD203B41FA5}">
                      <a16:colId xmlns:a16="http://schemas.microsoft.com/office/drawing/2014/main" val="20003"/>
                    </a:ext>
                  </a:extLst>
                </a:gridCol>
                <a:gridCol w="1873126">
                  <a:extLst>
                    <a:ext uri="{9D8B030D-6E8A-4147-A177-3AD203B41FA5}">
                      <a16:colId xmlns:a16="http://schemas.microsoft.com/office/drawing/2014/main" val="20004"/>
                    </a:ext>
                  </a:extLst>
                </a:gridCol>
              </a:tblGrid>
              <a:tr h="357539">
                <a:tc>
                  <a:txBody>
                    <a:bodyPr/>
                    <a:lstStyle/>
                    <a:p>
                      <a:pPr marL="365760" algn="l" fontAlgn="b"/>
                      <a:endParaRPr lang="en-IN" sz="900" b="0" i="0" u="none" strike="noStrike" dirty="0">
                        <a:solidFill>
                          <a:schemeClr val="tx1"/>
                        </a:solidFill>
                        <a:latin typeface="Century Gothic" panose="020B0502020202020204" pitchFamily="34" charset="0"/>
                        <a:cs typeface="Century Gothic"/>
                      </a:endParaRPr>
                    </a:p>
                  </a:txBody>
                  <a:tcPr marL="89712" marR="89712" marT="44855" marB="448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900" b="0" i="0" u="none" strike="noStrike" dirty="0">
                        <a:solidFill>
                          <a:schemeClr val="bg1"/>
                        </a:solidFill>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900" b="0" i="0" u="none" strike="noStrike" dirty="0">
                        <a:solidFill>
                          <a:schemeClr val="bg1"/>
                        </a:solidFill>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900" b="0" i="0" u="none" strike="noStrike" dirty="0">
                        <a:solidFill>
                          <a:schemeClr val="bg1"/>
                        </a:solidFill>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algn="ctr" fontAlgn="ctr"/>
                      <a:endParaRPr lang="en-IN" sz="900" b="0" i="0" u="none" strike="noStrike" dirty="0">
                        <a:solidFill>
                          <a:schemeClr val="bg1"/>
                        </a:solidFill>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Net Sales</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1,703.1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2,022.0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3,184.5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3,476.6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Other Income</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4.0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9.9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11.8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31.8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Total Income</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1,707.2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2,031.9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3,196.3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3,508.4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Expenses</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fontAlgn="ctr"/>
                      <a:r>
                        <a:rPr lang="en-IN" sz="900" b="0" i="0" u="none" strike="noStrike" dirty="0">
                          <a:solidFill>
                            <a:schemeClr val="tx1"/>
                          </a:solidFill>
                          <a:latin typeface="Century Gothic" panose="020B0502020202020204" pitchFamily="34" charset="0"/>
                          <a:cs typeface="Century Gothic"/>
                        </a:rPr>
                        <a:t>445.4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fontAlgn="ctr"/>
                      <a:r>
                        <a:rPr lang="en-IN" sz="900" b="0" i="0" u="none" strike="noStrike" dirty="0">
                          <a:solidFill>
                            <a:schemeClr val="tx1"/>
                          </a:solidFill>
                          <a:latin typeface="Century Gothic" panose="020B0502020202020204" pitchFamily="34" charset="0"/>
                          <a:cs typeface="Century Gothic"/>
                        </a:rPr>
                        <a:t>512.0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fontAlgn="ctr"/>
                      <a:r>
                        <a:rPr lang="en-IN" sz="900" b="0" i="0" u="none" strike="noStrike" dirty="0">
                          <a:solidFill>
                            <a:schemeClr val="tx1"/>
                          </a:solidFill>
                          <a:latin typeface="Century Gothic" panose="020B0502020202020204" pitchFamily="34" charset="0"/>
                          <a:cs typeface="Century Gothic"/>
                        </a:rPr>
                        <a:t>556.8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fontAlgn="ctr"/>
                      <a:r>
                        <a:rPr lang="en-IN" sz="900" b="0" i="0" u="none" strike="noStrike" dirty="0">
                          <a:solidFill>
                            <a:schemeClr val="tx1"/>
                          </a:solidFill>
                          <a:latin typeface="Century Gothic" panose="020B0502020202020204" pitchFamily="34" charset="0"/>
                          <a:cs typeface="Century Gothic"/>
                        </a:rPr>
                        <a:t>715.0</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Total Material Consumed</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1,282.5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1,374.7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2,028.2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2,200.4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Employee Benefit Expense</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92.1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128.4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155.6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226.5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Other Expenses</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71.2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167.3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265.6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299.7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EBITDA</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261.3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361.6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746.9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781.8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 EBITDA</a:t>
                      </a:r>
                      <a:endParaRPr lang="en-IN" sz="900" b="1" i="1"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15.3%</a:t>
                      </a:r>
                      <a:endParaRPr lang="en-IN" sz="900" b="0" i="1"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17.8%</a:t>
                      </a:r>
                      <a:endParaRPr lang="en-IN" sz="900" b="0" i="1"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23.4%</a:t>
                      </a:r>
                      <a:endParaRPr lang="en-IN" sz="900" b="0" i="1"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22.3%</a:t>
                      </a:r>
                      <a:endParaRPr lang="en-IN" sz="900" b="0" i="1"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US" sz="900" b="1" u="none" strike="noStrike" spc="0" dirty="0">
                          <a:solidFill>
                            <a:schemeClr val="bg1"/>
                          </a:solidFill>
                          <a:latin typeface="Century Gothic" panose="020B0502020202020204" pitchFamily="34" charset="0"/>
                        </a:rPr>
                        <a:t>Depreciation Expense</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28.4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45.8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60.0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69.3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US" sz="900" b="1" u="none" strike="noStrike" spc="0" dirty="0">
                          <a:solidFill>
                            <a:schemeClr val="bg1"/>
                          </a:solidFill>
                          <a:latin typeface="Century Gothic" panose="020B0502020202020204" pitchFamily="34" charset="0"/>
                        </a:rPr>
                        <a:t>Financing</a:t>
                      </a:r>
                      <a:r>
                        <a:rPr lang="en-US" sz="900" b="1" u="none" strike="noStrike" spc="0" baseline="0" dirty="0">
                          <a:solidFill>
                            <a:schemeClr val="bg1"/>
                          </a:solidFill>
                          <a:latin typeface="Century Gothic" panose="020B0502020202020204" pitchFamily="34" charset="0"/>
                        </a:rPr>
                        <a:t> Cost</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66.9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128.8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198.1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273.9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1"/>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Profit Before Tax</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166.0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186.9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488.8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438.5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Taxes</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4.0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-0.8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138.8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ctr" latinLnBrk="0" hangingPunct="1"/>
                      <a:r>
                        <a:rPr lang="en-IN" sz="900" u="none" strike="noStrike" kern="1200" dirty="0">
                          <a:solidFill>
                            <a:schemeClr val="tx1"/>
                          </a:solidFill>
                          <a:latin typeface="Century Gothic" panose="020B0502020202020204" pitchFamily="34" charset="0"/>
                        </a:rPr>
                        <a:t>100.8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3"/>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Profit After Tax</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162.0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187.7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350.0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337.7 </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8158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900" b="1" u="none" strike="noStrike" spc="0" dirty="0">
                          <a:solidFill>
                            <a:schemeClr val="bg1"/>
                          </a:solidFill>
                          <a:latin typeface="Century Gothic" panose="020B0502020202020204" pitchFamily="34" charset="0"/>
                        </a:rPr>
                        <a:t>% PAT</a:t>
                      </a:r>
                      <a:endParaRPr lang="en-IN" sz="900" b="1" i="0" u="none" strike="noStrike" spc="0" dirty="0">
                        <a:solidFill>
                          <a:schemeClr val="bg1"/>
                        </a:solidFill>
                        <a:latin typeface="Century Gothic" panose="020B0502020202020204" pitchFamily="34" charset="0"/>
                        <a:cs typeface="Century Gothic"/>
                      </a:endParaRPr>
                    </a:p>
                  </a:txBody>
                  <a:tcPr marL="228600" marR="36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9.5%</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9.2%</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11.0%</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900" u="none" strike="noStrike" kern="1200" dirty="0">
                          <a:solidFill>
                            <a:schemeClr val="tx1"/>
                          </a:solidFill>
                          <a:latin typeface="Century Gothic" panose="020B0502020202020204" pitchFamily="34" charset="0"/>
                        </a:rPr>
                        <a:t>9.6%</a:t>
                      </a:r>
                      <a:endParaRPr lang="en-IN" sz="900" b="0" i="0" u="none" strike="noStrike" kern="1200" dirty="0">
                        <a:solidFill>
                          <a:schemeClr val="tx1"/>
                        </a:solidFill>
                        <a:latin typeface="Century Gothic" panose="020B0502020202020204" pitchFamily="34" charset="0"/>
                        <a:ea typeface="+mn-ea"/>
                        <a:cs typeface="Century Gothic"/>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5"/>
                  </a:ext>
                </a:extLst>
              </a:tr>
            </a:tbl>
          </a:graphicData>
        </a:graphic>
      </p:graphicFrame>
      <p:sp>
        <p:nvSpPr>
          <p:cNvPr id="59" name="Rounded Rectangle">
            <a:extLst>
              <a:ext uri="{FF2B5EF4-FFF2-40B4-BE49-F238E27FC236}">
                <a16:creationId xmlns:a16="http://schemas.microsoft.com/office/drawing/2014/main" id="{5D7BE433-E413-C062-C9CF-7CCDA1C1CC77}"/>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3279651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B9F42F1-80A8-406E-9181-DE5C079F3716}"/>
              </a:ext>
            </a:extLst>
          </p:cNvPr>
          <p:cNvGrpSpPr/>
          <p:nvPr/>
        </p:nvGrpSpPr>
        <p:grpSpPr>
          <a:xfrm>
            <a:off x="6686839" y="-3370459"/>
            <a:ext cx="5983644" cy="5778088"/>
            <a:chOff x="-4943201" y="1623425"/>
            <a:chExt cx="1901258" cy="1835944"/>
          </a:xfrm>
        </p:grpSpPr>
        <p:grpSp>
          <p:nvGrpSpPr>
            <p:cNvPr id="22" name="Group 21">
              <a:extLst>
                <a:ext uri="{FF2B5EF4-FFF2-40B4-BE49-F238E27FC236}">
                  <a16:creationId xmlns:a16="http://schemas.microsoft.com/office/drawing/2014/main" id="{4F4E6DB3-5822-4FBE-B483-08635AC49ACD}"/>
                </a:ext>
              </a:extLst>
            </p:cNvPr>
            <p:cNvGrpSpPr/>
            <p:nvPr/>
          </p:nvGrpSpPr>
          <p:grpSpPr>
            <a:xfrm>
              <a:off x="-4827378" y="2019376"/>
              <a:ext cx="1785435" cy="1214438"/>
              <a:chOff x="-4827378" y="2019376"/>
              <a:chExt cx="1785435" cy="1214438"/>
            </a:xfrm>
          </p:grpSpPr>
          <p:sp>
            <p:nvSpPr>
              <p:cNvPr id="34" name="Freeform: Shape 33">
                <a:extLst>
                  <a:ext uri="{FF2B5EF4-FFF2-40B4-BE49-F238E27FC236}">
                    <a16:creationId xmlns:a16="http://schemas.microsoft.com/office/drawing/2014/main" id="{C7346BF2-31A1-4369-8557-3F84D62B1C79}"/>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320AE65-E97B-4B34-8DF7-5F74BA507088}"/>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97D1D0D-0EC5-4F21-8D91-82370B018412}"/>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A0B4A61-37C3-4681-AFD4-C19BFFCFE696}"/>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B248AF5-9C9C-4EA6-9E16-EEB6BAF08B7F}"/>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395B249-4860-495A-8991-B8887C6B8B8F}"/>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B2D9DD1-F4DA-4E3C-AF75-E495A62DD7A9}"/>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EE03470-929C-4D48-9289-F15D96D5DE74}"/>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4CC2F1A-2BAD-4B6B-AAE7-D8245572F6F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E0D0231-585B-4148-856C-B87F6B278BBE}"/>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48F8DFF-A954-4530-B699-476F5C72894F}"/>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3" name="Freeform: Shape 22">
              <a:extLst>
                <a:ext uri="{FF2B5EF4-FFF2-40B4-BE49-F238E27FC236}">
                  <a16:creationId xmlns:a16="http://schemas.microsoft.com/office/drawing/2014/main" id="{E96D015F-8A1E-49BF-9285-E7A602AEE09D}"/>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F5EF2C0-C8C8-4749-8C7A-3A3C3BE60F4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A93F9E8-9C41-4AD7-9876-34E0A2783DA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3E2CD5E-C92B-4724-B478-3D05F0F9AD15}"/>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80A8F7C-BE04-4EB2-8CDB-C2F3E73D1291}"/>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B4C16E1-82CE-492B-A594-B363157E2DD7}"/>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FACC35B-506B-4F58-92EF-39F115A99263}"/>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D7C2B6E-4603-4F09-BF18-B6F104184C70}"/>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4571916-1B75-46AB-98C4-08C290133A19}"/>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281FEB4-361D-49F2-9EBF-14328CE4E7CB}"/>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A463943-BA29-4846-A70B-D35FD1EACD64}"/>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5FFA77D0-355E-4679-8BED-786BAA778B33}"/>
              </a:ext>
            </a:extLst>
          </p:cNvPr>
          <p:cNvGrpSpPr/>
          <p:nvPr/>
        </p:nvGrpSpPr>
        <p:grpSpPr>
          <a:xfrm>
            <a:off x="-3844675" y="3311937"/>
            <a:ext cx="5983644" cy="5778088"/>
            <a:chOff x="-4943201" y="1623425"/>
            <a:chExt cx="1901258" cy="1835944"/>
          </a:xfrm>
        </p:grpSpPr>
        <p:grpSp>
          <p:nvGrpSpPr>
            <p:cNvPr id="77" name="Group 76">
              <a:extLst>
                <a:ext uri="{FF2B5EF4-FFF2-40B4-BE49-F238E27FC236}">
                  <a16:creationId xmlns:a16="http://schemas.microsoft.com/office/drawing/2014/main" id="{1C7A1699-5D22-4065-9143-AE0DB8E310F0}"/>
                </a:ext>
              </a:extLst>
            </p:cNvPr>
            <p:cNvGrpSpPr/>
            <p:nvPr/>
          </p:nvGrpSpPr>
          <p:grpSpPr>
            <a:xfrm>
              <a:off x="-4827378" y="2019376"/>
              <a:ext cx="1785435" cy="1214438"/>
              <a:chOff x="-4827378" y="2019376"/>
              <a:chExt cx="1785435" cy="1214438"/>
            </a:xfrm>
          </p:grpSpPr>
          <p:sp>
            <p:nvSpPr>
              <p:cNvPr id="89" name="Freeform: Shape 88">
                <a:extLst>
                  <a:ext uri="{FF2B5EF4-FFF2-40B4-BE49-F238E27FC236}">
                    <a16:creationId xmlns:a16="http://schemas.microsoft.com/office/drawing/2014/main" id="{4F73053A-DDA0-45D2-88D1-283DB462DDCF}"/>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29AED66-9A96-43F2-8AE1-D5BA08D27EBC}"/>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B083F98-36E4-41BE-8A05-CAD86E7D34E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C5F2B04-F92A-4CDD-A6F6-64CE25DFE6A1}"/>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FEA1E73-6655-4C07-9A9A-B50E2B9A1393}"/>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AEF13A-C572-4F34-9868-067A20FC2385}"/>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CE4888B-1415-49C2-B79D-7FB85EF0D95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050E30E-B7D5-4647-9A69-409D3AF229A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1C19112-45DE-4543-8F10-1CB56BF0490A}"/>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5D8CF87-88C1-4CF1-A4A5-739010919398}"/>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A9E462C-6F6A-4681-B917-24F5B7118D9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EC8AFE68-C7C3-4840-B2D6-0661FC92F785}"/>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E05DC82-FC52-4026-86BA-D414C3537751}"/>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63D59B2-96CE-437E-A6A1-2E5FF317D950}"/>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6E83715-6AB3-47B5-BA03-00A6AE96C18B}"/>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28FF671-543D-41F4-B3F1-FA22249A1AF5}"/>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DC874BB-130B-41CB-93BE-DB7A498624F7}"/>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B82FE60-18F3-4121-8698-722E8D814869}"/>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73AE001-38ED-4B81-8EFF-F6077D548DE3}"/>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E475365-145A-424A-B25E-32560490003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7A146B4-ED71-42A0-A403-09F77E11FD1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0DF0012-CDDA-482A-A393-9FB6F945855B}"/>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2" name="TextBox 11">
            <a:extLst>
              <a:ext uri="{FF2B5EF4-FFF2-40B4-BE49-F238E27FC236}">
                <a16:creationId xmlns:a16="http://schemas.microsoft.com/office/drawing/2014/main" id="{D095860C-BB1F-4B7F-94E7-EBA6B3B5F8C0}"/>
              </a:ext>
            </a:extLst>
          </p:cNvPr>
          <p:cNvSpPr txBox="1"/>
          <p:nvPr/>
        </p:nvSpPr>
        <p:spPr>
          <a:xfrm>
            <a:off x="1207329" y="822516"/>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BALANCE SHEET</a:t>
            </a:r>
          </a:p>
        </p:txBody>
      </p:sp>
      <p:sp>
        <p:nvSpPr>
          <p:cNvPr id="13" name="Rounded Rectangle">
            <a:extLst>
              <a:ext uri="{FF2B5EF4-FFF2-40B4-BE49-F238E27FC236}">
                <a16:creationId xmlns:a16="http://schemas.microsoft.com/office/drawing/2014/main" id="{0DCD9295-A580-4554-9C28-AF26ECF63173}"/>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
        <p:nvSpPr>
          <p:cNvPr id="5" name="Rounded Rectangle">
            <a:extLst>
              <a:ext uri="{FF2B5EF4-FFF2-40B4-BE49-F238E27FC236}">
                <a16:creationId xmlns:a16="http://schemas.microsoft.com/office/drawing/2014/main" id="{3A776EFA-BEAB-4D6C-A8E7-B5CCBA5E198C}"/>
              </a:ext>
            </a:extLst>
          </p:cNvPr>
          <p:cNvSpPr/>
          <p:nvPr/>
        </p:nvSpPr>
        <p:spPr>
          <a:xfrm>
            <a:off x="4136017" y="2179029"/>
            <a:ext cx="1561521" cy="4021952"/>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6" name="Rounded Rectangle">
            <a:extLst>
              <a:ext uri="{FF2B5EF4-FFF2-40B4-BE49-F238E27FC236}">
                <a16:creationId xmlns:a16="http://schemas.microsoft.com/office/drawing/2014/main" id="{01D5CC18-086D-467F-A96B-5D00B3077275}"/>
              </a:ext>
            </a:extLst>
          </p:cNvPr>
          <p:cNvSpPr/>
          <p:nvPr/>
        </p:nvSpPr>
        <p:spPr>
          <a:xfrm>
            <a:off x="1238294" y="2179029"/>
            <a:ext cx="2628322" cy="4021952"/>
          </a:xfrm>
          <a:prstGeom prst="roundRect">
            <a:avLst>
              <a:gd name="adj" fmla="val 9312"/>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18" name="Rounded Rectangle">
            <a:extLst>
              <a:ext uri="{FF2B5EF4-FFF2-40B4-BE49-F238E27FC236}">
                <a16:creationId xmlns:a16="http://schemas.microsoft.com/office/drawing/2014/main" id="{CE4362F3-052B-4E18-A118-67F74DC3CEDB}"/>
              </a:ext>
            </a:extLst>
          </p:cNvPr>
          <p:cNvSpPr/>
          <p:nvPr/>
        </p:nvSpPr>
        <p:spPr>
          <a:xfrm>
            <a:off x="9446204" y="2179029"/>
            <a:ext cx="1561521" cy="4021952"/>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19" name="Rounded Rectangle">
            <a:extLst>
              <a:ext uri="{FF2B5EF4-FFF2-40B4-BE49-F238E27FC236}">
                <a16:creationId xmlns:a16="http://schemas.microsoft.com/office/drawing/2014/main" id="{DBA2291A-48C1-4DC6-B68C-078555637E0E}"/>
              </a:ext>
            </a:extLst>
          </p:cNvPr>
          <p:cNvSpPr/>
          <p:nvPr/>
        </p:nvSpPr>
        <p:spPr>
          <a:xfrm>
            <a:off x="7676141" y="2179029"/>
            <a:ext cx="1561521" cy="4021952"/>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20" name="Rounded Rectangle">
            <a:extLst>
              <a:ext uri="{FF2B5EF4-FFF2-40B4-BE49-F238E27FC236}">
                <a16:creationId xmlns:a16="http://schemas.microsoft.com/office/drawing/2014/main" id="{2F0108F7-194C-4E41-898B-72E0D80FE658}"/>
              </a:ext>
            </a:extLst>
          </p:cNvPr>
          <p:cNvSpPr/>
          <p:nvPr/>
        </p:nvSpPr>
        <p:spPr>
          <a:xfrm>
            <a:off x="5906079" y="2179029"/>
            <a:ext cx="1561521" cy="4021952"/>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64CE8AA2-6EE2-403C-B074-6BAD17F94C67}"/>
              </a:ext>
            </a:extLst>
          </p:cNvPr>
          <p:cNvGraphicFramePr>
            <a:graphicFrameLocks noGrp="1"/>
          </p:cNvGraphicFramePr>
          <p:nvPr>
            <p:extLst>
              <p:ext uri="{D42A27DB-BD31-4B8C-83A1-F6EECF244321}">
                <p14:modId xmlns:p14="http://schemas.microsoft.com/office/powerpoint/2010/main" val="2798802936"/>
              </p:ext>
            </p:extLst>
          </p:nvPr>
        </p:nvGraphicFramePr>
        <p:xfrm>
          <a:off x="4011326" y="1453896"/>
          <a:ext cx="6977794" cy="4560405"/>
        </p:xfrm>
        <a:graphic>
          <a:graphicData uri="http://schemas.openxmlformats.org/drawingml/2006/table">
            <a:tbl>
              <a:tblPr/>
              <a:tblGrid>
                <a:gridCol w="142504">
                  <a:extLst>
                    <a:ext uri="{9D8B030D-6E8A-4147-A177-3AD203B41FA5}">
                      <a16:colId xmlns:a16="http://schemas.microsoft.com/office/drawing/2014/main" val="3314026662"/>
                    </a:ext>
                  </a:extLst>
                </a:gridCol>
                <a:gridCol w="1520041">
                  <a:extLst>
                    <a:ext uri="{9D8B030D-6E8A-4147-A177-3AD203B41FA5}">
                      <a16:colId xmlns:a16="http://schemas.microsoft.com/office/drawing/2014/main" val="20001"/>
                    </a:ext>
                  </a:extLst>
                </a:gridCol>
                <a:gridCol w="249382">
                  <a:extLst>
                    <a:ext uri="{9D8B030D-6E8A-4147-A177-3AD203B41FA5}">
                      <a16:colId xmlns:a16="http://schemas.microsoft.com/office/drawing/2014/main" val="2237168908"/>
                    </a:ext>
                  </a:extLst>
                </a:gridCol>
                <a:gridCol w="1520042">
                  <a:extLst>
                    <a:ext uri="{9D8B030D-6E8A-4147-A177-3AD203B41FA5}">
                      <a16:colId xmlns:a16="http://schemas.microsoft.com/office/drawing/2014/main" val="20002"/>
                    </a:ext>
                  </a:extLst>
                </a:gridCol>
                <a:gridCol w="246443">
                  <a:extLst>
                    <a:ext uri="{9D8B030D-6E8A-4147-A177-3AD203B41FA5}">
                      <a16:colId xmlns:a16="http://schemas.microsoft.com/office/drawing/2014/main" val="404222946"/>
                    </a:ext>
                  </a:extLst>
                </a:gridCol>
                <a:gridCol w="1527142">
                  <a:extLst>
                    <a:ext uri="{9D8B030D-6E8A-4147-A177-3AD203B41FA5}">
                      <a16:colId xmlns:a16="http://schemas.microsoft.com/office/drawing/2014/main" val="20003"/>
                    </a:ext>
                  </a:extLst>
                </a:gridCol>
                <a:gridCol w="245097">
                  <a:extLst>
                    <a:ext uri="{9D8B030D-6E8A-4147-A177-3AD203B41FA5}">
                      <a16:colId xmlns:a16="http://schemas.microsoft.com/office/drawing/2014/main" val="991426532"/>
                    </a:ext>
                  </a:extLst>
                </a:gridCol>
                <a:gridCol w="1527143">
                  <a:extLst>
                    <a:ext uri="{9D8B030D-6E8A-4147-A177-3AD203B41FA5}">
                      <a16:colId xmlns:a16="http://schemas.microsoft.com/office/drawing/2014/main" val="20004"/>
                    </a:ext>
                  </a:extLst>
                </a:gridCol>
              </a:tblGrid>
              <a:tr h="883183">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Q1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Q2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Q3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Q4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05273"/>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529.8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1,067.8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1,294.6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1,632.4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535.0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548.2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513.5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989.0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439.8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622.7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720.6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1,603.8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352.9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508.9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760.4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433.7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5.9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147.3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289.5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372.6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21.4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6.2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15.0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28.0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462288">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820.1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1,285.0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1,785.5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2,438.1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41206">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1,760.4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2,678.1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3,316.3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4,730.4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extLst>
                  <a:ext uri="{0D108BD9-81ED-4DB2-BD59-A6C34878D82A}">
                    <a16:rowId xmlns:a16="http://schemas.microsoft.com/office/drawing/2014/main" val="10008"/>
                  </a:ext>
                </a:extLst>
              </a:tr>
            </a:tbl>
          </a:graphicData>
        </a:graphic>
      </p:graphicFrame>
      <p:graphicFrame>
        <p:nvGraphicFramePr>
          <p:cNvPr id="58" name="Table 57">
            <a:extLst>
              <a:ext uri="{FF2B5EF4-FFF2-40B4-BE49-F238E27FC236}">
                <a16:creationId xmlns:a16="http://schemas.microsoft.com/office/drawing/2014/main" id="{BFA354DA-247E-A1DE-53EB-DA19A1F43E19}"/>
              </a:ext>
            </a:extLst>
          </p:cNvPr>
          <p:cNvGraphicFramePr>
            <a:graphicFrameLocks noGrp="1"/>
          </p:cNvGraphicFramePr>
          <p:nvPr>
            <p:extLst>
              <p:ext uri="{D42A27DB-BD31-4B8C-83A1-F6EECF244321}">
                <p14:modId xmlns:p14="http://schemas.microsoft.com/office/powerpoint/2010/main" val="1761372005"/>
              </p:ext>
            </p:extLst>
          </p:nvPr>
        </p:nvGraphicFramePr>
        <p:xfrm>
          <a:off x="1549568" y="1446635"/>
          <a:ext cx="2620172" cy="4560405"/>
        </p:xfrm>
        <a:graphic>
          <a:graphicData uri="http://schemas.openxmlformats.org/drawingml/2006/table">
            <a:tbl>
              <a:tblPr/>
              <a:tblGrid>
                <a:gridCol w="2477668">
                  <a:extLst>
                    <a:ext uri="{9D8B030D-6E8A-4147-A177-3AD203B41FA5}">
                      <a16:colId xmlns:a16="http://schemas.microsoft.com/office/drawing/2014/main" val="20000"/>
                    </a:ext>
                  </a:extLst>
                </a:gridCol>
                <a:gridCol w="142504">
                  <a:extLst>
                    <a:ext uri="{9D8B030D-6E8A-4147-A177-3AD203B41FA5}">
                      <a16:colId xmlns:a16="http://schemas.microsoft.com/office/drawing/2014/main" val="3314026662"/>
                    </a:ext>
                  </a:extLst>
                </a:gridCol>
              </a:tblGrid>
              <a:tr h="883183">
                <a:tc>
                  <a:txBody>
                    <a:bodyPr/>
                    <a:lstStyle/>
                    <a:p>
                      <a:pPr marL="365760" algn="l" fontAlgn="b"/>
                      <a:endParaRPr lang="en-IN" sz="1200" b="1" i="0" u="none" strike="noStrike" dirty="0">
                        <a:solidFill>
                          <a:schemeClr val="accent5"/>
                        </a:solidFill>
                        <a:latin typeface="Century Gothic"/>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05273"/>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Shareholders‘ Equity</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Non–current Liabilities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Short–term Borrowings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Trade Payables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Other Current Liabilities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Short Term Provisions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Current Liabilities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4120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Total Liabilities</a:t>
                      </a:r>
                    </a:p>
                  </a:txBody>
                  <a:tcPr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5619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par>
                                <p:cTn id="8" presetID="0" presetClass="path" presetSubtype="0" fill="hold" grpId="1" nodeType="withEffect">
                                  <p:stCondLst>
                                    <p:cond delay="0"/>
                                  </p:stCondLst>
                                  <p:childTnLst>
                                    <p:animMotion origin="layout" path="M -0.03399 0.00023 L 0.02605 0.00023 " pathEditMode="relative" rAng="0" ptsTypes="AA">
                                      <p:cBhvr>
                                        <p:cTn id="9" dur="1500" fill="hold"/>
                                        <p:tgtEl>
                                          <p:spTgt spid="6"/>
                                        </p:tgtEl>
                                        <p:attrNameLst>
                                          <p:attrName>ppt_x</p:attrName>
                                          <p:attrName>ppt_y</p:attrName>
                                        </p:attrNameLst>
                                      </p:cBhvr>
                                      <p:rCtr x="2995" y="0"/>
                                    </p:animMotion>
                                  </p:childTnLst>
                                </p:cTn>
                              </p:par>
                              <p:par>
                                <p:cTn id="10" presetID="0" presetClass="path" presetSubtype="0" fill="hold" grpId="2" nodeType="withEffect">
                                  <p:stCondLst>
                                    <p:cond delay="1500"/>
                                  </p:stCondLst>
                                  <p:childTnLst>
                                    <p:animMotion origin="layout" path="M 0.02605 0.00023 L -4.16667E-6 -1.11111E-6 " pathEditMode="relative" rAng="0" ptsTypes="AA">
                                      <p:cBhvr>
                                        <p:cTn id="11" dur="1000" fill="hold"/>
                                        <p:tgtEl>
                                          <p:spTgt spid="6"/>
                                        </p:tgtEl>
                                        <p:attrNameLst>
                                          <p:attrName>ppt_x</p:attrName>
                                          <p:attrName>ppt_y</p:attrName>
                                        </p:attrNameLst>
                                      </p:cBhvr>
                                      <p:rCtr x="-1328" y="0"/>
                                    </p:animMotion>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500"/>
                                        <p:tgtEl>
                                          <p:spTgt spid="18"/>
                                        </p:tgtEl>
                                      </p:cBhvr>
                                    </p:animEffect>
                                  </p:childTnLst>
                                </p:cTn>
                              </p:par>
                              <p:par>
                                <p:cTn id="24" presetID="0" presetClass="path" presetSubtype="0" decel="50000" fill="hold" grpId="1" nodeType="withEffect">
                                  <p:stCondLst>
                                    <p:cond delay="0"/>
                                  </p:stCondLst>
                                  <p:childTnLst>
                                    <p:animMotion origin="layout" path="M 0.21549 0.00023 L 3.95833E-6 -1.11111E-6 " pathEditMode="relative" rAng="0" ptsTypes="AA">
                                      <p:cBhvr>
                                        <p:cTn id="25" dur="1750" fill="hold"/>
                                        <p:tgtEl>
                                          <p:spTgt spid="5"/>
                                        </p:tgtEl>
                                        <p:attrNameLst>
                                          <p:attrName>ppt_x</p:attrName>
                                          <p:attrName>ppt_y</p:attrName>
                                        </p:attrNameLst>
                                      </p:cBhvr>
                                      <p:rCtr x="-10755" y="0"/>
                                    </p:animMotion>
                                  </p:childTnLst>
                                </p:cTn>
                              </p:par>
                              <p:par>
                                <p:cTn id="26" presetID="0" presetClass="path" presetSubtype="0" decel="50000" fill="hold" grpId="1" nodeType="withEffect">
                                  <p:stCondLst>
                                    <p:cond delay="0"/>
                                  </p:stCondLst>
                                  <p:childTnLst>
                                    <p:animMotion origin="layout" path="M 0.07278 0.00023 L 2.5E-6 -1.11111E-6 " pathEditMode="relative" rAng="0" ptsTypes="AA">
                                      <p:cBhvr>
                                        <p:cTn id="27" dur="1750" fill="hold"/>
                                        <p:tgtEl>
                                          <p:spTgt spid="20"/>
                                        </p:tgtEl>
                                        <p:attrNameLst>
                                          <p:attrName>ppt_x</p:attrName>
                                          <p:attrName>ppt_y</p:attrName>
                                        </p:attrNameLst>
                                      </p:cBhvr>
                                      <p:rCtr x="-3646" y="0"/>
                                    </p:animMotion>
                                  </p:childTnLst>
                                </p:cTn>
                              </p:par>
                              <p:par>
                                <p:cTn id="28" presetID="0" presetClass="path" presetSubtype="0" decel="50000" fill="hold" grpId="1" nodeType="withEffect">
                                  <p:stCondLst>
                                    <p:cond delay="0"/>
                                  </p:stCondLst>
                                  <p:childTnLst>
                                    <p:animMotion origin="layout" path="M -0.22005 0.00023 L -2.70833E-6 -1.11111E-6 " pathEditMode="relative" rAng="0" ptsTypes="AA">
                                      <p:cBhvr>
                                        <p:cTn id="29" dur="1750" fill="hold"/>
                                        <p:tgtEl>
                                          <p:spTgt spid="18"/>
                                        </p:tgtEl>
                                        <p:attrNameLst>
                                          <p:attrName>ppt_x</p:attrName>
                                          <p:attrName>ppt_y</p:attrName>
                                        </p:attrNameLst>
                                      </p:cBhvr>
                                      <p:rCtr x="11016" y="0"/>
                                    </p:animMotion>
                                  </p:childTnLst>
                                </p:cTn>
                              </p:par>
                              <p:par>
                                <p:cTn id="30" presetID="0" presetClass="path" presetSubtype="0" decel="50000" fill="hold" grpId="1" nodeType="withEffect">
                                  <p:stCondLst>
                                    <p:cond delay="0"/>
                                  </p:stCondLst>
                                  <p:childTnLst>
                                    <p:animMotion origin="layout" path="M -0.07487 0.00023 L -1.875E-6 -1.11111E-6 " pathEditMode="relative" rAng="0" ptsTypes="AA">
                                      <p:cBhvr>
                                        <p:cTn id="31" dur="1750" fill="hold"/>
                                        <p:tgtEl>
                                          <p:spTgt spid="19"/>
                                        </p:tgtEl>
                                        <p:attrNameLst>
                                          <p:attrName>ppt_x</p:attrName>
                                          <p:attrName>ppt_y</p:attrName>
                                        </p:attrNameLst>
                                      </p:cBhvr>
                                      <p:rCtr x="3802" y="0"/>
                                    </p:animMotion>
                                  </p:childTnLst>
                                </p:cTn>
                              </p:par>
                              <p:par>
                                <p:cTn id="32" presetID="22" presetClass="entr" presetSubtype="1" fill="hold" nodeType="withEffect">
                                  <p:stCondLst>
                                    <p:cond delay="2000"/>
                                  </p:stCondLst>
                                  <p:childTnLst>
                                    <p:set>
                                      <p:cBhvr>
                                        <p:cTn id="33" dur="1" fill="hold">
                                          <p:stCondLst>
                                            <p:cond delay="0"/>
                                          </p:stCondLst>
                                        </p:cTn>
                                        <p:tgtEl>
                                          <p:spTgt spid="58"/>
                                        </p:tgtEl>
                                        <p:attrNameLst>
                                          <p:attrName>style.visibility</p:attrName>
                                        </p:attrNameLst>
                                      </p:cBhvr>
                                      <p:to>
                                        <p:strVal val="visible"/>
                                      </p:to>
                                    </p:set>
                                    <p:animEffect transition="in" filter="wipe(up)">
                                      <p:cBhvr>
                                        <p:cTn id="34" dur="2000"/>
                                        <p:tgtEl>
                                          <p:spTgt spid="58"/>
                                        </p:tgtEl>
                                      </p:cBhvr>
                                    </p:animEffect>
                                  </p:childTnLst>
                                </p:cTn>
                              </p:par>
                              <p:par>
                                <p:cTn id="35" presetID="16" presetClass="entr" presetSubtype="37" fill="hold" nodeType="withEffect">
                                  <p:stCondLst>
                                    <p:cond delay="2000"/>
                                  </p:stCondLst>
                                  <p:childTnLst>
                                    <p:set>
                                      <p:cBhvr>
                                        <p:cTn id="36" dur="1" fill="hold">
                                          <p:stCondLst>
                                            <p:cond delay="0"/>
                                          </p:stCondLst>
                                        </p:cTn>
                                        <p:tgtEl>
                                          <p:spTgt spid="4"/>
                                        </p:tgtEl>
                                        <p:attrNameLst>
                                          <p:attrName>style.visibility</p:attrName>
                                        </p:attrNameLst>
                                      </p:cBhvr>
                                      <p:to>
                                        <p:strVal val="visible"/>
                                      </p:to>
                                    </p:set>
                                    <p:animEffect transition="in" filter="barn(outVertical)">
                                      <p:cBhvr>
                                        <p:cTn id="37" dur="2000"/>
                                        <p:tgtEl>
                                          <p:spTgt spid="4"/>
                                        </p:tgtEl>
                                      </p:cBhvr>
                                    </p:animEffect>
                                  </p:childTnLst>
                                </p:cTn>
                              </p:par>
                              <p:par>
                                <p:cTn id="38" presetID="6" presetClass="emph" presetSubtype="0" repeatCount="indefinite" autoRev="1" fill="hold" nodeType="withEffect">
                                  <p:stCondLst>
                                    <p:cond delay="0"/>
                                  </p:stCondLst>
                                  <p:endCondLst>
                                    <p:cond evt="onNext" delay="0">
                                      <p:tgtEl>
                                        <p:sldTgt/>
                                      </p:tgtEl>
                                    </p:cond>
                                  </p:endCondLst>
                                  <p:childTnLst>
                                    <p:animScale>
                                      <p:cBhvr>
                                        <p:cTn id="39" dur="8000" fill="hold"/>
                                        <p:tgtEl>
                                          <p:spTgt spid="76"/>
                                        </p:tgtEl>
                                      </p:cBhvr>
                                      <p:by x="150000" y="150000"/>
                                    </p:animScale>
                                  </p:childTnLst>
                                </p:cTn>
                              </p:par>
                              <p:par>
                                <p:cTn id="40" presetID="22" presetClass="entr" presetSubtype="2" fill="hold" nodeType="withEffect">
                                  <p:stCondLst>
                                    <p:cond delay="200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3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6" grpId="2"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a:extLst>
              <a:ext uri="{FF2B5EF4-FFF2-40B4-BE49-F238E27FC236}">
                <a16:creationId xmlns:a16="http://schemas.microsoft.com/office/drawing/2014/main" id="{E370311B-AF79-A14F-A716-612B0405BAAD}"/>
              </a:ext>
            </a:extLst>
          </p:cNvPr>
          <p:cNvSpPr/>
          <p:nvPr/>
        </p:nvSpPr>
        <p:spPr>
          <a:xfrm>
            <a:off x="4169883" y="739116"/>
            <a:ext cx="1561521" cy="5932615"/>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67" name="Rounded Rectangle">
            <a:extLst>
              <a:ext uri="{FF2B5EF4-FFF2-40B4-BE49-F238E27FC236}">
                <a16:creationId xmlns:a16="http://schemas.microsoft.com/office/drawing/2014/main" id="{0EBADC8F-A533-334F-BF6A-872E87490FAC}"/>
              </a:ext>
            </a:extLst>
          </p:cNvPr>
          <p:cNvSpPr/>
          <p:nvPr/>
        </p:nvSpPr>
        <p:spPr>
          <a:xfrm>
            <a:off x="9480070" y="739116"/>
            <a:ext cx="1561521" cy="5932615"/>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68" name="Rounded Rectangle">
            <a:extLst>
              <a:ext uri="{FF2B5EF4-FFF2-40B4-BE49-F238E27FC236}">
                <a16:creationId xmlns:a16="http://schemas.microsoft.com/office/drawing/2014/main" id="{B42A4F04-3561-214D-9C57-C3F82A747C24}"/>
              </a:ext>
            </a:extLst>
          </p:cNvPr>
          <p:cNvSpPr/>
          <p:nvPr/>
        </p:nvSpPr>
        <p:spPr>
          <a:xfrm>
            <a:off x="7710007" y="739116"/>
            <a:ext cx="1561521" cy="5932615"/>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sp>
        <p:nvSpPr>
          <p:cNvPr id="69" name="Rounded Rectangle">
            <a:extLst>
              <a:ext uri="{FF2B5EF4-FFF2-40B4-BE49-F238E27FC236}">
                <a16:creationId xmlns:a16="http://schemas.microsoft.com/office/drawing/2014/main" id="{A71FA230-FC57-074E-94F1-4F54F5F06088}"/>
              </a:ext>
            </a:extLst>
          </p:cNvPr>
          <p:cNvSpPr/>
          <p:nvPr/>
        </p:nvSpPr>
        <p:spPr>
          <a:xfrm>
            <a:off x="5939945" y="739116"/>
            <a:ext cx="1561521" cy="5932615"/>
          </a:xfrm>
          <a:prstGeom prst="roundRect">
            <a:avLst>
              <a:gd name="adj" fmla="val 1534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grpSp>
        <p:nvGrpSpPr>
          <p:cNvPr id="73" name="Group 72">
            <a:extLst>
              <a:ext uri="{FF2B5EF4-FFF2-40B4-BE49-F238E27FC236}">
                <a16:creationId xmlns:a16="http://schemas.microsoft.com/office/drawing/2014/main" id="{1CF6AC11-7284-4F09-A8C7-B84F9715BD15}"/>
              </a:ext>
            </a:extLst>
          </p:cNvPr>
          <p:cNvGrpSpPr/>
          <p:nvPr/>
        </p:nvGrpSpPr>
        <p:grpSpPr>
          <a:xfrm rot="18248428">
            <a:off x="8521629" y="3591194"/>
            <a:ext cx="5983644" cy="5778088"/>
            <a:chOff x="-4943201" y="1623425"/>
            <a:chExt cx="1901258" cy="1835944"/>
          </a:xfrm>
        </p:grpSpPr>
        <p:grpSp>
          <p:nvGrpSpPr>
            <p:cNvPr id="74" name="Group 73">
              <a:extLst>
                <a:ext uri="{FF2B5EF4-FFF2-40B4-BE49-F238E27FC236}">
                  <a16:creationId xmlns:a16="http://schemas.microsoft.com/office/drawing/2014/main" id="{3762732F-201A-43ED-84BB-C2C87D7AE183}"/>
                </a:ext>
              </a:extLst>
            </p:cNvPr>
            <p:cNvGrpSpPr/>
            <p:nvPr/>
          </p:nvGrpSpPr>
          <p:grpSpPr>
            <a:xfrm>
              <a:off x="-4827378" y="2019376"/>
              <a:ext cx="1785435" cy="1214438"/>
              <a:chOff x="-4827378" y="2019376"/>
              <a:chExt cx="1785435" cy="1214438"/>
            </a:xfrm>
          </p:grpSpPr>
          <p:sp>
            <p:nvSpPr>
              <p:cNvPr id="86" name="Freeform: Shape 85">
                <a:extLst>
                  <a:ext uri="{FF2B5EF4-FFF2-40B4-BE49-F238E27FC236}">
                    <a16:creationId xmlns:a16="http://schemas.microsoft.com/office/drawing/2014/main" id="{1D25EE61-9DEE-480A-B24D-E9D9C835AD3C}"/>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4CD449EA-93D0-45BD-AB26-E489114CC594}"/>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9397ED61-77FD-45C8-89B6-43C419E53222}"/>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6F97BC80-6A75-4664-976A-1B75EC16803B}"/>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C68E6DA2-A3EA-4DC2-869E-9F694950AE96}"/>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E4F21BBC-B85D-4737-9CE7-8344038888F7}"/>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03995F86-46C6-4D3D-A4BA-9968178F67E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D88A6C7C-2D33-443C-8095-37D6CA647883}"/>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B00036A8-E18A-4F80-BFBE-345C7A3FCB6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CA59AF2E-BCFF-4599-A845-33BDDB8D699F}"/>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1DD37C32-AF27-4713-A511-50AF446942A8}"/>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5" name="Freeform: Shape 74">
              <a:extLst>
                <a:ext uri="{FF2B5EF4-FFF2-40B4-BE49-F238E27FC236}">
                  <a16:creationId xmlns:a16="http://schemas.microsoft.com/office/drawing/2014/main" id="{30148285-5F0C-4C00-BBFF-15DF3CE1D7C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CC6B120B-4A59-4687-9FC8-7A679D57A596}"/>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061A8A79-9CB2-4BEB-BC50-765DC424ACEB}"/>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C1682E7C-7C9D-4453-994D-19B8829E8FFF}"/>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B6668D2E-0824-44BC-A5C1-3965E8A51B66}"/>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4412945D-72EF-44D1-B848-7C3819299B79}"/>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21374D1F-2F91-4F74-9BFC-F19F4905B240}"/>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EFEC13A6-EC50-4BCD-B965-E42375DD03F7}"/>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AAD9BAC-8FCD-4DF8-957F-62FF1BE66B30}"/>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E24B0419-AB17-46EC-BC86-2FFDE289F1BB}"/>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147B5238-F0C3-4D81-99FB-E9333450B87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5DF6AC2F-3C60-4D34-B897-938D94DDD5FC}"/>
              </a:ext>
            </a:extLst>
          </p:cNvPr>
          <p:cNvGrpSpPr/>
          <p:nvPr/>
        </p:nvGrpSpPr>
        <p:grpSpPr>
          <a:xfrm>
            <a:off x="-1368175" y="-3463003"/>
            <a:ext cx="5983644" cy="5778088"/>
            <a:chOff x="-4943201" y="1623425"/>
            <a:chExt cx="1901258" cy="1835944"/>
          </a:xfrm>
        </p:grpSpPr>
        <p:grpSp>
          <p:nvGrpSpPr>
            <p:cNvPr id="19" name="Group 18">
              <a:extLst>
                <a:ext uri="{FF2B5EF4-FFF2-40B4-BE49-F238E27FC236}">
                  <a16:creationId xmlns:a16="http://schemas.microsoft.com/office/drawing/2014/main" id="{ACF3D829-5B19-4C8D-9F03-F07425DD728B}"/>
                </a:ext>
              </a:extLst>
            </p:cNvPr>
            <p:cNvGrpSpPr/>
            <p:nvPr/>
          </p:nvGrpSpPr>
          <p:grpSpPr>
            <a:xfrm>
              <a:off x="-4827378" y="2019376"/>
              <a:ext cx="1785435" cy="1214438"/>
              <a:chOff x="-4827378" y="2019376"/>
              <a:chExt cx="1785435" cy="1214438"/>
            </a:xfrm>
          </p:grpSpPr>
          <p:sp>
            <p:nvSpPr>
              <p:cNvPr id="31" name="Freeform: Shape 30">
                <a:extLst>
                  <a:ext uri="{FF2B5EF4-FFF2-40B4-BE49-F238E27FC236}">
                    <a16:creationId xmlns:a16="http://schemas.microsoft.com/office/drawing/2014/main" id="{5BCEACE7-5A36-42D1-9CF6-9EFB8BCF517C}"/>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29027D4-5C5F-4434-933A-77FAD1F15DF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6536ACB3-827B-43A7-B4CE-8BFF36F0F6BC}"/>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EF52DE45-4940-4088-943B-8A82EE2FA490}"/>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C2FA0A68-22F0-4CF0-BDF9-313E71C4460F}"/>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0C707EF4-7F61-4E19-8C72-EF237352BBC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6C3CC410-F98A-4224-8C83-E168F194795B}"/>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9F4695E-477D-456A-AA50-691019EA0F4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8A062215-889E-4379-B2B0-A14F2252D97E}"/>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05401630-A28B-45AF-A052-BD5CF8B72949}"/>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381E2B3B-A45A-4725-9156-AE75D4D9FBA0}"/>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 name="Freeform: Shape 19">
              <a:extLst>
                <a:ext uri="{FF2B5EF4-FFF2-40B4-BE49-F238E27FC236}">
                  <a16:creationId xmlns:a16="http://schemas.microsoft.com/office/drawing/2014/main" id="{A4660A7D-141F-4977-9EEB-60351092EA75}"/>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8C9C268-2FBC-4016-91DE-3B1B9AEE595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D2636722-3EEF-4116-BD4C-520ADAAC36B6}"/>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BAE39B46-F7C1-4AB6-9FA2-939F5C4B5481}"/>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15B16F1-05F2-462F-A770-1CB1AA3BB62A}"/>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BD143862-95B5-40D6-9382-9F1BB72C046A}"/>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A6B7652-48E0-4601-A281-F723F65F3E00}"/>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68863A89-89F1-4E56-ABFA-3BC98978E117}"/>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C829C8A6-EC7B-4517-8529-EE91EE6D5149}"/>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827594E-20CB-404C-B4A9-271D6331DC1D}"/>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BBE8D4E-03B4-4113-8D34-1FD800B40767}"/>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4" name="Rounded Rectangle">
            <a:extLst>
              <a:ext uri="{FF2B5EF4-FFF2-40B4-BE49-F238E27FC236}">
                <a16:creationId xmlns:a16="http://schemas.microsoft.com/office/drawing/2014/main" id="{4135190C-9EDE-B145-BE73-CA31D0A5B238}"/>
              </a:ext>
            </a:extLst>
          </p:cNvPr>
          <p:cNvSpPr/>
          <p:nvPr/>
        </p:nvSpPr>
        <p:spPr>
          <a:xfrm>
            <a:off x="1109211" y="739117"/>
            <a:ext cx="2791271" cy="5932616"/>
          </a:xfrm>
          <a:prstGeom prst="roundRect">
            <a:avLst>
              <a:gd name="adj" fmla="val 9312"/>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aphicFrame>
        <p:nvGraphicFramePr>
          <p:cNvPr id="65" name="Table 64">
            <a:extLst>
              <a:ext uri="{FF2B5EF4-FFF2-40B4-BE49-F238E27FC236}">
                <a16:creationId xmlns:a16="http://schemas.microsoft.com/office/drawing/2014/main" id="{54631F25-5CA4-374A-8950-3F646E8A9DCF}"/>
              </a:ext>
            </a:extLst>
          </p:cNvPr>
          <p:cNvGraphicFramePr>
            <a:graphicFrameLocks noGrp="1"/>
          </p:cNvGraphicFramePr>
          <p:nvPr>
            <p:extLst>
              <p:ext uri="{D42A27DB-BD31-4B8C-83A1-F6EECF244321}">
                <p14:modId xmlns:p14="http://schemas.microsoft.com/office/powerpoint/2010/main" val="889992125"/>
              </p:ext>
            </p:extLst>
          </p:nvPr>
        </p:nvGraphicFramePr>
        <p:xfrm>
          <a:off x="1354667" y="13984"/>
          <a:ext cx="9670853" cy="6409557"/>
        </p:xfrm>
        <a:graphic>
          <a:graphicData uri="http://schemas.openxmlformats.org/drawingml/2006/table">
            <a:tbl>
              <a:tblPr/>
              <a:tblGrid>
                <a:gridCol w="2693059">
                  <a:extLst>
                    <a:ext uri="{9D8B030D-6E8A-4147-A177-3AD203B41FA5}">
                      <a16:colId xmlns:a16="http://schemas.microsoft.com/office/drawing/2014/main" val="20000"/>
                    </a:ext>
                  </a:extLst>
                </a:gridCol>
                <a:gridCol w="142504">
                  <a:extLst>
                    <a:ext uri="{9D8B030D-6E8A-4147-A177-3AD203B41FA5}">
                      <a16:colId xmlns:a16="http://schemas.microsoft.com/office/drawing/2014/main" val="3314026662"/>
                    </a:ext>
                  </a:extLst>
                </a:gridCol>
                <a:gridCol w="1520041">
                  <a:extLst>
                    <a:ext uri="{9D8B030D-6E8A-4147-A177-3AD203B41FA5}">
                      <a16:colId xmlns:a16="http://schemas.microsoft.com/office/drawing/2014/main" val="20001"/>
                    </a:ext>
                  </a:extLst>
                </a:gridCol>
                <a:gridCol w="249382">
                  <a:extLst>
                    <a:ext uri="{9D8B030D-6E8A-4147-A177-3AD203B41FA5}">
                      <a16:colId xmlns:a16="http://schemas.microsoft.com/office/drawing/2014/main" val="2237168908"/>
                    </a:ext>
                  </a:extLst>
                </a:gridCol>
                <a:gridCol w="1520042">
                  <a:extLst>
                    <a:ext uri="{9D8B030D-6E8A-4147-A177-3AD203B41FA5}">
                      <a16:colId xmlns:a16="http://schemas.microsoft.com/office/drawing/2014/main" val="20002"/>
                    </a:ext>
                  </a:extLst>
                </a:gridCol>
                <a:gridCol w="246443">
                  <a:extLst>
                    <a:ext uri="{9D8B030D-6E8A-4147-A177-3AD203B41FA5}">
                      <a16:colId xmlns:a16="http://schemas.microsoft.com/office/drawing/2014/main" val="404222946"/>
                    </a:ext>
                  </a:extLst>
                </a:gridCol>
                <a:gridCol w="1527142">
                  <a:extLst>
                    <a:ext uri="{9D8B030D-6E8A-4147-A177-3AD203B41FA5}">
                      <a16:colId xmlns:a16="http://schemas.microsoft.com/office/drawing/2014/main" val="20003"/>
                    </a:ext>
                  </a:extLst>
                </a:gridCol>
                <a:gridCol w="245097">
                  <a:extLst>
                    <a:ext uri="{9D8B030D-6E8A-4147-A177-3AD203B41FA5}">
                      <a16:colId xmlns:a16="http://schemas.microsoft.com/office/drawing/2014/main" val="991426532"/>
                    </a:ext>
                  </a:extLst>
                </a:gridCol>
                <a:gridCol w="1527143">
                  <a:extLst>
                    <a:ext uri="{9D8B030D-6E8A-4147-A177-3AD203B41FA5}">
                      <a16:colId xmlns:a16="http://schemas.microsoft.com/office/drawing/2014/main" val="20004"/>
                    </a:ext>
                  </a:extLst>
                </a:gridCol>
              </a:tblGrid>
              <a:tr h="883183">
                <a:tc>
                  <a:txBody>
                    <a:bodyPr/>
                    <a:lstStyle/>
                    <a:p>
                      <a:pPr marL="365760" algn="l" fontAlgn="b"/>
                      <a:endParaRPr lang="en-IN" sz="1200" b="1" i="0" u="none" strike="noStrike" dirty="0">
                        <a:solidFill>
                          <a:schemeClr val="accent5"/>
                        </a:solidFill>
                        <a:latin typeface="Century Gothic"/>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Q1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Q2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Q3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200" b="1" i="0" u="none" strike="noStrike" kern="1200" dirty="0">
                        <a:solidFill>
                          <a:schemeClr val="accent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200" b="1" i="0" u="none" strike="noStrike" kern="1200" dirty="0">
                          <a:solidFill>
                            <a:schemeClr val="accent2"/>
                          </a:solidFill>
                          <a:latin typeface="Century Gothic"/>
                          <a:ea typeface="+mn-ea"/>
                          <a:cs typeface="Century Gothic"/>
                        </a:rPr>
                        <a:t>Q4 FY 20XX</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05273"/>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Total Fixed Assets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803.2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1,034.6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1,159.5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1,751.3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Non–current Investments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26.6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26.6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104.5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26.6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9738869"/>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Long Term Loans And Advances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8.0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73.4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204.8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762166"/>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Other Non–current Assets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13.8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30116476"/>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Current Investments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 -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77.9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940574"/>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Inventories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341.3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731.3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771.3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1,215.8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Trade Receivables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477.6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605.1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996.1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1,061.3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Cash And Bank Balances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33.0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89.5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132.2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258.8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Short–term Loans &amp; Advances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75.8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169.1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76.9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131.6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Other Current Assets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2.9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0.0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462288">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Current Assets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930.5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1,595.1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1,978.8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0"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0" i="0" u="none" strike="noStrike" kern="1200" dirty="0">
                          <a:solidFill>
                            <a:schemeClr val="tx2"/>
                          </a:solidFill>
                          <a:latin typeface="Century Gothic"/>
                          <a:ea typeface="+mn-ea"/>
                          <a:cs typeface="Century Gothic"/>
                        </a:rPr>
                        <a:t>2,747.8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4120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l" fontAlgn="b"/>
                      <a:r>
                        <a:rPr lang="en-IN" sz="1000" b="1" i="0" u="none" strike="noStrike" dirty="0">
                          <a:solidFill>
                            <a:schemeClr val="bg1"/>
                          </a:solidFill>
                          <a:latin typeface="Century Gothic"/>
                          <a:cs typeface="Century Gothic"/>
                        </a:rPr>
                        <a:t>Total Assets</a:t>
                      </a:r>
                    </a:p>
                  </a:txBody>
                  <a:tcPr marL="18288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1,760.4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2,678.1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3,316.3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tc>
                  <a:txBody>
                    <a:bodyPr/>
                    <a:lstStyle/>
                    <a:p>
                      <a:pPr marL="0" algn="ctr" defTabSz="914400" rtl="0" eaLnBrk="1" fontAlgn="b" latinLnBrk="0" hangingPunct="1"/>
                      <a:endParaRPr lang="en-IN" sz="1000" b="1" i="0" u="none" strike="noStrike" kern="1200" dirty="0">
                        <a:solidFill>
                          <a:schemeClr val="tx2"/>
                        </a:solidFill>
                        <a:latin typeface="Century Gothic"/>
                        <a:ea typeface="+mn-ea"/>
                        <a:cs typeface="Century Gothic"/>
                      </a:endParaRP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algn="ctr" defTabSz="914400" rtl="0" eaLnBrk="1" fontAlgn="b" latinLnBrk="0" hangingPunct="1"/>
                      <a:r>
                        <a:rPr lang="en-IN" sz="1000" b="1" i="0" u="none" strike="noStrike" kern="1200" dirty="0">
                          <a:solidFill>
                            <a:schemeClr val="tx2"/>
                          </a:solidFill>
                          <a:latin typeface="Century Gothic"/>
                          <a:ea typeface="+mn-ea"/>
                          <a:cs typeface="Century Gothic"/>
                        </a:rPr>
                        <a:t>4,730.4 </a:t>
                      </a:r>
                    </a:p>
                  </a:txBody>
                  <a:tcPr marL="36000" marR="36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alpha val="60000"/>
                      </a:schemeClr>
                    </a:solidFill>
                  </a:tcPr>
                </a:tc>
                <a:extLst>
                  <a:ext uri="{0D108BD9-81ED-4DB2-BD59-A6C34878D82A}">
                    <a16:rowId xmlns:a16="http://schemas.microsoft.com/office/drawing/2014/main" val="10008"/>
                  </a:ext>
                </a:extLst>
              </a:tr>
            </a:tbl>
          </a:graphicData>
        </a:graphic>
      </p:graphicFrame>
      <p:sp>
        <p:nvSpPr>
          <p:cNvPr id="56" name="Rounded Rectangle">
            <a:extLst>
              <a:ext uri="{FF2B5EF4-FFF2-40B4-BE49-F238E27FC236}">
                <a16:creationId xmlns:a16="http://schemas.microsoft.com/office/drawing/2014/main" id="{56ED47AD-D8FE-DF83-FD7F-2F1236997B01}"/>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149632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1D312156-F15F-4C27-9FCB-B1AA59A1542C}"/>
              </a:ext>
            </a:extLst>
          </p:cNvPr>
          <p:cNvGrpSpPr/>
          <p:nvPr/>
        </p:nvGrpSpPr>
        <p:grpSpPr>
          <a:xfrm>
            <a:off x="-1183722" y="124332"/>
            <a:ext cx="6353899" cy="6242417"/>
            <a:chOff x="-4943201" y="1623425"/>
            <a:chExt cx="1901258" cy="1835944"/>
          </a:xfrm>
        </p:grpSpPr>
        <p:grpSp>
          <p:nvGrpSpPr>
            <p:cNvPr id="169" name="Group 168">
              <a:extLst>
                <a:ext uri="{FF2B5EF4-FFF2-40B4-BE49-F238E27FC236}">
                  <a16:creationId xmlns:a16="http://schemas.microsoft.com/office/drawing/2014/main" id="{F04AE6D8-BB89-4C31-9B1B-5F77685B37F9}"/>
                </a:ext>
              </a:extLst>
            </p:cNvPr>
            <p:cNvGrpSpPr/>
            <p:nvPr/>
          </p:nvGrpSpPr>
          <p:grpSpPr>
            <a:xfrm>
              <a:off x="-4827378" y="2019376"/>
              <a:ext cx="1785435" cy="1214438"/>
              <a:chOff x="-4827378" y="2019376"/>
              <a:chExt cx="1785435" cy="1214438"/>
            </a:xfrm>
          </p:grpSpPr>
          <p:sp>
            <p:nvSpPr>
              <p:cNvPr id="181" name="Freeform: Shape 180">
                <a:extLst>
                  <a:ext uri="{FF2B5EF4-FFF2-40B4-BE49-F238E27FC236}">
                    <a16:creationId xmlns:a16="http://schemas.microsoft.com/office/drawing/2014/main" id="{43ED5BE7-A046-41F0-89C6-86CFAFD9F28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D592F75-2408-431E-8B03-7EFADAF073FB}"/>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0F116B3-4ADF-4AC4-93F5-03C4D216EC67}"/>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CB86AA3E-C06A-47B0-81F1-F8F8B67ACABD}"/>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486D1EF-14D9-481F-A421-3B5C5D0417C7}"/>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C8BD681-8118-4A4B-9DB0-59BA30918B51}"/>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DD6786B4-F091-4AAC-B285-78C7C1F623D7}"/>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5F4FA37-A71A-4274-83D0-F7F332F1F4D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D774C83-DF71-43D6-8413-CD958F642A77}"/>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5F3F08D-1A57-4996-93CB-EC32AC50FBA8}"/>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DE2DB1D-72CF-42B3-B386-6DB0AD9E8017}"/>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70" name="Freeform: Shape 169">
              <a:extLst>
                <a:ext uri="{FF2B5EF4-FFF2-40B4-BE49-F238E27FC236}">
                  <a16:creationId xmlns:a16="http://schemas.microsoft.com/office/drawing/2014/main" id="{29D7D8E4-3AB3-49C7-BB69-572209C16471}"/>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AB62585-CD45-4A21-AF55-C5B26D090A43}"/>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31ACAD64-CEC2-4D5F-BBDA-FB4E9F0B6CF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2F275F4-50C9-4C0C-8176-62DD34F26F9B}"/>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50F9652-98C3-4B0A-9046-1E6B3411C66D}"/>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5C1383F-1632-436E-BC09-613AE04E679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21FF20F-E06F-4034-9597-EC1CFC39198D}"/>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D0C64C1-D496-4662-BCB0-D646FD225179}"/>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C35F9E8-CC78-4D23-A0AB-A80F4A8972B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3B4AD7A-E18F-4423-B1B4-E9D5D27891B1}"/>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30278AE-FDBF-44A0-8A34-6E5CD2107D93}"/>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4" name="Rounded Rectangle">
            <a:extLst>
              <a:ext uri="{FF2B5EF4-FFF2-40B4-BE49-F238E27FC236}">
                <a16:creationId xmlns:a16="http://schemas.microsoft.com/office/drawing/2014/main" id="{BFE3E165-3145-4A6F-93E3-B44C4675C249}"/>
              </a:ext>
            </a:extLst>
          </p:cNvPr>
          <p:cNvSpPr/>
          <p:nvPr/>
        </p:nvSpPr>
        <p:spPr>
          <a:xfrm>
            <a:off x="4231945" y="3347376"/>
            <a:ext cx="7248525" cy="2961961"/>
          </a:xfrm>
          <a:prstGeom prst="roundRect">
            <a:avLst>
              <a:gd name="adj" fmla="val 11515"/>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endParaRPr sz="1000" dirty="0">
              <a:latin typeface="Century Gothic" panose="020B0502020202020204" pitchFamily="34" charset="0"/>
            </a:endParaRPr>
          </a:p>
        </p:txBody>
      </p:sp>
      <p:graphicFrame>
        <p:nvGraphicFramePr>
          <p:cNvPr id="5" name="Table 4">
            <a:extLst>
              <a:ext uri="{FF2B5EF4-FFF2-40B4-BE49-F238E27FC236}">
                <a16:creationId xmlns:a16="http://schemas.microsoft.com/office/drawing/2014/main" id="{62749082-5072-4411-8F7C-9312159B9578}"/>
              </a:ext>
            </a:extLst>
          </p:cNvPr>
          <p:cNvGraphicFramePr>
            <a:graphicFrameLocks noGrp="1"/>
          </p:cNvGraphicFramePr>
          <p:nvPr>
            <p:extLst>
              <p:ext uri="{D42A27DB-BD31-4B8C-83A1-F6EECF244321}">
                <p14:modId xmlns:p14="http://schemas.microsoft.com/office/powerpoint/2010/main" val="747370447"/>
              </p:ext>
            </p:extLst>
          </p:nvPr>
        </p:nvGraphicFramePr>
        <p:xfrm>
          <a:off x="4469520" y="3497129"/>
          <a:ext cx="6773374" cy="2662455"/>
        </p:xfrm>
        <a:graphic>
          <a:graphicData uri="http://schemas.openxmlformats.org/drawingml/2006/table">
            <a:tbl>
              <a:tblPr firstRow="1" bandRow="1">
                <a:tableStyleId>{5940675A-B579-460E-94D1-54222C63F5DA}</a:tableStyleId>
              </a:tblPr>
              <a:tblGrid>
                <a:gridCol w="1502126">
                  <a:extLst>
                    <a:ext uri="{9D8B030D-6E8A-4147-A177-3AD203B41FA5}">
                      <a16:colId xmlns:a16="http://schemas.microsoft.com/office/drawing/2014/main" val="696142114"/>
                    </a:ext>
                  </a:extLst>
                </a:gridCol>
                <a:gridCol w="1331259">
                  <a:extLst>
                    <a:ext uri="{9D8B030D-6E8A-4147-A177-3AD203B41FA5}">
                      <a16:colId xmlns:a16="http://schemas.microsoft.com/office/drawing/2014/main" val="2206365919"/>
                    </a:ext>
                  </a:extLst>
                </a:gridCol>
                <a:gridCol w="1358153">
                  <a:extLst>
                    <a:ext uri="{9D8B030D-6E8A-4147-A177-3AD203B41FA5}">
                      <a16:colId xmlns:a16="http://schemas.microsoft.com/office/drawing/2014/main" val="1281948958"/>
                    </a:ext>
                  </a:extLst>
                </a:gridCol>
                <a:gridCol w="1331259">
                  <a:extLst>
                    <a:ext uri="{9D8B030D-6E8A-4147-A177-3AD203B41FA5}">
                      <a16:colId xmlns:a16="http://schemas.microsoft.com/office/drawing/2014/main" val="824429683"/>
                    </a:ext>
                  </a:extLst>
                </a:gridCol>
                <a:gridCol w="1250577">
                  <a:extLst>
                    <a:ext uri="{9D8B030D-6E8A-4147-A177-3AD203B41FA5}">
                      <a16:colId xmlns:a16="http://schemas.microsoft.com/office/drawing/2014/main" val="1708762557"/>
                    </a:ext>
                  </a:extLst>
                </a:gridCol>
              </a:tblGrid>
              <a:tr h="563919">
                <a:tc>
                  <a:txBody>
                    <a:bodyPr/>
                    <a:lstStyle/>
                    <a:p>
                      <a:endParaRPr lang="en-US" sz="1000" dirty="0">
                        <a:solidFill>
                          <a:schemeClr val="tx2"/>
                        </a:solidFill>
                        <a:latin typeface="Century Gothic" panose="020B0502020202020204" pitchFamily="34" charset="0"/>
                      </a:endParaRPr>
                    </a:p>
                  </a:txBody>
                  <a:tcPr marL="56207" marR="56207" marT="28103" marB="28103" anchor="ctr">
                    <a:lnL w="12700" cmpd="sng">
                      <a:noFill/>
                    </a:lnL>
                    <a:lnR w="12700" cap="flat" cmpd="sng" algn="ctr">
                      <a:solidFill>
                        <a:schemeClr val="bg1"/>
                      </a:solidFill>
                      <a:prstDash val="sysDash"/>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dirty="0">
                          <a:solidFill>
                            <a:schemeClr val="accent2"/>
                          </a:solidFill>
                          <a:latin typeface="Century Gothic"/>
                          <a:cs typeface="Century Gothic"/>
                        </a:rPr>
                        <a:t>Q1 FY 20XX</a:t>
                      </a:r>
                      <a:endParaRPr lang="en-IN" sz="1200" b="1" i="0" u="none" strike="noStrike" dirty="0">
                        <a:solidFill>
                          <a:schemeClr val="accent2"/>
                        </a:solidFill>
                        <a:latin typeface="Century Gothic" panose="020B0502020202020204" pitchFamily="34" charset="0"/>
                        <a:cs typeface="Century Gothic"/>
                      </a:endParaRP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dirty="0">
                          <a:solidFill>
                            <a:schemeClr val="accent2"/>
                          </a:solidFill>
                          <a:latin typeface="Century Gothic"/>
                          <a:cs typeface="Century Gothic"/>
                        </a:rPr>
                        <a:t>Q2 FY 20XX</a:t>
                      </a:r>
                      <a:endParaRPr lang="en-IN" sz="1200" b="1" i="0" u="none" strike="noStrike" dirty="0">
                        <a:solidFill>
                          <a:schemeClr val="accent2"/>
                        </a:solidFill>
                        <a:latin typeface="Century Gothic" panose="020B0502020202020204" pitchFamily="34" charset="0"/>
                        <a:cs typeface="Century Gothic"/>
                      </a:endParaRP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9050" cap="flat" cmpd="sng" algn="ctr">
                      <a:noFill/>
                      <a:prstDash val="sysDashDot"/>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dirty="0">
                          <a:solidFill>
                            <a:schemeClr val="accent2"/>
                          </a:solidFill>
                          <a:latin typeface="Century Gothic"/>
                          <a:cs typeface="Century Gothic"/>
                        </a:rPr>
                        <a:t>Q3 FY 20XX</a:t>
                      </a:r>
                      <a:endParaRPr lang="en-IN" sz="1200" b="1" i="0" u="none" strike="noStrike" dirty="0">
                        <a:solidFill>
                          <a:schemeClr val="accent2"/>
                        </a:solidFill>
                        <a:latin typeface="Century Gothic" panose="020B0502020202020204" pitchFamily="34" charset="0"/>
                        <a:cs typeface="Century Gothic"/>
                      </a:endParaRP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dirty="0">
                          <a:solidFill>
                            <a:schemeClr val="accent2"/>
                          </a:solidFill>
                          <a:latin typeface="Century Gothic"/>
                          <a:cs typeface="Century Gothic"/>
                        </a:rPr>
                        <a:t>Q4 FY 20XX</a:t>
                      </a:r>
                      <a:endParaRPr lang="en-IN" sz="1200" b="1" i="0" u="none" strike="noStrike" dirty="0">
                        <a:solidFill>
                          <a:schemeClr val="accent2"/>
                        </a:solidFill>
                        <a:latin typeface="Century Gothic" panose="020B0502020202020204" pitchFamily="34" charset="0"/>
                        <a:cs typeface="Century Gothic"/>
                      </a:endParaRPr>
                    </a:p>
                  </a:txBody>
                  <a:tcPr marL="56207" marR="56207" marT="28103" marB="28103" anchor="ctr">
                    <a:lnL w="12700" cap="flat" cmpd="sng" algn="ctr">
                      <a:solidFill>
                        <a:schemeClr val="bg1"/>
                      </a:solidFill>
                      <a:prstDash val="sysDash"/>
                      <a:round/>
                      <a:headEnd type="none" w="med" len="med"/>
                      <a:tailEnd type="none" w="med" len="med"/>
                    </a:lnL>
                    <a:lnR w="12700" cmpd="sng">
                      <a:noFill/>
                    </a:lnR>
                    <a:lnT w="12700" cmpd="sng">
                      <a:noFill/>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2852556"/>
                  </a:ext>
                </a:extLst>
              </a:tr>
              <a:tr h="524634">
                <a:tc>
                  <a:txBody>
                    <a:bodyPr/>
                    <a:lstStyle/>
                    <a:p>
                      <a:pPr marL="182880"/>
                      <a:r>
                        <a:rPr lang="en-US" sz="900" b="1" dirty="0">
                          <a:solidFill>
                            <a:schemeClr val="tx2"/>
                          </a:solidFill>
                          <a:latin typeface="Century Gothic" panose="020B0502020202020204" pitchFamily="34" charset="0"/>
                        </a:rPr>
                        <a:t>Operations</a:t>
                      </a:r>
                    </a:p>
                  </a:txBody>
                  <a:tcPr marL="56207" marR="56207" marT="28103" marB="28103" anchor="ctr">
                    <a:lnL w="12700" cmpd="sng">
                      <a:noFill/>
                    </a:lnL>
                    <a:lnR w="12700" cap="flat" cmpd="sng" algn="ctr">
                      <a:solidFill>
                        <a:schemeClr val="bg1"/>
                      </a:solidFill>
                      <a:prstDash val="sysDash"/>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8MM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6MM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4MM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19050" cap="flat" cmpd="sng" algn="ctr">
                      <a:solidFill>
                        <a:schemeClr val="accent2"/>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6MM</a:t>
                      </a:r>
                    </a:p>
                  </a:txBody>
                  <a:tcPr marL="56207" marR="56207" marT="28103" marB="28103" anchor="ctr">
                    <a:lnL w="12700" cap="flat" cmpd="sng" algn="ctr">
                      <a:solidFill>
                        <a:schemeClr val="bg1"/>
                      </a:solidFill>
                      <a:prstDash val="sysDash"/>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63898"/>
                  </a:ext>
                </a:extLst>
              </a:tr>
              <a:tr h="524634">
                <a:tc>
                  <a:txBody>
                    <a:bodyPr/>
                    <a:lstStyle/>
                    <a:p>
                      <a:pPr marL="182880"/>
                      <a:r>
                        <a:rPr lang="en-US" sz="900" b="1" dirty="0">
                          <a:solidFill>
                            <a:schemeClr val="tx2"/>
                          </a:solidFill>
                          <a:latin typeface="Century Gothic" panose="020B0502020202020204" pitchFamily="34" charset="0"/>
                        </a:rPr>
                        <a:t>Financing Activities</a:t>
                      </a:r>
                    </a:p>
                  </a:txBody>
                  <a:tcPr marL="56207" marR="56207" marT="28103" marB="28103" anchor="ctr">
                    <a:lnL w="12700" cmpd="sng">
                      <a:noFill/>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4MM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5MM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7MM</a:t>
                      </a:r>
                    </a:p>
                  </a:txBody>
                  <a:tcPr marL="56207" marR="56207" marT="28103" marB="28103" anchor="ctr">
                    <a:lnL w="12700" cap="flat" cmpd="sng" algn="ctr">
                      <a:solidFill>
                        <a:schemeClr val="bg1"/>
                      </a:solidFill>
                      <a:prstDash val="sysDash"/>
                      <a:round/>
                      <a:headEnd type="none" w="med" len="med"/>
                      <a:tailEnd type="none" w="med" len="med"/>
                    </a:lnL>
                    <a:lnR w="12700" cmpd="sng">
                      <a:noFill/>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5148834"/>
                  </a:ext>
                </a:extLst>
              </a:tr>
              <a:tr h="524634">
                <a:tc>
                  <a:txBody>
                    <a:bodyPr/>
                    <a:lstStyle/>
                    <a:p>
                      <a:pPr marL="182880"/>
                      <a:r>
                        <a:rPr lang="en-US" sz="900" b="1" dirty="0">
                          <a:solidFill>
                            <a:schemeClr val="tx2"/>
                          </a:solidFill>
                          <a:latin typeface="Century Gothic" panose="020B0502020202020204" pitchFamily="34" charset="0"/>
                        </a:rPr>
                        <a:t>Investing Activities</a:t>
                      </a:r>
                    </a:p>
                  </a:txBody>
                  <a:tcPr marL="56207" marR="56207" marT="28103" marB="28103" anchor="ctr">
                    <a:lnL w="12700" cmpd="sng">
                      <a:noFill/>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4MM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2MM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mpd="sng">
                      <a:noFill/>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4323939"/>
                  </a:ext>
                </a:extLst>
              </a:tr>
              <a:tr h="524634">
                <a:tc>
                  <a:txBody>
                    <a:bodyPr/>
                    <a:lstStyle/>
                    <a:p>
                      <a:pPr marL="182880"/>
                      <a:r>
                        <a:rPr lang="en-US" sz="900" b="1" dirty="0">
                          <a:solidFill>
                            <a:schemeClr val="tx2"/>
                          </a:solidFill>
                          <a:latin typeface="Century Gothic" panose="020B0502020202020204" pitchFamily="34" charset="0"/>
                        </a:rPr>
                        <a:t>Net Income in Cash</a:t>
                      </a:r>
                    </a:p>
                  </a:txBody>
                  <a:tcPr marL="56207" marR="56207" marT="28103" marB="28103" anchor="ctr">
                    <a:lnL w="12700" cmpd="sng">
                      <a:noFill/>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2MM</a:t>
                      </a:r>
                    </a:p>
                  </a:txBody>
                  <a:tcPr marL="56207" marR="56207" marT="28103" marB="28103" anchor="ctr">
                    <a:lnL w="12700" cap="flat" cmpd="sng" algn="ctr">
                      <a:solidFill>
                        <a:schemeClr val="bg1"/>
                      </a:solidFill>
                      <a:prstDash val="sysDash"/>
                      <a:round/>
                      <a:headEnd type="none" w="med" len="med"/>
                      <a:tailEnd type="none" w="med" len="med"/>
                    </a:lnL>
                    <a:lnR w="12700" cap="flat" cmpd="sng" algn="ctr">
                      <a:solidFill>
                        <a:schemeClr val="bg1"/>
                      </a:solidFill>
                      <a:prstDash val="sysDash"/>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900" dirty="0">
                          <a:solidFill>
                            <a:schemeClr val="tx2"/>
                          </a:solidFill>
                          <a:latin typeface="Century Gothic" panose="020B0502020202020204" pitchFamily="34" charset="0"/>
                        </a:rPr>
                        <a:t>3MM</a:t>
                      </a:r>
                    </a:p>
                  </a:txBody>
                  <a:tcPr marL="56207" marR="56207" marT="28103" marB="28103" anchor="ctr">
                    <a:lnL w="12700" cap="flat" cmpd="sng" algn="ctr">
                      <a:solidFill>
                        <a:schemeClr val="bg1"/>
                      </a:solidFill>
                      <a:prstDash val="sysDash"/>
                      <a:round/>
                      <a:headEnd type="none" w="med" len="med"/>
                      <a:tailEnd type="none" w="med" len="med"/>
                    </a:lnL>
                    <a:lnR w="12700" cmpd="sng">
                      <a:noFill/>
                    </a:lnR>
                    <a:lnT w="3175" cap="flat" cmpd="sng" algn="ctr">
                      <a:solidFill>
                        <a:schemeClr val="tx2">
                          <a:lumMod val="40000"/>
                          <a:lumOff val="6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431968"/>
                  </a:ext>
                </a:extLst>
              </a:tr>
            </a:tbl>
          </a:graphicData>
        </a:graphic>
      </p:graphicFrame>
      <p:grpSp>
        <p:nvGrpSpPr>
          <p:cNvPr id="8" name="Group 7">
            <a:extLst>
              <a:ext uri="{FF2B5EF4-FFF2-40B4-BE49-F238E27FC236}">
                <a16:creationId xmlns:a16="http://schemas.microsoft.com/office/drawing/2014/main" id="{DB6AEB50-7079-40EA-8819-68DCD1256332}"/>
              </a:ext>
            </a:extLst>
          </p:cNvPr>
          <p:cNvGrpSpPr/>
          <p:nvPr/>
        </p:nvGrpSpPr>
        <p:grpSpPr>
          <a:xfrm>
            <a:off x="4469520" y="692185"/>
            <a:ext cx="1574800" cy="465891"/>
            <a:chOff x="4469520" y="1052868"/>
            <a:chExt cx="1574800" cy="465891"/>
          </a:xfrm>
        </p:grpSpPr>
        <p:sp>
          <p:nvSpPr>
            <p:cNvPr id="7" name="TextBox 6">
              <a:extLst>
                <a:ext uri="{FF2B5EF4-FFF2-40B4-BE49-F238E27FC236}">
                  <a16:creationId xmlns:a16="http://schemas.microsoft.com/office/drawing/2014/main" id="{9B9AE230-557D-4723-A1E4-28BE080B93A8}"/>
                </a:ext>
              </a:extLst>
            </p:cNvPr>
            <p:cNvSpPr txBox="1"/>
            <p:nvPr/>
          </p:nvSpPr>
          <p:spPr>
            <a:xfrm>
              <a:off x="4469520" y="1052868"/>
              <a:ext cx="1574800" cy="276999"/>
            </a:xfrm>
            <a:prstGeom prst="rect">
              <a:avLst/>
            </a:prstGeom>
            <a:noFill/>
          </p:spPr>
          <p:txBody>
            <a:bodyPr wrap="square">
              <a:spAutoFit/>
            </a:bodyPr>
            <a:lstStyle/>
            <a:p>
              <a:r>
                <a:rPr lang="en-US" sz="1200" b="1" dirty="0">
                  <a:solidFill>
                    <a:schemeClr val="tx2"/>
                  </a:solidFill>
                  <a:latin typeface="Century Gothic" panose="020B0502020202020204" pitchFamily="34" charset="0"/>
                </a:rPr>
                <a:t>Operating activity </a:t>
              </a:r>
              <a:endParaRPr lang="en-MY" sz="1200" dirty="0">
                <a:solidFill>
                  <a:schemeClr val="tx2"/>
                </a:solidFill>
              </a:endParaRPr>
            </a:p>
          </p:txBody>
        </p:sp>
        <p:sp>
          <p:nvSpPr>
            <p:cNvPr id="9" name="TextBox 8">
              <a:extLst>
                <a:ext uri="{FF2B5EF4-FFF2-40B4-BE49-F238E27FC236}">
                  <a16:creationId xmlns:a16="http://schemas.microsoft.com/office/drawing/2014/main" id="{38D03EE1-1C06-4E99-9120-1AD01C4EC8B4}"/>
                </a:ext>
              </a:extLst>
            </p:cNvPr>
            <p:cNvSpPr txBox="1"/>
            <p:nvPr/>
          </p:nvSpPr>
          <p:spPr>
            <a:xfrm>
              <a:off x="4469520" y="1303315"/>
              <a:ext cx="1574800" cy="215444"/>
            </a:xfrm>
            <a:prstGeom prst="rect">
              <a:avLst/>
            </a:prstGeom>
            <a:noFill/>
          </p:spPr>
          <p:txBody>
            <a:bodyPr wrap="square">
              <a:spAutoFit/>
            </a:bodyPr>
            <a:lstStyle/>
            <a:p>
              <a:r>
                <a:rPr lang="en-US" sz="800" i="1" dirty="0">
                  <a:solidFill>
                    <a:schemeClr val="tx2">
                      <a:lumMod val="60000"/>
                      <a:lumOff val="40000"/>
                    </a:schemeClr>
                  </a:solidFill>
                  <a:latin typeface="Century Gothic" panose="020B0502020202020204" pitchFamily="34" charset="0"/>
                </a:rPr>
                <a:t>20% CAGR</a:t>
              </a:r>
              <a:endParaRPr lang="en-MY" sz="800" i="1" dirty="0">
                <a:solidFill>
                  <a:schemeClr val="tx2">
                    <a:lumMod val="60000"/>
                    <a:lumOff val="40000"/>
                  </a:schemeClr>
                </a:solidFill>
              </a:endParaRPr>
            </a:p>
          </p:txBody>
        </p:sp>
      </p:grpSp>
      <p:grpSp>
        <p:nvGrpSpPr>
          <p:cNvPr id="2" name="Group 1">
            <a:extLst>
              <a:ext uri="{FF2B5EF4-FFF2-40B4-BE49-F238E27FC236}">
                <a16:creationId xmlns:a16="http://schemas.microsoft.com/office/drawing/2014/main" id="{38CA8E3A-7298-E3DC-19CB-C243EF813D43}"/>
              </a:ext>
            </a:extLst>
          </p:cNvPr>
          <p:cNvGrpSpPr/>
          <p:nvPr/>
        </p:nvGrpSpPr>
        <p:grpSpPr>
          <a:xfrm>
            <a:off x="6900580" y="786631"/>
            <a:ext cx="4342315" cy="276999"/>
            <a:chOff x="6900580" y="786631"/>
            <a:chExt cx="4342315" cy="276999"/>
          </a:xfrm>
        </p:grpSpPr>
        <p:sp>
          <p:nvSpPr>
            <p:cNvPr id="29" name="Rectangle: Rounded Corners 28">
              <a:extLst>
                <a:ext uri="{FF2B5EF4-FFF2-40B4-BE49-F238E27FC236}">
                  <a16:creationId xmlns:a16="http://schemas.microsoft.com/office/drawing/2014/main" id="{30879365-09C8-4989-9947-1135C974B938}"/>
                </a:ext>
              </a:extLst>
            </p:cNvPr>
            <p:cNvSpPr/>
            <p:nvPr/>
          </p:nvSpPr>
          <p:spPr>
            <a:xfrm>
              <a:off x="6900581" y="786631"/>
              <a:ext cx="4342314" cy="276999"/>
            </a:xfrm>
            <a:prstGeom prst="roundRect">
              <a:avLst>
                <a:gd name="adj" fmla="val 50000"/>
              </a:avLst>
            </a:prstGeom>
            <a:solidFill>
              <a:schemeClr val="accent2">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Rectangle: Rounded Corners 29">
              <a:extLst>
                <a:ext uri="{FF2B5EF4-FFF2-40B4-BE49-F238E27FC236}">
                  <a16:creationId xmlns:a16="http://schemas.microsoft.com/office/drawing/2014/main" id="{71EA9E83-BB2C-43CB-9EAF-E40083618960}"/>
                </a:ext>
              </a:extLst>
            </p:cNvPr>
            <p:cNvSpPr/>
            <p:nvPr/>
          </p:nvSpPr>
          <p:spPr>
            <a:xfrm>
              <a:off x="6900580" y="786631"/>
              <a:ext cx="1448367" cy="276999"/>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34" name="Rectangle: Rounded Corners 33">
              <a:extLst>
                <a:ext uri="{FF2B5EF4-FFF2-40B4-BE49-F238E27FC236}">
                  <a16:creationId xmlns:a16="http://schemas.microsoft.com/office/drawing/2014/main" id="{67DF1401-282B-47C6-967C-E47FFEE153F6}"/>
                </a:ext>
              </a:extLst>
            </p:cNvPr>
            <p:cNvSpPr/>
            <p:nvPr/>
          </p:nvSpPr>
          <p:spPr>
            <a:xfrm>
              <a:off x="8724177" y="786631"/>
              <a:ext cx="1448367" cy="276999"/>
            </a:xfrm>
            <a:prstGeom prst="roundRect">
              <a:avLst>
                <a:gd name="adj" fmla="val 0"/>
              </a:avLst>
            </a:prstGeom>
            <a:solidFill>
              <a:schemeClr val="accent2">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33" name="Rectangle: Rounded Corners 32">
              <a:extLst>
                <a:ext uri="{FF2B5EF4-FFF2-40B4-BE49-F238E27FC236}">
                  <a16:creationId xmlns:a16="http://schemas.microsoft.com/office/drawing/2014/main" id="{CF266B7C-9C55-462C-8C82-25A018339193}"/>
                </a:ext>
              </a:extLst>
            </p:cNvPr>
            <p:cNvSpPr/>
            <p:nvPr/>
          </p:nvSpPr>
          <p:spPr>
            <a:xfrm>
              <a:off x="8243709" y="786631"/>
              <a:ext cx="854075" cy="276999"/>
            </a:xfrm>
            <a:prstGeom prst="roundRect">
              <a:avLst>
                <a:gd name="adj" fmla="val 0"/>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grpSp>
      <p:grpSp>
        <p:nvGrpSpPr>
          <p:cNvPr id="20" name="Group 19">
            <a:extLst>
              <a:ext uri="{FF2B5EF4-FFF2-40B4-BE49-F238E27FC236}">
                <a16:creationId xmlns:a16="http://schemas.microsoft.com/office/drawing/2014/main" id="{C9DEB17F-F238-4E62-9D0A-FBAFDA33948D}"/>
              </a:ext>
            </a:extLst>
          </p:cNvPr>
          <p:cNvGrpSpPr/>
          <p:nvPr/>
        </p:nvGrpSpPr>
        <p:grpSpPr>
          <a:xfrm>
            <a:off x="4469520" y="1333974"/>
            <a:ext cx="1574800" cy="465891"/>
            <a:chOff x="4469520" y="1575507"/>
            <a:chExt cx="1574800" cy="465891"/>
          </a:xfrm>
        </p:grpSpPr>
        <p:sp>
          <p:nvSpPr>
            <p:cNvPr id="12" name="TextBox 11">
              <a:extLst>
                <a:ext uri="{FF2B5EF4-FFF2-40B4-BE49-F238E27FC236}">
                  <a16:creationId xmlns:a16="http://schemas.microsoft.com/office/drawing/2014/main" id="{93CC2C18-9C49-4D93-ADFF-1074924617F6}"/>
                </a:ext>
              </a:extLst>
            </p:cNvPr>
            <p:cNvSpPr txBox="1"/>
            <p:nvPr/>
          </p:nvSpPr>
          <p:spPr>
            <a:xfrm>
              <a:off x="4469520" y="1575507"/>
              <a:ext cx="1574800" cy="276999"/>
            </a:xfrm>
            <a:prstGeom prst="rect">
              <a:avLst/>
            </a:prstGeom>
            <a:noFill/>
          </p:spPr>
          <p:txBody>
            <a:bodyPr wrap="square">
              <a:spAutoFit/>
            </a:bodyPr>
            <a:lstStyle/>
            <a:p>
              <a:r>
                <a:rPr lang="en-US" sz="1200" b="1" dirty="0">
                  <a:solidFill>
                    <a:schemeClr val="tx2"/>
                  </a:solidFill>
                  <a:latin typeface="Century Gothic" panose="020B0502020202020204" pitchFamily="34" charset="0"/>
                </a:rPr>
                <a:t>Financing activity </a:t>
              </a:r>
              <a:endParaRPr lang="en-MY" sz="1200" dirty="0">
                <a:solidFill>
                  <a:schemeClr val="tx2"/>
                </a:solidFill>
              </a:endParaRPr>
            </a:p>
          </p:txBody>
        </p:sp>
        <p:sp>
          <p:nvSpPr>
            <p:cNvPr id="13" name="TextBox 12">
              <a:extLst>
                <a:ext uri="{FF2B5EF4-FFF2-40B4-BE49-F238E27FC236}">
                  <a16:creationId xmlns:a16="http://schemas.microsoft.com/office/drawing/2014/main" id="{543581D0-9879-47E2-92E5-1F6831E1091E}"/>
                </a:ext>
              </a:extLst>
            </p:cNvPr>
            <p:cNvSpPr txBox="1"/>
            <p:nvPr/>
          </p:nvSpPr>
          <p:spPr>
            <a:xfrm>
              <a:off x="4469520" y="1825954"/>
              <a:ext cx="1574800" cy="215444"/>
            </a:xfrm>
            <a:prstGeom prst="rect">
              <a:avLst/>
            </a:prstGeom>
            <a:noFill/>
          </p:spPr>
          <p:txBody>
            <a:bodyPr wrap="square">
              <a:spAutoFit/>
            </a:bodyPr>
            <a:lstStyle/>
            <a:p>
              <a:r>
                <a:rPr lang="en-US" sz="800" i="1" dirty="0">
                  <a:solidFill>
                    <a:schemeClr val="tx2">
                      <a:lumMod val="60000"/>
                      <a:lumOff val="40000"/>
                    </a:schemeClr>
                  </a:solidFill>
                  <a:latin typeface="Century Gothic" panose="020B0502020202020204" pitchFamily="34" charset="0"/>
                </a:rPr>
                <a:t>15% CAGR</a:t>
              </a:r>
              <a:endParaRPr lang="en-MY" sz="800" i="1" dirty="0">
                <a:solidFill>
                  <a:schemeClr val="tx2">
                    <a:lumMod val="60000"/>
                    <a:lumOff val="40000"/>
                  </a:schemeClr>
                </a:solidFill>
              </a:endParaRPr>
            </a:p>
          </p:txBody>
        </p:sp>
      </p:grpSp>
      <p:grpSp>
        <p:nvGrpSpPr>
          <p:cNvPr id="3" name="Group 2">
            <a:extLst>
              <a:ext uri="{FF2B5EF4-FFF2-40B4-BE49-F238E27FC236}">
                <a16:creationId xmlns:a16="http://schemas.microsoft.com/office/drawing/2014/main" id="{E023E055-2C2E-62E4-5784-329E93FEC1F1}"/>
              </a:ext>
            </a:extLst>
          </p:cNvPr>
          <p:cNvGrpSpPr/>
          <p:nvPr/>
        </p:nvGrpSpPr>
        <p:grpSpPr>
          <a:xfrm>
            <a:off x="6900580" y="1428420"/>
            <a:ext cx="4342315" cy="276999"/>
            <a:chOff x="6900580" y="1428420"/>
            <a:chExt cx="4342315" cy="276999"/>
          </a:xfrm>
        </p:grpSpPr>
        <p:sp>
          <p:nvSpPr>
            <p:cNvPr id="37" name="Rectangle: Rounded Corners 36">
              <a:extLst>
                <a:ext uri="{FF2B5EF4-FFF2-40B4-BE49-F238E27FC236}">
                  <a16:creationId xmlns:a16="http://schemas.microsoft.com/office/drawing/2014/main" id="{D0CCC5E9-6F15-4B1D-9826-62C9E68FCA44}"/>
                </a:ext>
              </a:extLst>
            </p:cNvPr>
            <p:cNvSpPr/>
            <p:nvPr/>
          </p:nvSpPr>
          <p:spPr>
            <a:xfrm>
              <a:off x="6900581" y="1428420"/>
              <a:ext cx="4342314" cy="276999"/>
            </a:xfrm>
            <a:prstGeom prst="roundRect">
              <a:avLst>
                <a:gd name="adj" fmla="val 50000"/>
              </a:avLst>
            </a:prstGeom>
            <a:solidFill>
              <a:schemeClr val="accent2">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Rectangle: Rounded Corners 37">
              <a:extLst>
                <a:ext uri="{FF2B5EF4-FFF2-40B4-BE49-F238E27FC236}">
                  <a16:creationId xmlns:a16="http://schemas.microsoft.com/office/drawing/2014/main" id="{DCAF7044-4617-4519-8D8E-E15A1220E827}"/>
                </a:ext>
              </a:extLst>
            </p:cNvPr>
            <p:cNvSpPr/>
            <p:nvPr/>
          </p:nvSpPr>
          <p:spPr>
            <a:xfrm>
              <a:off x="6900580" y="1428420"/>
              <a:ext cx="1233327" cy="276999"/>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39" name="Rectangle: Rounded Corners 38">
              <a:extLst>
                <a:ext uri="{FF2B5EF4-FFF2-40B4-BE49-F238E27FC236}">
                  <a16:creationId xmlns:a16="http://schemas.microsoft.com/office/drawing/2014/main" id="{CDE5B236-65AC-4BBE-8316-587482E1440B}"/>
                </a:ext>
              </a:extLst>
            </p:cNvPr>
            <p:cNvSpPr/>
            <p:nvPr/>
          </p:nvSpPr>
          <p:spPr>
            <a:xfrm>
              <a:off x="8563331" y="1428420"/>
              <a:ext cx="1448367" cy="276999"/>
            </a:xfrm>
            <a:prstGeom prst="roundRect">
              <a:avLst>
                <a:gd name="adj" fmla="val 0"/>
              </a:avLst>
            </a:prstGeom>
            <a:solidFill>
              <a:schemeClr val="accent2">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40" name="Rectangle: Rounded Corners 39">
              <a:extLst>
                <a:ext uri="{FF2B5EF4-FFF2-40B4-BE49-F238E27FC236}">
                  <a16:creationId xmlns:a16="http://schemas.microsoft.com/office/drawing/2014/main" id="{29C49801-5781-4B4B-AC43-F2FCA0A7AEA3}"/>
                </a:ext>
              </a:extLst>
            </p:cNvPr>
            <p:cNvSpPr/>
            <p:nvPr/>
          </p:nvSpPr>
          <p:spPr>
            <a:xfrm>
              <a:off x="8006268" y="1428420"/>
              <a:ext cx="619183" cy="276999"/>
            </a:xfrm>
            <a:prstGeom prst="roundRect">
              <a:avLst>
                <a:gd name="adj" fmla="val 0"/>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grpSp>
      <p:grpSp>
        <p:nvGrpSpPr>
          <p:cNvPr id="21" name="Group 20">
            <a:extLst>
              <a:ext uri="{FF2B5EF4-FFF2-40B4-BE49-F238E27FC236}">
                <a16:creationId xmlns:a16="http://schemas.microsoft.com/office/drawing/2014/main" id="{37813FF5-C1E0-4704-9636-3C68B0F63642}"/>
              </a:ext>
            </a:extLst>
          </p:cNvPr>
          <p:cNvGrpSpPr/>
          <p:nvPr/>
        </p:nvGrpSpPr>
        <p:grpSpPr>
          <a:xfrm>
            <a:off x="4469520" y="1975763"/>
            <a:ext cx="1574800" cy="465891"/>
            <a:chOff x="4469520" y="2044406"/>
            <a:chExt cx="1574800" cy="465891"/>
          </a:xfrm>
        </p:grpSpPr>
        <p:sp>
          <p:nvSpPr>
            <p:cNvPr id="15" name="TextBox 14">
              <a:extLst>
                <a:ext uri="{FF2B5EF4-FFF2-40B4-BE49-F238E27FC236}">
                  <a16:creationId xmlns:a16="http://schemas.microsoft.com/office/drawing/2014/main" id="{39D2273C-6670-4178-B952-6249B83A76CF}"/>
                </a:ext>
              </a:extLst>
            </p:cNvPr>
            <p:cNvSpPr txBox="1"/>
            <p:nvPr/>
          </p:nvSpPr>
          <p:spPr>
            <a:xfrm>
              <a:off x="4469520" y="2044406"/>
              <a:ext cx="1574800" cy="276999"/>
            </a:xfrm>
            <a:prstGeom prst="rect">
              <a:avLst/>
            </a:prstGeom>
            <a:noFill/>
          </p:spPr>
          <p:txBody>
            <a:bodyPr wrap="square">
              <a:spAutoFit/>
            </a:bodyPr>
            <a:lstStyle/>
            <a:p>
              <a:r>
                <a:rPr lang="en-US" sz="1200" b="1" dirty="0">
                  <a:solidFill>
                    <a:schemeClr val="tx2"/>
                  </a:solidFill>
                  <a:latin typeface="Century Gothic" panose="020B0502020202020204" pitchFamily="34" charset="0"/>
                </a:rPr>
                <a:t>Investing activity </a:t>
              </a:r>
              <a:endParaRPr lang="en-MY" sz="1200" dirty="0">
                <a:solidFill>
                  <a:schemeClr val="tx2"/>
                </a:solidFill>
              </a:endParaRPr>
            </a:p>
          </p:txBody>
        </p:sp>
        <p:sp>
          <p:nvSpPr>
            <p:cNvPr id="16" name="TextBox 15">
              <a:extLst>
                <a:ext uri="{FF2B5EF4-FFF2-40B4-BE49-F238E27FC236}">
                  <a16:creationId xmlns:a16="http://schemas.microsoft.com/office/drawing/2014/main" id="{80B55691-8137-4AE9-A323-00A3DBF881D1}"/>
                </a:ext>
              </a:extLst>
            </p:cNvPr>
            <p:cNvSpPr txBox="1"/>
            <p:nvPr/>
          </p:nvSpPr>
          <p:spPr>
            <a:xfrm>
              <a:off x="4469520" y="2294853"/>
              <a:ext cx="1574800" cy="215444"/>
            </a:xfrm>
            <a:prstGeom prst="rect">
              <a:avLst/>
            </a:prstGeom>
            <a:noFill/>
          </p:spPr>
          <p:txBody>
            <a:bodyPr wrap="square">
              <a:spAutoFit/>
            </a:bodyPr>
            <a:lstStyle/>
            <a:p>
              <a:r>
                <a:rPr lang="en-US" sz="800" i="1" dirty="0">
                  <a:solidFill>
                    <a:schemeClr val="tx2">
                      <a:lumMod val="60000"/>
                      <a:lumOff val="40000"/>
                    </a:schemeClr>
                  </a:solidFill>
                  <a:latin typeface="Century Gothic" panose="020B0502020202020204" pitchFamily="34" charset="0"/>
                </a:rPr>
                <a:t>17% CAGR</a:t>
              </a:r>
              <a:endParaRPr lang="en-MY" sz="800" i="1" dirty="0">
                <a:solidFill>
                  <a:schemeClr val="tx2">
                    <a:lumMod val="60000"/>
                    <a:lumOff val="40000"/>
                  </a:schemeClr>
                </a:solidFill>
              </a:endParaRPr>
            </a:p>
          </p:txBody>
        </p:sp>
      </p:grpSp>
      <p:grpSp>
        <p:nvGrpSpPr>
          <p:cNvPr id="6" name="Group 5">
            <a:extLst>
              <a:ext uri="{FF2B5EF4-FFF2-40B4-BE49-F238E27FC236}">
                <a16:creationId xmlns:a16="http://schemas.microsoft.com/office/drawing/2014/main" id="{8513AFC6-4C96-3420-2382-09BE83A61459}"/>
              </a:ext>
            </a:extLst>
          </p:cNvPr>
          <p:cNvGrpSpPr/>
          <p:nvPr/>
        </p:nvGrpSpPr>
        <p:grpSpPr>
          <a:xfrm>
            <a:off x="6900581" y="2059688"/>
            <a:ext cx="4342314" cy="276999"/>
            <a:chOff x="6900581" y="2059688"/>
            <a:chExt cx="4342314" cy="276999"/>
          </a:xfrm>
        </p:grpSpPr>
        <p:sp>
          <p:nvSpPr>
            <p:cNvPr id="42" name="Rectangle: Rounded Corners 41">
              <a:extLst>
                <a:ext uri="{FF2B5EF4-FFF2-40B4-BE49-F238E27FC236}">
                  <a16:creationId xmlns:a16="http://schemas.microsoft.com/office/drawing/2014/main" id="{42A92A53-99E7-46CF-BB67-43928BD6C9CB}"/>
                </a:ext>
              </a:extLst>
            </p:cNvPr>
            <p:cNvSpPr/>
            <p:nvPr/>
          </p:nvSpPr>
          <p:spPr>
            <a:xfrm>
              <a:off x="6900581" y="2059688"/>
              <a:ext cx="4342314" cy="276999"/>
            </a:xfrm>
            <a:prstGeom prst="roundRect">
              <a:avLst>
                <a:gd name="adj" fmla="val 50000"/>
              </a:avLst>
            </a:prstGeom>
            <a:solidFill>
              <a:schemeClr val="accent2">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8BEDA0FB-EBA5-4C91-83E7-FE7EAFD22552}"/>
                </a:ext>
              </a:extLst>
            </p:cNvPr>
            <p:cNvSpPr/>
            <p:nvPr/>
          </p:nvSpPr>
          <p:spPr>
            <a:xfrm>
              <a:off x="6900581" y="2059688"/>
              <a:ext cx="795259" cy="276999"/>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44" name="Rectangle: Rounded Corners 43">
              <a:extLst>
                <a:ext uri="{FF2B5EF4-FFF2-40B4-BE49-F238E27FC236}">
                  <a16:creationId xmlns:a16="http://schemas.microsoft.com/office/drawing/2014/main" id="{25745D19-BB8B-4AE7-BCB9-5D6A767B97D4}"/>
                </a:ext>
              </a:extLst>
            </p:cNvPr>
            <p:cNvSpPr/>
            <p:nvPr/>
          </p:nvSpPr>
          <p:spPr>
            <a:xfrm>
              <a:off x="8745184" y="2059688"/>
              <a:ext cx="1448367" cy="276999"/>
            </a:xfrm>
            <a:prstGeom prst="roundRect">
              <a:avLst>
                <a:gd name="adj" fmla="val 0"/>
              </a:avLst>
            </a:prstGeom>
            <a:solidFill>
              <a:schemeClr val="accent2">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45" name="Rectangle: Rounded Corners 44">
              <a:extLst>
                <a:ext uri="{FF2B5EF4-FFF2-40B4-BE49-F238E27FC236}">
                  <a16:creationId xmlns:a16="http://schemas.microsoft.com/office/drawing/2014/main" id="{D676E70E-ADCD-4B99-A993-BAC450566906}"/>
                </a:ext>
              </a:extLst>
            </p:cNvPr>
            <p:cNvSpPr/>
            <p:nvPr/>
          </p:nvSpPr>
          <p:spPr>
            <a:xfrm>
              <a:off x="7543475" y="2059688"/>
              <a:ext cx="1779380" cy="276999"/>
            </a:xfrm>
            <a:prstGeom prst="roundRect">
              <a:avLst>
                <a:gd name="adj" fmla="val 0"/>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grpSp>
      <p:grpSp>
        <p:nvGrpSpPr>
          <p:cNvPr id="22" name="Group 21">
            <a:extLst>
              <a:ext uri="{FF2B5EF4-FFF2-40B4-BE49-F238E27FC236}">
                <a16:creationId xmlns:a16="http://schemas.microsoft.com/office/drawing/2014/main" id="{97578F17-DACC-4BBA-8C60-6DD0CE6C1CE8}"/>
              </a:ext>
            </a:extLst>
          </p:cNvPr>
          <p:cNvGrpSpPr/>
          <p:nvPr/>
        </p:nvGrpSpPr>
        <p:grpSpPr>
          <a:xfrm>
            <a:off x="4469520" y="2617553"/>
            <a:ext cx="1720850" cy="465891"/>
            <a:chOff x="4469520" y="2567045"/>
            <a:chExt cx="1720850" cy="465891"/>
          </a:xfrm>
        </p:grpSpPr>
        <p:sp>
          <p:nvSpPr>
            <p:cNvPr id="18" name="TextBox 17">
              <a:extLst>
                <a:ext uri="{FF2B5EF4-FFF2-40B4-BE49-F238E27FC236}">
                  <a16:creationId xmlns:a16="http://schemas.microsoft.com/office/drawing/2014/main" id="{371A27EA-C49A-4EC9-9BB7-29D1E61ECEA4}"/>
                </a:ext>
              </a:extLst>
            </p:cNvPr>
            <p:cNvSpPr txBox="1"/>
            <p:nvPr/>
          </p:nvSpPr>
          <p:spPr>
            <a:xfrm>
              <a:off x="4469520" y="2567045"/>
              <a:ext cx="1720850" cy="276999"/>
            </a:xfrm>
            <a:prstGeom prst="rect">
              <a:avLst/>
            </a:prstGeom>
            <a:noFill/>
          </p:spPr>
          <p:txBody>
            <a:bodyPr wrap="square">
              <a:spAutoFit/>
            </a:bodyPr>
            <a:lstStyle/>
            <a:p>
              <a:r>
                <a:rPr lang="en-US" sz="1200" b="1" dirty="0">
                  <a:solidFill>
                    <a:schemeClr val="tx2"/>
                  </a:solidFill>
                  <a:latin typeface="Century Gothic" panose="020B0502020202020204" pitchFamily="34" charset="0"/>
                </a:rPr>
                <a:t>Net income in cash</a:t>
              </a:r>
              <a:endParaRPr lang="en-MY" sz="1200" dirty="0">
                <a:solidFill>
                  <a:schemeClr val="tx2"/>
                </a:solidFill>
              </a:endParaRPr>
            </a:p>
          </p:txBody>
        </p:sp>
        <p:sp>
          <p:nvSpPr>
            <p:cNvPr id="19" name="TextBox 18">
              <a:extLst>
                <a:ext uri="{FF2B5EF4-FFF2-40B4-BE49-F238E27FC236}">
                  <a16:creationId xmlns:a16="http://schemas.microsoft.com/office/drawing/2014/main" id="{514DA98B-DAC9-493A-864B-FFD27BED6787}"/>
                </a:ext>
              </a:extLst>
            </p:cNvPr>
            <p:cNvSpPr txBox="1"/>
            <p:nvPr/>
          </p:nvSpPr>
          <p:spPr>
            <a:xfrm>
              <a:off x="4469520" y="2817492"/>
              <a:ext cx="1574800" cy="215444"/>
            </a:xfrm>
            <a:prstGeom prst="rect">
              <a:avLst/>
            </a:prstGeom>
            <a:noFill/>
          </p:spPr>
          <p:txBody>
            <a:bodyPr wrap="square">
              <a:spAutoFit/>
            </a:bodyPr>
            <a:lstStyle/>
            <a:p>
              <a:r>
                <a:rPr lang="en-US" sz="800" i="1" dirty="0">
                  <a:solidFill>
                    <a:schemeClr val="tx2">
                      <a:lumMod val="60000"/>
                      <a:lumOff val="40000"/>
                    </a:schemeClr>
                  </a:solidFill>
                  <a:latin typeface="Century Gothic" panose="020B0502020202020204" pitchFamily="34" charset="0"/>
                </a:rPr>
                <a:t>6% CAGR</a:t>
              </a:r>
              <a:endParaRPr lang="en-MY" sz="800" i="1" dirty="0">
                <a:solidFill>
                  <a:schemeClr val="tx2">
                    <a:lumMod val="60000"/>
                    <a:lumOff val="40000"/>
                  </a:schemeClr>
                </a:solidFill>
              </a:endParaRPr>
            </a:p>
          </p:txBody>
        </p:sp>
      </p:grpSp>
      <p:grpSp>
        <p:nvGrpSpPr>
          <p:cNvPr id="10" name="Group 9">
            <a:extLst>
              <a:ext uri="{FF2B5EF4-FFF2-40B4-BE49-F238E27FC236}">
                <a16:creationId xmlns:a16="http://schemas.microsoft.com/office/drawing/2014/main" id="{E1CB0CF5-B750-4FC4-D05B-22447B39C029}"/>
              </a:ext>
            </a:extLst>
          </p:cNvPr>
          <p:cNvGrpSpPr/>
          <p:nvPr/>
        </p:nvGrpSpPr>
        <p:grpSpPr>
          <a:xfrm>
            <a:off x="6900581" y="2711999"/>
            <a:ext cx="4342314" cy="276999"/>
            <a:chOff x="6900581" y="2711999"/>
            <a:chExt cx="4342314" cy="276999"/>
          </a:xfrm>
        </p:grpSpPr>
        <p:sp>
          <p:nvSpPr>
            <p:cNvPr id="47" name="Rectangle: Rounded Corners 46">
              <a:extLst>
                <a:ext uri="{FF2B5EF4-FFF2-40B4-BE49-F238E27FC236}">
                  <a16:creationId xmlns:a16="http://schemas.microsoft.com/office/drawing/2014/main" id="{0DB66D3E-E15B-46E7-9298-FCEA83E7D308}"/>
                </a:ext>
              </a:extLst>
            </p:cNvPr>
            <p:cNvSpPr/>
            <p:nvPr/>
          </p:nvSpPr>
          <p:spPr>
            <a:xfrm>
              <a:off x="6900581" y="2711999"/>
              <a:ext cx="4342314" cy="276999"/>
            </a:xfrm>
            <a:prstGeom prst="roundRect">
              <a:avLst>
                <a:gd name="adj" fmla="val 50000"/>
              </a:avLst>
            </a:prstGeom>
            <a:solidFill>
              <a:schemeClr val="accent2">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915F9240-19EB-412D-8B6A-31C57F5533E0}"/>
                </a:ext>
              </a:extLst>
            </p:cNvPr>
            <p:cNvSpPr/>
            <p:nvPr/>
          </p:nvSpPr>
          <p:spPr>
            <a:xfrm>
              <a:off x="6900581" y="2711999"/>
              <a:ext cx="1574800" cy="276999"/>
            </a:xfrm>
            <a:prstGeom prst="roundRect">
              <a:avLst>
                <a:gd name="adj" fmla="val 50000"/>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49" name="Rectangle: Rounded Corners 48">
              <a:extLst>
                <a:ext uri="{FF2B5EF4-FFF2-40B4-BE49-F238E27FC236}">
                  <a16:creationId xmlns:a16="http://schemas.microsoft.com/office/drawing/2014/main" id="{6733DCF3-71E8-454A-BE9B-41BAA672BA8C}"/>
                </a:ext>
              </a:extLst>
            </p:cNvPr>
            <p:cNvSpPr/>
            <p:nvPr/>
          </p:nvSpPr>
          <p:spPr>
            <a:xfrm>
              <a:off x="8766191" y="2711999"/>
              <a:ext cx="1108496" cy="276999"/>
            </a:xfrm>
            <a:prstGeom prst="roundRect">
              <a:avLst>
                <a:gd name="adj" fmla="val 0"/>
              </a:avLst>
            </a:prstGeom>
            <a:solidFill>
              <a:schemeClr val="accent2">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50" name="Rectangle: Rounded Corners 49">
              <a:extLst>
                <a:ext uri="{FF2B5EF4-FFF2-40B4-BE49-F238E27FC236}">
                  <a16:creationId xmlns:a16="http://schemas.microsoft.com/office/drawing/2014/main" id="{B6A8222A-8693-4987-B5AD-F925DE2E8B08}"/>
                </a:ext>
              </a:extLst>
            </p:cNvPr>
            <p:cNvSpPr/>
            <p:nvPr/>
          </p:nvSpPr>
          <p:spPr>
            <a:xfrm>
              <a:off x="8285723" y="2711999"/>
              <a:ext cx="933342" cy="276999"/>
            </a:xfrm>
            <a:prstGeom prst="roundRect">
              <a:avLst>
                <a:gd name="adj" fmla="val 0"/>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grpSp>
      <p:sp>
        <p:nvSpPr>
          <p:cNvPr id="143" name="TextBox 142">
            <a:extLst>
              <a:ext uri="{FF2B5EF4-FFF2-40B4-BE49-F238E27FC236}">
                <a16:creationId xmlns:a16="http://schemas.microsoft.com/office/drawing/2014/main" id="{23D197AF-6C8B-46AE-8905-0AE92E487B9A}"/>
              </a:ext>
            </a:extLst>
          </p:cNvPr>
          <p:cNvSpPr txBox="1"/>
          <p:nvPr/>
        </p:nvSpPr>
        <p:spPr>
          <a:xfrm>
            <a:off x="757207" y="2891205"/>
            <a:ext cx="2956219" cy="1118768"/>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nSpc>
                <a:spcPts val="4200"/>
              </a:lnSpc>
            </a:pPr>
            <a:r>
              <a:rPr lang="en-US" dirty="0">
                <a:solidFill>
                  <a:schemeClr val="accent1">
                    <a:lumMod val="60000"/>
                    <a:lumOff val="40000"/>
                  </a:schemeClr>
                </a:solidFill>
              </a:rPr>
              <a:t>CASH FLOW</a:t>
            </a:r>
          </a:p>
          <a:p>
            <a:pPr>
              <a:lnSpc>
                <a:spcPts val="4200"/>
              </a:lnSpc>
            </a:pPr>
            <a:r>
              <a:rPr lang="en-US" dirty="0">
                <a:solidFill>
                  <a:schemeClr val="accent1">
                    <a:lumMod val="60000"/>
                    <a:lumOff val="40000"/>
                  </a:schemeClr>
                </a:solidFill>
              </a:rPr>
              <a:t>STATEMENT</a:t>
            </a:r>
          </a:p>
        </p:txBody>
      </p:sp>
      <p:sp>
        <p:nvSpPr>
          <p:cNvPr id="145" name="Rounded Rectangle">
            <a:extLst>
              <a:ext uri="{FF2B5EF4-FFF2-40B4-BE49-F238E27FC236}">
                <a16:creationId xmlns:a16="http://schemas.microsoft.com/office/drawing/2014/main" id="{E588EF1B-FF67-8B68-32F5-8B31F68CBD07}"/>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732061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1500"/>
                                        <p:tgtEl>
                                          <p:spTgt spid="5"/>
                                        </p:tgtEl>
                                      </p:cBhvr>
                                    </p:animEffect>
                                  </p:childTnLst>
                                </p:cTn>
                              </p:par>
                              <p:par>
                                <p:cTn id="13" presetID="12" presetClass="entr" presetSubtype="8"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p:tgtEl>
                                          <p:spTgt spid="8"/>
                                        </p:tgtEl>
                                        <p:attrNameLst>
                                          <p:attrName>ppt_x</p:attrName>
                                        </p:attrNameLst>
                                      </p:cBhvr>
                                      <p:tavLst>
                                        <p:tav tm="0">
                                          <p:val>
                                            <p:strVal val="#ppt_x-#ppt_w*1.125000"/>
                                          </p:val>
                                        </p:tav>
                                        <p:tav tm="100000">
                                          <p:val>
                                            <p:strVal val="#ppt_x"/>
                                          </p:val>
                                        </p:tav>
                                      </p:tavLst>
                                    </p:anim>
                                    <p:animEffect transition="in" filter="wipe(right)">
                                      <p:cBhvr>
                                        <p:cTn id="16" dur="1500"/>
                                        <p:tgtEl>
                                          <p:spTgt spid="8"/>
                                        </p:tgtEl>
                                      </p:cBhvr>
                                    </p:animEffect>
                                  </p:childTnLst>
                                </p:cTn>
                              </p:par>
                              <p:par>
                                <p:cTn id="17" presetID="22" presetClass="entr" presetSubtype="8" fill="hold" nodeType="withEffect">
                                  <p:stCondLst>
                                    <p:cond delay="15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500"/>
                                        <p:tgtEl>
                                          <p:spTgt spid="2"/>
                                        </p:tgtEl>
                                      </p:cBhvr>
                                    </p:animEffect>
                                  </p:childTnLst>
                                </p:cTn>
                              </p:par>
                              <p:par>
                                <p:cTn id="20" presetID="12" presetClass="entr" presetSubtype="8" fill="hold" nodeType="withEffect">
                                  <p:stCondLst>
                                    <p:cond delay="200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500"/>
                                        <p:tgtEl>
                                          <p:spTgt spid="20"/>
                                        </p:tgtEl>
                                        <p:attrNameLst>
                                          <p:attrName>ppt_x</p:attrName>
                                        </p:attrNameLst>
                                      </p:cBhvr>
                                      <p:tavLst>
                                        <p:tav tm="0">
                                          <p:val>
                                            <p:strVal val="#ppt_x-#ppt_w*1.125000"/>
                                          </p:val>
                                        </p:tav>
                                        <p:tav tm="100000">
                                          <p:val>
                                            <p:strVal val="#ppt_x"/>
                                          </p:val>
                                        </p:tav>
                                      </p:tavLst>
                                    </p:anim>
                                    <p:animEffect transition="in" filter="wipe(right)">
                                      <p:cBhvr>
                                        <p:cTn id="23" dur="1500"/>
                                        <p:tgtEl>
                                          <p:spTgt spid="20"/>
                                        </p:tgtEl>
                                      </p:cBhvr>
                                    </p:animEffect>
                                  </p:childTnLst>
                                </p:cTn>
                              </p:par>
                              <p:par>
                                <p:cTn id="24" presetID="22" presetClass="entr" presetSubtype="8" fill="hold" nodeType="withEffect">
                                  <p:stCondLst>
                                    <p:cond delay="25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500"/>
                                        <p:tgtEl>
                                          <p:spTgt spid="3"/>
                                        </p:tgtEl>
                                      </p:cBhvr>
                                    </p:animEffect>
                                  </p:childTnLst>
                                </p:cTn>
                              </p:par>
                              <p:par>
                                <p:cTn id="27" presetID="12" presetClass="entr" presetSubtype="8" fill="hold" nodeType="withEffect">
                                  <p:stCondLst>
                                    <p:cond delay="25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500"/>
                                        <p:tgtEl>
                                          <p:spTgt spid="21"/>
                                        </p:tgtEl>
                                        <p:attrNameLst>
                                          <p:attrName>ppt_x</p:attrName>
                                        </p:attrNameLst>
                                      </p:cBhvr>
                                      <p:tavLst>
                                        <p:tav tm="0">
                                          <p:val>
                                            <p:strVal val="#ppt_x-#ppt_w*1.125000"/>
                                          </p:val>
                                        </p:tav>
                                        <p:tav tm="100000">
                                          <p:val>
                                            <p:strVal val="#ppt_x"/>
                                          </p:val>
                                        </p:tav>
                                      </p:tavLst>
                                    </p:anim>
                                    <p:animEffect transition="in" filter="wipe(right)">
                                      <p:cBhvr>
                                        <p:cTn id="30" dur="1500"/>
                                        <p:tgtEl>
                                          <p:spTgt spid="21"/>
                                        </p:tgtEl>
                                      </p:cBhvr>
                                    </p:animEffect>
                                  </p:childTnLst>
                                </p:cTn>
                              </p:par>
                              <p:par>
                                <p:cTn id="31" presetID="22" presetClass="entr" presetSubtype="8" fill="hold" nodeType="withEffect">
                                  <p:stCondLst>
                                    <p:cond delay="300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500"/>
                                        <p:tgtEl>
                                          <p:spTgt spid="6"/>
                                        </p:tgtEl>
                                      </p:cBhvr>
                                    </p:animEffect>
                                  </p:childTnLst>
                                </p:cTn>
                              </p:par>
                              <p:par>
                                <p:cTn id="34" presetID="12" presetClass="entr" presetSubtype="8" fill="hold" nodeType="withEffect">
                                  <p:stCondLst>
                                    <p:cond delay="30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500"/>
                                        <p:tgtEl>
                                          <p:spTgt spid="22"/>
                                        </p:tgtEl>
                                        <p:attrNameLst>
                                          <p:attrName>ppt_x</p:attrName>
                                        </p:attrNameLst>
                                      </p:cBhvr>
                                      <p:tavLst>
                                        <p:tav tm="0">
                                          <p:val>
                                            <p:strVal val="#ppt_x-#ppt_w*1.125000"/>
                                          </p:val>
                                        </p:tav>
                                        <p:tav tm="100000">
                                          <p:val>
                                            <p:strVal val="#ppt_x"/>
                                          </p:val>
                                        </p:tav>
                                      </p:tavLst>
                                    </p:anim>
                                    <p:animEffect transition="in" filter="wipe(right)">
                                      <p:cBhvr>
                                        <p:cTn id="37" dur="1500"/>
                                        <p:tgtEl>
                                          <p:spTgt spid="22"/>
                                        </p:tgtEl>
                                      </p:cBhvr>
                                    </p:animEffect>
                                  </p:childTnLst>
                                </p:cTn>
                              </p:par>
                              <p:par>
                                <p:cTn id="38" presetID="22" presetClass="entr" presetSubtype="8" fill="hold" nodeType="withEffect">
                                  <p:stCondLst>
                                    <p:cond delay="350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1500"/>
                                        <p:tgtEl>
                                          <p:spTgt spid="10"/>
                                        </p:tgtEl>
                                      </p:cBhvr>
                                    </p:animEffect>
                                  </p:childTnLst>
                                </p:cTn>
                              </p:par>
                              <p:par>
                                <p:cTn id="41" presetID="6" presetClass="emph" presetSubtype="0" repeatCount="indefinite" autoRev="1" fill="hold" nodeType="withEffect">
                                  <p:stCondLst>
                                    <p:cond delay="0"/>
                                  </p:stCondLst>
                                  <p:endCondLst>
                                    <p:cond evt="onNext" delay="0">
                                      <p:tgtEl>
                                        <p:sldTgt/>
                                      </p:tgtEl>
                                    </p:cond>
                                  </p:endCondLst>
                                  <p:childTnLst>
                                    <p:animScale>
                                      <p:cBhvr>
                                        <p:cTn id="42" dur="7000" fill="hold"/>
                                        <p:tgtEl>
                                          <p:spTgt spid="168"/>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_opt" descr="background_opt">
            <a:hlinkClick r:id="" action="ppaction://media"/>
            <a:extLst>
              <a:ext uri="{FF2B5EF4-FFF2-40B4-BE49-F238E27FC236}">
                <a16:creationId xmlns:a16="http://schemas.microsoft.com/office/drawing/2014/main" id="{D3456558-B7F4-6C41-9BDC-9911CB6B306A}"/>
              </a:ext>
            </a:extLst>
          </p:cNvPr>
          <p:cNvPicPr>
            <a:picLocks noChangeAspect="1"/>
          </p:cNvPicPr>
          <p:nvPr>
            <a:videoFile r:link="rId2"/>
            <p:extLst>
              <p:ext uri="{DAA4B4D4-6D71-4841-9C94-3DE7FCFB9230}">
                <p14:media xmlns:p14="http://schemas.microsoft.com/office/powerpoint/2010/main" r:embed="rId1"/>
              </p:ext>
            </p:extLst>
          </p:nvPr>
        </p:nvPicPr>
        <p:blipFill>
          <a:blip r:embed="rId5">
            <a:duotone>
              <a:schemeClr val="bg2">
                <a:shade val="45000"/>
                <a:satMod val="135000"/>
              </a:schemeClr>
              <a:prstClr val="white"/>
            </a:duotone>
            <a:lum contrast="20000"/>
          </a:blip>
          <a:stretch>
            <a:fillRect/>
          </a:stretch>
        </p:blipFill>
        <p:spPr>
          <a:xfrm>
            <a:off x="3175" y="14288"/>
            <a:ext cx="12192000" cy="6858000"/>
          </a:xfrm>
          <a:prstGeom prst="rect">
            <a:avLst/>
          </a:prstGeom>
        </p:spPr>
      </p:pic>
      <p:sp>
        <p:nvSpPr>
          <p:cNvPr id="8" name="Rectangle: Rounded Corners 7">
            <a:extLst>
              <a:ext uri="{FF2B5EF4-FFF2-40B4-BE49-F238E27FC236}">
                <a16:creationId xmlns:a16="http://schemas.microsoft.com/office/drawing/2014/main" id="{488EAB74-5E5C-4322-9E30-7FE06AB70052}"/>
              </a:ext>
            </a:extLst>
          </p:cNvPr>
          <p:cNvSpPr/>
          <p:nvPr/>
        </p:nvSpPr>
        <p:spPr>
          <a:xfrm rot="1980666">
            <a:off x="8596384" y="-1769329"/>
            <a:ext cx="9368828" cy="8465952"/>
          </a:xfrm>
          <a:prstGeom prst="roundRect">
            <a:avLst>
              <a:gd name="adj" fmla="val 24077"/>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0" name="Picture 19">
            <a:extLst>
              <a:ext uri="{FF2B5EF4-FFF2-40B4-BE49-F238E27FC236}">
                <a16:creationId xmlns:a16="http://schemas.microsoft.com/office/drawing/2014/main" id="{F2B8AC19-A184-E24E-B4B0-45ECEE30C2A2}"/>
              </a:ext>
            </a:extLst>
          </p:cNvPr>
          <p:cNvPicPr>
            <a:picLocks noChangeAspect="1"/>
          </p:cNvPicPr>
          <p:nvPr/>
        </p:nvPicPr>
        <p:blipFill rotWithShape="1">
          <a:blip r:embed="rId6">
            <a:duotone>
              <a:schemeClr val="bg2">
                <a:shade val="45000"/>
                <a:satMod val="135000"/>
              </a:schemeClr>
              <a:prstClr val="white"/>
            </a:duotone>
            <a:alphaModFix amt="55000"/>
          </a:blip>
          <a:srcRect l="-1" r="-1392"/>
          <a:stretch/>
        </p:blipFill>
        <p:spPr>
          <a:xfrm rot="397422">
            <a:off x="8549099" y="-2705097"/>
            <a:ext cx="9622324" cy="10337486"/>
          </a:xfrm>
          <a:prstGeom prst="rect">
            <a:avLst/>
          </a:prstGeom>
        </p:spPr>
      </p:pic>
      <p:sp>
        <p:nvSpPr>
          <p:cNvPr id="18" name="Rectangle: Rounded Corners 7">
            <a:extLst>
              <a:ext uri="{FF2B5EF4-FFF2-40B4-BE49-F238E27FC236}">
                <a16:creationId xmlns:a16="http://schemas.microsoft.com/office/drawing/2014/main" id="{A956C139-F96B-1689-A36D-215A28BEA23F}"/>
              </a:ext>
            </a:extLst>
          </p:cNvPr>
          <p:cNvSpPr/>
          <p:nvPr/>
        </p:nvSpPr>
        <p:spPr>
          <a:xfrm rot="1980666">
            <a:off x="-7756641" y="5766534"/>
            <a:ext cx="9368828" cy="8465952"/>
          </a:xfrm>
          <a:prstGeom prst="roundRect">
            <a:avLst>
              <a:gd name="adj" fmla="val 24077"/>
            </a:avLst>
          </a:prstGeom>
          <a:gradFill flip="none" rotWithShape="1">
            <a:gsLst>
              <a:gs pos="0">
                <a:srgbClr val="4595F3"/>
              </a:gs>
              <a:gs pos="50000">
                <a:srgbClr val="578EEC"/>
              </a:gs>
              <a:gs pos="100000">
                <a:srgbClr val="6D84E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Rounded Corners 12">
            <a:extLst>
              <a:ext uri="{FF2B5EF4-FFF2-40B4-BE49-F238E27FC236}">
                <a16:creationId xmlns:a16="http://schemas.microsoft.com/office/drawing/2014/main" id="{20525214-4EEE-46B5-9B07-CE6C3D23A6B5}"/>
              </a:ext>
            </a:extLst>
          </p:cNvPr>
          <p:cNvSpPr/>
          <p:nvPr/>
        </p:nvSpPr>
        <p:spPr>
          <a:xfrm rot="1980666">
            <a:off x="581869" y="-7871031"/>
            <a:ext cx="9368828" cy="8465952"/>
          </a:xfrm>
          <a:prstGeom prst="roundRect">
            <a:avLst>
              <a:gd name="adj" fmla="val 2407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ectangle: Rounded Corners 13">
            <a:extLst>
              <a:ext uri="{FF2B5EF4-FFF2-40B4-BE49-F238E27FC236}">
                <a16:creationId xmlns:a16="http://schemas.microsoft.com/office/drawing/2014/main" id="{7620F555-2B83-446A-B13C-3A95930FDF3C}"/>
              </a:ext>
            </a:extLst>
          </p:cNvPr>
          <p:cNvSpPr/>
          <p:nvPr/>
        </p:nvSpPr>
        <p:spPr>
          <a:xfrm rot="1980666">
            <a:off x="4032690" y="6179034"/>
            <a:ext cx="9368828" cy="8465952"/>
          </a:xfrm>
          <a:prstGeom prst="roundRect">
            <a:avLst>
              <a:gd name="adj" fmla="val 24077"/>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extBox 3">
            <a:extLst>
              <a:ext uri="{FF2B5EF4-FFF2-40B4-BE49-F238E27FC236}">
                <a16:creationId xmlns:a16="http://schemas.microsoft.com/office/drawing/2014/main" id="{4598C00B-F34C-4CDD-9133-E62960EAE585}"/>
              </a:ext>
            </a:extLst>
          </p:cNvPr>
          <p:cNvSpPr txBox="1"/>
          <p:nvPr/>
        </p:nvSpPr>
        <p:spPr>
          <a:xfrm>
            <a:off x="1163270" y="1031883"/>
            <a:ext cx="6042136" cy="1971309"/>
          </a:xfrm>
          <a:prstGeom prst="rect">
            <a:avLst/>
          </a:prstGeom>
          <a:noFill/>
        </p:spPr>
        <p:txBody>
          <a:bodyPr wrap="square" rtlCol="0">
            <a:spAutoFit/>
          </a:bodyPr>
          <a:lstStyle/>
          <a:p>
            <a:pPr>
              <a:lnSpc>
                <a:spcPts val="7700"/>
              </a:lnSpc>
            </a:pPr>
            <a:r>
              <a:rPr lang="en-US" sz="5400" b="1" dirty="0">
                <a:blipFill dpi="0" rotWithShape="1">
                  <a:blip r:embed="rId7">
                    <a:extLst>
                      <a:ext uri="{28A0092B-C50C-407E-A947-70E740481C1C}">
                        <a14:useLocalDpi xmlns:a14="http://schemas.microsoft.com/office/drawing/2010/main" val="0"/>
                      </a:ext>
                    </a:extLst>
                  </a:blip>
                  <a:srcRect/>
                  <a:stretch>
                    <a:fillRect/>
                  </a:stretch>
                </a:blipFill>
                <a:latin typeface="Century Gothic" panose="020B0502020202020204" pitchFamily="34" charset="0"/>
              </a:rPr>
              <a:t>QUARTERLY</a:t>
            </a:r>
          </a:p>
          <a:p>
            <a:pPr>
              <a:lnSpc>
                <a:spcPts val="7700"/>
              </a:lnSpc>
            </a:pPr>
            <a:r>
              <a:rPr kumimoji="0" lang="en-US" sz="5400" b="1" i="0" u="none" strike="noStrike" kern="1200" cap="none" spc="0" normalizeH="0" baseline="0" noProof="0" dirty="0">
                <a:ln>
                  <a:noFill/>
                </a:ln>
                <a:blipFill dpi="0" rotWithShape="1">
                  <a:blip r:embed="rId7">
                    <a:extLst>
                      <a:ext uri="{28A0092B-C50C-407E-A947-70E740481C1C}">
                        <a14:useLocalDpi xmlns:a14="http://schemas.microsoft.com/office/drawing/2010/main" val="0"/>
                      </a:ext>
                    </a:extLst>
                  </a:blip>
                  <a:srcRect/>
                  <a:stretch>
                    <a:fillRect/>
                  </a:stretch>
                </a:blipFill>
                <a:effectLst/>
                <a:uLnTx/>
                <a:uFillTx/>
                <a:latin typeface="Century Gothic" panose="020B0502020202020204" pitchFamily="34" charset="0"/>
              </a:rPr>
              <a:t>REPORT</a:t>
            </a:r>
            <a:endParaRPr lang="en-US" sz="5400" b="1" dirty="0">
              <a:blipFill dpi="0" rotWithShape="1">
                <a:blip r:embed="rId7">
                  <a:extLst>
                    <a:ext uri="{28A0092B-C50C-407E-A947-70E740481C1C}">
                      <a14:useLocalDpi xmlns:a14="http://schemas.microsoft.com/office/drawing/2010/main" val="0"/>
                    </a:ext>
                  </a:extLst>
                </a:blip>
                <a:srcRect/>
                <a:stretch>
                  <a:fillRect/>
                </a:stretch>
              </a:blipFill>
              <a:latin typeface="Century Gothic" panose="020B0502020202020204" pitchFamily="34" charset="0"/>
            </a:endParaRPr>
          </a:p>
        </p:txBody>
      </p:sp>
      <p:sp>
        <p:nvSpPr>
          <p:cNvPr id="3" name="TextBox 2">
            <a:extLst>
              <a:ext uri="{FF2B5EF4-FFF2-40B4-BE49-F238E27FC236}">
                <a16:creationId xmlns:a16="http://schemas.microsoft.com/office/drawing/2014/main" id="{D746FD88-CFE0-EBE3-BA50-1EFEF5AEF285}"/>
              </a:ext>
            </a:extLst>
          </p:cNvPr>
          <p:cNvSpPr txBox="1"/>
          <p:nvPr/>
        </p:nvSpPr>
        <p:spPr>
          <a:xfrm>
            <a:off x="1212793" y="3123862"/>
            <a:ext cx="2746265" cy="369332"/>
          </a:xfrm>
          <a:prstGeom prst="rect">
            <a:avLst/>
          </a:prstGeom>
          <a:noFill/>
        </p:spPr>
        <p:txBody>
          <a:bodyPr wrap="none" rtlCol="0">
            <a:spAutoFit/>
          </a:bodyPr>
          <a:lstStyle/>
          <a:p>
            <a:r>
              <a:rPr lang="en-US" dirty="0">
                <a:solidFill>
                  <a:schemeClr val="tx2"/>
                </a:solidFill>
                <a:latin typeface="Century Gothic" panose="020B0502020202020204" pitchFamily="34" charset="0"/>
              </a:rPr>
              <a:t>QUARTER ONE, FY 20XX</a:t>
            </a:r>
          </a:p>
        </p:txBody>
      </p:sp>
      <p:grpSp>
        <p:nvGrpSpPr>
          <p:cNvPr id="12" name="Group 11">
            <a:extLst>
              <a:ext uri="{FF2B5EF4-FFF2-40B4-BE49-F238E27FC236}">
                <a16:creationId xmlns:a16="http://schemas.microsoft.com/office/drawing/2014/main" id="{27596B60-4E66-EE61-3C03-38646D2425A6}"/>
              </a:ext>
            </a:extLst>
          </p:cNvPr>
          <p:cNvGrpSpPr/>
          <p:nvPr/>
        </p:nvGrpSpPr>
        <p:grpSpPr>
          <a:xfrm>
            <a:off x="1776045" y="4985250"/>
            <a:ext cx="3156439" cy="779329"/>
            <a:chOff x="1776045" y="4985250"/>
            <a:chExt cx="3156439" cy="779329"/>
          </a:xfrm>
        </p:grpSpPr>
        <p:sp>
          <p:nvSpPr>
            <p:cNvPr id="16" name="Circle">
              <a:extLst>
                <a:ext uri="{FF2B5EF4-FFF2-40B4-BE49-F238E27FC236}">
                  <a16:creationId xmlns:a16="http://schemas.microsoft.com/office/drawing/2014/main" id="{440B5E57-2595-D4A3-5C89-6F88E439886F}"/>
                </a:ext>
              </a:extLst>
            </p:cNvPr>
            <p:cNvSpPr/>
            <p:nvPr/>
          </p:nvSpPr>
          <p:spPr>
            <a:xfrm rot="5400000">
              <a:off x="2964600" y="3796695"/>
              <a:ext cx="779329" cy="3156439"/>
            </a:xfrm>
            <a:prstGeom prst="round2SameRect">
              <a:avLst>
                <a:gd name="adj1" fmla="val 50000"/>
                <a:gd name="adj2" fmla="val 0"/>
              </a:avLst>
            </a:prstGeom>
            <a:solidFill>
              <a:schemeClr val="accent2">
                <a:lumMod val="20000"/>
                <a:lumOff val="80000"/>
              </a:schemeClr>
            </a:solidFill>
            <a:ln w="12700" cap="flat">
              <a:noFill/>
              <a:miter lim="400000"/>
            </a:ln>
            <a:effectLst>
              <a:outerShdw blurRad="266700" sx="102000" sy="102000" algn="ctr" rotWithShape="0">
                <a:schemeClr val="accent2">
                  <a:lumMod val="20000"/>
                  <a:lumOff val="80000"/>
                  <a:alpha val="50000"/>
                </a:schemeClr>
              </a:outerShdw>
            </a:effectLst>
          </p:spPr>
          <p:txBody>
            <a:bodyPr wrap="square" lIns="0" tIns="0" rIns="0" bIns="0" numCol="1" anchor="ctr">
              <a:noAutofit/>
            </a:bodyPr>
            <a:lstStyle/>
            <a:p>
              <a:pPr algn="ctr"/>
              <a:endParaRPr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AFCF791E-E537-670C-3134-258D1525866E}"/>
                </a:ext>
              </a:extLst>
            </p:cNvPr>
            <p:cNvSpPr txBox="1"/>
            <p:nvPr/>
          </p:nvSpPr>
          <p:spPr>
            <a:xfrm>
              <a:off x="2306067" y="5205637"/>
              <a:ext cx="2457724" cy="338554"/>
            </a:xfrm>
            <a:prstGeom prst="rect">
              <a:avLst/>
            </a:prstGeom>
            <a:noFill/>
          </p:spPr>
          <p:txBody>
            <a:bodyPr wrap="none" rtlCol="0">
              <a:spAutoFit/>
            </a:bodyPr>
            <a:lstStyle/>
            <a:p>
              <a:r>
                <a:rPr lang="en-US" sz="1600" dirty="0">
                  <a:solidFill>
                    <a:schemeClr val="accent2"/>
                  </a:solidFill>
                  <a:latin typeface="Century Gothic" panose="020B0502020202020204" pitchFamily="34" charset="0"/>
                </a:rPr>
                <a:t>Presented by You Exec</a:t>
              </a:r>
            </a:p>
          </p:txBody>
        </p:sp>
      </p:grpSp>
      <p:pic>
        <p:nvPicPr>
          <p:cNvPr id="9" name="Picture 8" descr="A picture containing shape&#10;&#10;Description automatically generated">
            <a:extLst>
              <a:ext uri="{FF2B5EF4-FFF2-40B4-BE49-F238E27FC236}">
                <a16:creationId xmlns:a16="http://schemas.microsoft.com/office/drawing/2014/main" id="{0B1B567A-BA4C-D4A7-28CB-9012F7ABD6DE}"/>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28713" y="4931325"/>
            <a:ext cx="887180" cy="887180"/>
          </a:xfrm>
          <a:prstGeom prst="ellipse">
            <a:avLst/>
          </a:prstGeom>
          <a:effectLst>
            <a:outerShdw blurRad="287833" dist="38100" dir="8100000" algn="tr" rotWithShape="0">
              <a:prstClr val="black">
                <a:alpha val="9000"/>
              </a:prstClr>
            </a:outerShdw>
          </a:effectLst>
        </p:spPr>
      </p:pic>
    </p:spTree>
    <p:extLst>
      <p:ext uri="{BB962C8B-B14F-4D97-AF65-F5344CB8AC3E}">
        <p14:creationId xmlns:p14="http://schemas.microsoft.com/office/powerpoint/2010/main" val="335418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2"/>
                                        </p:tgtEl>
                                      </p:cBhvr>
                                    </p:cmd>
                                  </p:childTnLst>
                                </p:cTn>
                              </p:par>
                              <p:par>
                                <p:cTn id="7" presetID="16" presetClass="entr" presetSubtype="42" fill="hold" nodeType="withEffect">
                                  <p:stCondLst>
                                    <p:cond delay="1000"/>
                                  </p:stCondLst>
                                  <p:childTnLst>
                                    <p:set>
                                      <p:cBhvr>
                                        <p:cTn id="8" dur="1" fill="hold">
                                          <p:stCondLst>
                                            <p:cond delay="0"/>
                                          </p:stCondLst>
                                        </p:cTn>
                                        <p:tgtEl>
                                          <p:spTgt spid="20"/>
                                        </p:tgtEl>
                                        <p:attrNameLst>
                                          <p:attrName>style.visibility</p:attrName>
                                        </p:attrNameLst>
                                      </p:cBhvr>
                                      <p:to>
                                        <p:strVal val="visible"/>
                                      </p:to>
                                    </p:set>
                                    <p:animEffect transition="in" filter="barn(outHorizontal)">
                                      <p:cBhvr>
                                        <p:cTn id="9" dur="3000"/>
                                        <p:tgtEl>
                                          <p:spTgt spid="2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0" presetClass="path" presetSubtype="0" decel="50000" fill="hold" grpId="1" nodeType="withEffect">
                                  <p:stCondLst>
                                    <p:cond delay="0"/>
                                  </p:stCondLst>
                                  <p:childTnLst>
                                    <p:animMotion origin="layout" path="M 0.0681 1.03032 L 3.75E-6 -4.44444E-6 " pathEditMode="relative" rAng="0" ptsTypes="AA">
                                      <p:cBhvr>
                                        <p:cTn id="23" dur="2000" fill="hold"/>
                                        <p:tgtEl>
                                          <p:spTgt spid="13"/>
                                        </p:tgtEl>
                                        <p:attrNameLst>
                                          <p:attrName>ppt_x</p:attrName>
                                          <p:attrName>ppt_y</p:attrName>
                                        </p:attrNameLst>
                                      </p:cBhvr>
                                      <p:rCtr x="-3555" y="-51528"/>
                                    </p:animMotion>
                                  </p:childTnLst>
                                </p:cTn>
                              </p:par>
                              <p:par>
                                <p:cTn id="24" presetID="0" presetClass="path" presetSubtype="0" decel="50000" fill="hold" grpId="1" nodeType="withEffect">
                                  <p:stCondLst>
                                    <p:cond delay="0"/>
                                  </p:stCondLst>
                                  <p:childTnLst>
                                    <p:animMotion origin="layout" path="M -0.21419 -1.01806 L 2.08333E-7 2.96296E-6 " pathEditMode="relative" rAng="0" ptsTypes="AA">
                                      <p:cBhvr>
                                        <p:cTn id="25" dur="2000" fill="hold"/>
                                        <p:tgtEl>
                                          <p:spTgt spid="14"/>
                                        </p:tgtEl>
                                        <p:attrNameLst>
                                          <p:attrName>ppt_x</p:attrName>
                                          <p:attrName>ppt_y</p:attrName>
                                        </p:attrNameLst>
                                      </p:cBhvr>
                                      <p:rCtr x="10573" y="50903"/>
                                    </p:animMotion>
                                  </p:childTnLst>
                                </p:cTn>
                              </p:par>
                              <p:par>
                                <p:cTn id="26" presetID="0" presetClass="path" presetSubtype="0" decel="50000" fill="hold" grpId="1" nodeType="withEffect">
                                  <p:stCondLst>
                                    <p:cond delay="0"/>
                                  </p:stCondLst>
                                  <p:childTnLst>
                                    <p:animMotion origin="layout" path="M -0.58932 0.14097 L -2.70833E-6 7.40741E-7 " pathEditMode="relative" rAng="0" ptsTypes="AA">
                                      <p:cBhvr>
                                        <p:cTn id="27" dur="2000" fill="hold"/>
                                        <p:tgtEl>
                                          <p:spTgt spid="8"/>
                                        </p:tgtEl>
                                        <p:attrNameLst>
                                          <p:attrName>ppt_x</p:attrName>
                                          <p:attrName>ppt_y</p:attrName>
                                        </p:attrNameLst>
                                      </p:cBhvr>
                                      <p:rCtr x="29766" y="-7037"/>
                                    </p:animMotion>
                                  </p:childTnLst>
                                </p:cTn>
                              </p:par>
                              <p:par>
                                <p:cTn id="28" presetID="0" presetClass="path" presetSubtype="0" decel="50000" fill="hold" grpId="1" nodeType="withEffect">
                                  <p:stCondLst>
                                    <p:cond delay="0"/>
                                  </p:stCondLst>
                                  <p:childTnLst>
                                    <p:animMotion origin="layout" path="M 0.75195 -0.95787 L -3.125E-6 -1.85185E-6 " pathEditMode="relative" rAng="0" ptsTypes="AA">
                                      <p:cBhvr>
                                        <p:cTn id="29" dur="2000" fill="hold"/>
                                        <p:tgtEl>
                                          <p:spTgt spid="18"/>
                                        </p:tgtEl>
                                        <p:attrNameLst>
                                          <p:attrName>ppt_x</p:attrName>
                                          <p:attrName>ppt_y</p:attrName>
                                        </p:attrNameLst>
                                      </p:cBhvr>
                                      <p:rCtr x="-37721" y="47894"/>
                                    </p:animMotion>
                                  </p:childTnLst>
                                </p:cTn>
                              </p:par>
                              <p:par>
                                <p:cTn id="30" presetID="6" presetClass="emph" presetSubtype="0" repeatCount="indefinite" autoRev="1" fill="hold" nodeType="withEffect">
                                  <p:stCondLst>
                                    <p:cond delay="1500"/>
                                  </p:stCondLst>
                                  <p:endCondLst>
                                    <p:cond evt="onNext" delay="0">
                                      <p:tgtEl>
                                        <p:sldTgt/>
                                      </p:tgtEl>
                                    </p:cond>
                                  </p:endCondLst>
                                  <p:childTnLst>
                                    <p:animScale>
                                      <p:cBhvr>
                                        <p:cTn id="31" dur="5000" fill="hold"/>
                                        <p:tgtEl>
                                          <p:spTgt spid="20"/>
                                        </p:tgtEl>
                                      </p:cBhvr>
                                      <p:by x="80000" y="80000"/>
                                    </p:animScale>
                                  </p:childTnLst>
                                </p:cTn>
                              </p:par>
                              <p:par>
                                <p:cTn id="32" presetID="10" presetClass="entr" presetSubtype="0" fill="hold" grpId="0" nodeType="with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500"/>
                                        <p:tgtEl>
                                          <p:spTgt spid="4"/>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500"/>
                                        <p:tgtEl>
                                          <p:spTgt spid="3"/>
                                        </p:tgtEl>
                                      </p:cBhvr>
                                    </p:animEffect>
                                  </p:childTnLst>
                                </p:cTn>
                              </p:par>
                              <p:par>
                                <p:cTn id="38" presetID="6" presetClass="entr" presetSubtype="32" fill="hold" nodeType="withEffect">
                                  <p:stCondLst>
                                    <p:cond delay="2000"/>
                                  </p:stCondLst>
                                  <p:childTnLst>
                                    <p:set>
                                      <p:cBhvr>
                                        <p:cTn id="39" dur="1" fill="hold">
                                          <p:stCondLst>
                                            <p:cond delay="0"/>
                                          </p:stCondLst>
                                        </p:cTn>
                                        <p:tgtEl>
                                          <p:spTgt spid="9"/>
                                        </p:tgtEl>
                                        <p:attrNameLst>
                                          <p:attrName>style.visibility</p:attrName>
                                        </p:attrNameLst>
                                      </p:cBhvr>
                                      <p:to>
                                        <p:strVal val="visible"/>
                                      </p:to>
                                    </p:set>
                                    <p:animEffect transition="in" filter="circle(out)">
                                      <p:cBhvr>
                                        <p:cTn id="40" dur="2000"/>
                                        <p:tgtEl>
                                          <p:spTgt spid="9"/>
                                        </p:tgtEl>
                                      </p:cBhvr>
                                    </p:animEffect>
                                  </p:childTnLst>
                                </p:cTn>
                              </p:par>
                              <p:par>
                                <p:cTn id="41" presetID="22" presetClass="entr" presetSubtype="8" fill="hold" nodeType="withEffect">
                                  <p:stCondLst>
                                    <p:cond delay="250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repeatCount="indefinite" fill="hold" display="0">
                  <p:stCondLst>
                    <p:cond delay="indefinite"/>
                  </p:stCondLst>
                </p:cTn>
                <p:tgtEl>
                  <p:spTgt spid="2"/>
                </p:tgtEl>
              </p:cMediaNode>
            </p:video>
          </p:childTnLst>
        </p:cTn>
      </p:par>
    </p:tnLst>
    <p:bldLst>
      <p:bldP spid="8" grpId="0" animBg="1"/>
      <p:bldP spid="8" grpId="1" animBg="1"/>
      <p:bldP spid="18" grpId="0" animBg="1"/>
      <p:bldP spid="18" grpId="1" animBg="1"/>
      <p:bldP spid="13" grpId="0" animBg="1"/>
      <p:bldP spid="13" grpId="1" animBg="1"/>
      <p:bldP spid="14" grpId="0" animBg="1"/>
      <p:bldP spid="14" grpId="1" animBg="1"/>
      <p:bldP spid="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C4965EFF-830A-4FD3-AEAF-1E7AE1F9219B}"/>
              </a:ext>
            </a:extLst>
          </p:cNvPr>
          <p:cNvGrpSpPr/>
          <p:nvPr/>
        </p:nvGrpSpPr>
        <p:grpSpPr>
          <a:xfrm rot="4475243">
            <a:off x="8233025" y="-3024862"/>
            <a:ext cx="5983644" cy="5778088"/>
            <a:chOff x="-4943201" y="1623425"/>
            <a:chExt cx="1901258" cy="1835944"/>
          </a:xfrm>
        </p:grpSpPr>
        <p:grpSp>
          <p:nvGrpSpPr>
            <p:cNvPr id="93" name="Group 92">
              <a:extLst>
                <a:ext uri="{FF2B5EF4-FFF2-40B4-BE49-F238E27FC236}">
                  <a16:creationId xmlns:a16="http://schemas.microsoft.com/office/drawing/2014/main" id="{C279B565-45A0-4B13-AA52-1AFED3A05F49}"/>
                </a:ext>
              </a:extLst>
            </p:cNvPr>
            <p:cNvGrpSpPr/>
            <p:nvPr/>
          </p:nvGrpSpPr>
          <p:grpSpPr>
            <a:xfrm>
              <a:off x="-4827378" y="2019376"/>
              <a:ext cx="1785435" cy="1214438"/>
              <a:chOff x="-4827378" y="2019376"/>
              <a:chExt cx="1785435" cy="1214438"/>
            </a:xfrm>
          </p:grpSpPr>
          <p:sp>
            <p:nvSpPr>
              <p:cNvPr id="105" name="Freeform: Shape 104">
                <a:extLst>
                  <a:ext uri="{FF2B5EF4-FFF2-40B4-BE49-F238E27FC236}">
                    <a16:creationId xmlns:a16="http://schemas.microsoft.com/office/drawing/2014/main" id="{DEBFCE5C-901D-4169-AACD-AD8C2ED4E2AC}"/>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1DBD5F3-B062-44F9-B2FE-997C87E479EE}"/>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EAFF2249-6ACA-4BD1-B4CF-82F93A7B9CB9}"/>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7BCBDA9-C5AB-4368-8886-E804B3A02287}"/>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81D68BC-474C-4DAA-AE46-E2998F87A9A3}"/>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5831573-F162-438A-BD5C-D0D58BCDDD46}"/>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4DB785-ACC8-4CEB-A49C-9D8D88E76D7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D655233-94AB-4565-BE94-204AA41585DC}"/>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B897FF3-837C-448D-867B-F64D5EB05FD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3598828-8827-4468-B45F-2F47937206F7}"/>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8D90059-073E-4D44-96F0-1A92CA344920}"/>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4" name="Freeform: Shape 93">
              <a:extLst>
                <a:ext uri="{FF2B5EF4-FFF2-40B4-BE49-F238E27FC236}">
                  <a16:creationId xmlns:a16="http://schemas.microsoft.com/office/drawing/2014/main" id="{BFBE62E6-23B0-4559-AF3F-5EF18056A2AB}"/>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209B25C-D33D-4DDC-8A21-D09E6B9EF42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68A994A-AC5B-4149-8147-454C40FAF8FA}"/>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713AA91-23BE-4834-9847-389DB0AB9A74}"/>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46BAA06-65FC-4CA0-B637-A4ECA89E446F}"/>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1339BA7-6879-48AF-BD96-65C0A9F955A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7C39BB8-DB04-4A29-9F63-CCD8F0BFB30F}"/>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8BDE98C-5C7B-47B2-8A93-AE6B9733A58D}"/>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843A1A-E6EA-46D1-A85C-034DC7DF0C79}"/>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943F3B02-A786-4831-8106-61D869F4A3DB}"/>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BA08243-73B7-4B9F-87B1-68B01201739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47" name="Group 146">
            <a:extLst>
              <a:ext uri="{FF2B5EF4-FFF2-40B4-BE49-F238E27FC236}">
                <a16:creationId xmlns:a16="http://schemas.microsoft.com/office/drawing/2014/main" id="{E65CEC37-2559-4D2A-AA66-442545218D7C}"/>
              </a:ext>
            </a:extLst>
          </p:cNvPr>
          <p:cNvGrpSpPr/>
          <p:nvPr/>
        </p:nvGrpSpPr>
        <p:grpSpPr>
          <a:xfrm rot="4475243">
            <a:off x="-2762945" y="1916080"/>
            <a:ext cx="5983644" cy="5778088"/>
            <a:chOff x="-4943201" y="1623425"/>
            <a:chExt cx="1901258" cy="1835944"/>
          </a:xfrm>
        </p:grpSpPr>
        <p:grpSp>
          <p:nvGrpSpPr>
            <p:cNvPr id="148" name="Group 147">
              <a:extLst>
                <a:ext uri="{FF2B5EF4-FFF2-40B4-BE49-F238E27FC236}">
                  <a16:creationId xmlns:a16="http://schemas.microsoft.com/office/drawing/2014/main" id="{E8EF4EFF-CD8E-479F-936B-AE3A57DBE6E4}"/>
                </a:ext>
              </a:extLst>
            </p:cNvPr>
            <p:cNvGrpSpPr/>
            <p:nvPr/>
          </p:nvGrpSpPr>
          <p:grpSpPr>
            <a:xfrm>
              <a:off x="-4827378" y="2019376"/>
              <a:ext cx="1785435" cy="1214438"/>
              <a:chOff x="-4827378" y="2019376"/>
              <a:chExt cx="1785435" cy="1214438"/>
            </a:xfrm>
          </p:grpSpPr>
          <p:sp>
            <p:nvSpPr>
              <p:cNvPr id="160" name="Freeform: Shape 159">
                <a:extLst>
                  <a:ext uri="{FF2B5EF4-FFF2-40B4-BE49-F238E27FC236}">
                    <a16:creationId xmlns:a16="http://schemas.microsoft.com/office/drawing/2014/main" id="{3EABD62F-3D4B-48AF-B1F2-0FCCAA6A788A}"/>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BAF0177-F0CB-4EA4-B9CD-F690D23B2136}"/>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60A985F-AA54-43B9-90BF-6B5C9F1B051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A388D4-107F-4455-8FA7-6EED2C0B031C}"/>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786AF00-EA75-4866-9EFB-0EE354AC7A3B}"/>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AAE5DB27-CD30-4FF5-AAA4-9CF6DED8171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C45F69A-B551-4E76-B43B-FF0175417608}"/>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3D101EA-B3F9-4EEE-9E87-723D9BF36711}"/>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7AD9503-26BE-472A-A381-AE3F4AAD63AA}"/>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9B0BB63-E28F-41AE-A566-B25BFA92C8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FA4080C-9FBB-42AC-A538-06A21E9C518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49" name="Freeform: Shape 148">
              <a:extLst>
                <a:ext uri="{FF2B5EF4-FFF2-40B4-BE49-F238E27FC236}">
                  <a16:creationId xmlns:a16="http://schemas.microsoft.com/office/drawing/2014/main" id="{3B4FBB93-01B2-4718-8D8F-C06E7DD59177}"/>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00438CB-8590-4A93-BFD7-BD0998DC7DF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D26A6C3-0F0A-4160-8D70-DE5FA2D690A7}"/>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4B75CA3-B6CE-49E4-B50E-2E9286271530}"/>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505CBE9-16D4-4F65-A772-DD9BA3B2DE40}"/>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9C03610-F3E1-4AED-A0A4-2A524EF0AA6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3C92F31-90D9-4D5F-BB08-AA306D7F6B6A}"/>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E7779A2-DF00-4AA3-BBC9-D8E84922BE75}"/>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4B973CB-CB59-4C42-9EDF-873131B4FE0A}"/>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7D8374EF-7203-4D6E-AF90-BA7D2F7559FA}"/>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B2B7084-C984-4D49-8349-DCA1E1196E9B}"/>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8" name="TextBox 57">
            <a:extLst>
              <a:ext uri="{FF2B5EF4-FFF2-40B4-BE49-F238E27FC236}">
                <a16:creationId xmlns:a16="http://schemas.microsoft.com/office/drawing/2014/main" id="{B54D1D3A-66F0-4A3C-9A56-58BB82BFC361}"/>
              </a:ext>
            </a:extLst>
          </p:cNvPr>
          <p:cNvSpPr txBox="1"/>
          <p:nvPr/>
        </p:nvSpPr>
        <p:spPr>
          <a:xfrm>
            <a:off x="3331769" y="606153"/>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CASH FLOW STATEMENT</a:t>
            </a:r>
          </a:p>
        </p:txBody>
      </p:sp>
      <p:sp>
        <p:nvSpPr>
          <p:cNvPr id="89" name="Rounded Rectangle">
            <a:extLst>
              <a:ext uri="{FF2B5EF4-FFF2-40B4-BE49-F238E27FC236}">
                <a16:creationId xmlns:a16="http://schemas.microsoft.com/office/drawing/2014/main" id="{4532EDBE-8F8B-4A21-937E-490F5CBB25C4}"/>
              </a:ext>
            </a:extLst>
          </p:cNvPr>
          <p:cNvSpPr/>
          <p:nvPr/>
        </p:nvSpPr>
        <p:spPr>
          <a:xfrm>
            <a:off x="1244621" y="5415194"/>
            <a:ext cx="3025139" cy="716296"/>
          </a:xfrm>
          <a:prstGeom prst="roundRect">
            <a:avLst>
              <a:gd name="adj" fmla="val 20434"/>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fontAlgn="ctr"/>
            <a:r>
              <a:rPr lang="en-US" sz="1000" b="1" dirty="0">
                <a:solidFill>
                  <a:schemeClr val="tx2"/>
                </a:solidFill>
                <a:latin typeface="Century Gothic" panose="020B0502020202020204" pitchFamily="34" charset="0"/>
              </a:rPr>
              <a:t>CHANGE IN CASH &amp; CASH EQUIVALENTS</a:t>
            </a:r>
          </a:p>
        </p:txBody>
      </p:sp>
      <p:sp>
        <p:nvSpPr>
          <p:cNvPr id="88" name="Rounded Rectangle">
            <a:extLst>
              <a:ext uri="{FF2B5EF4-FFF2-40B4-BE49-F238E27FC236}">
                <a16:creationId xmlns:a16="http://schemas.microsoft.com/office/drawing/2014/main" id="{B5804BAA-378A-4E87-AF7F-31774691E400}"/>
              </a:ext>
            </a:extLst>
          </p:cNvPr>
          <p:cNvSpPr/>
          <p:nvPr/>
        </p:nvSpPr>
        <p:spPr>
          <a:xfrm>
            <a:off x="1244621" y="2569762"/>
            <a:ext cx="3025139" cy="716296"/>
          </a:xfrm>
          <a:prstGeom prst="roundRect">
            <a:avLst>
              <a:gd name="adj" fmla="val 20434"/>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fontAlgn="ctr"/>
            <a:r>
              <a:rPr lang="en-US" sz="1000" b="1" dirty="0">
                <a:solidFill>
                  <a:schemeClr val="tx2"/>
                </a:solidFill>
                <a:latin typeface="Century Gothic" panose="020B0502020202020204" pitchFamily="34" charset="0"/>
              </a:rPr>
              <a:t>CASH FLOW FROM OPERATING ACTIVITIES</a:t>
            </a:r>
            <a:endParaRPr lang="en-US" sz="1000" b="1" dirty="0">
              <a:solidFill>
                <a:schemeClr val="tx2"/>
              </a:solidFill>
              <a:latin typeface="Century Gothic" panose="020B0502020202020204" pitchFamily="34" charset="0"/>
              <a:cs typeface="Century Gothic"/>
            </a:endParaRPr>
          </a:p>
        </p:txBody>
      </p:sp>
      <p:sp>
        <p:nvSpPr>
          <p:cNvPr id="33" name="Rounded Rectangle">
            <a:extLst>
              <a:ext uri="{FF2B5EF4-FFF2-40B4-BE49-F238E27FC236}">
                <a16:creationId xmlns:a16="http://schemas.microsoft.com/office/drawing/2014/main" id="{CE7C159E-5775-4572-9673-BA43489214FD}"/>
              </a:ext>
            </a:extLst>
          </p:cNvPr>
          <p:cNvSpPr/>
          <p:nvPr/>
        </p:nvSpPr>
        <p:spPr>
          <a:xfrm>
            <a:off x="4502102" y="1621285"/>
            <a:ext cx="1336430" cy="716296"/>
          </a:xfrm>
          <a:prstGeom prst="roundRect">
            <a:avLst>
              <a:gd name="adj" fmla="val 20434"/>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200" b="1" dirty="0">
                <a:solidFill>
                  <a:schemeClr val="bg1"/>
                </a:solidFill>
                <a:latin typeface="Century Gothic" panose="020B0502020202020204" pitchFamily="34" charset="0"/>
              </a:rPr>
              <a:t>Q1 FY 20XX</a:t>
            </a:r>
          </a:p>
        </p:txBody>
      </p:sp>
      <p:sp>
        <p:nvSpPr>
          <p:cNvPr id="60" name="Rounded Rectangle">
            <a:extLst>
              <a:ext uri="{FF2B5EF4-FFF2-40B4-BE49-F238E27FC236}">
                <a16:creationId xmlns:a16="http://schemas.microsoft.com/office/drawing/2014/main" id="{EDDE2538-4A51-4467-96B3-0F97D8946BB3}"/>
              </a:ext>
            </a:extLst>
          </p:cNvPr>
          <p:cNvSpPr/>
          <p:nvPr/>
        </p:nvSpPr>
        <p:spPr>
          <a:xfrm>
            <a:off x="6205051" y="1621285"/>
            <a:ext cx="1336430" cy="716296"/>
          </a:xfrm>
          <a:prstGeom prst="roundRect">
            <a:avLst>
              <a:gd name="adj" fmla="val 20434"/>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200" b="1" dirty="0">
                <a:solidFill>
                  <a:schemeClr val="bg1"/>
                </a:solidFill>
                <a:latin typeface="Century Gothic" panose="020B0502020202020204" pitchFamily="34" charset="0"/>
              </a:rPr>
              <a:t>Q2 FY 20XX</a:t>
            </a:r>
          </a:p>
        </p:txBody>
      </p:sp>
      <p:sp>
        <p:nvSpPr>
          <p:cNvPr id="61" name="Rounded Rectangle">
            <a:extLst>
              <a:ext uri="{FF2B5EF4-FFF2-40B4-BE49-F238E27FC236}">
                <a16:creationId xmlns:a16="http://schemas.microsoft.com/office/drawing/2014/main" id="{01267B6E-FEFF-4B33-9CE8-4764284F8941}"/>
              </a:ext>
            </a:extLst>
          </p:cNvPr>
          <p:cNvSpPr/>
          <p:nvPr/>
        </p:nvSpPr>
        <p:spPr>
          <a:xfrm>
            <a:off x="7908000" y="1621285"/>
            <a:ext cx="1336430" cy="716296"/>
          </a:xfrm>
          <a:prstGeom prst="roundRect">
            <a:avLst>
              <a:gd name="adj" fmla="val 20434"/>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200" b="1" dirty="0">
                <a:solidFill>
                  <a:schemeClr val="bg1"/>
                </a:solidFill>
                <a:latin typeface="Century Gothic" panose="020B0502020202020204" pitchFamily="34" charset="0"/>
              </a:rPr>
              <a:t>Q3 FY 20XX</a:t>
            </a:r>
          </a:p>
        </p:txBody>
      </p:sp>
      <p:sp>
        <p:nvSpPr>
          <p:cNvPr id="62" name="Rounded Rectangle">
            <a:extLst>
              <a:ext uri="{FF2B5EF4-FFF2-40B4-BE49-F238E27FC236}">
                <a16:creationId xmlns:a16="http://schemas.microsoft.com/office/drawing/2014/main" id="{0BD039FD-F669-421D-8529-3DAB997BFD5A}"/>
              </a:ext>
            </a:extLst>
          </p:cNvPr>
          <p:cNvSpPr/>
          <p:nvPr/>
        </p:nvSpPr>
        <p:spPr>
          <a:xfrm>
            <a:off x="9610949" y="1621285"/>
            <a:ext cx="1336430" cy="716296"/>
          </a:xfrm>
          <a:prstGeom prst="roundRect">
            <a:avLst>
              <a:gd name="adj" fmla="val 20434"/>
            </a:avLst>
          </a:prstGeom>
          <a:solidFill>
            <a:schemeClr val="accent2"/>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200" b="1" dirty="0">
                <a:solidFill>
                  <a:schemeClr val="bg1"/>
                </a:solidFill>
                <a:latin typeface="Century Gothic" panose="020B0502020202020204" pitchFamily="34" charset="0"/>
              </a:rPr>
              <a:t>Q4 FY 20XX</a:t>
            </a:r>
          </a:p>
        </p:txBody>
      </p:sp>
      <p:sp>
        <p:nvSpPr>
          <p:cNvPr id="90" name="Rounded Rectangle">
            <a:extLst>
              <a:ext uri="{FF2B5EF4-FFF2-40B4-BE49-F238E27FC236}">
                <a16:creationId xmlns:a16="http://schemas.microsoft.com/office/drawing/2014/main" id="{04A51506-BB76-4969-8254-392BBD8C2944}"/>
              </a:ext>
            </a:extLst>
          </p:cNvPr>
          <p:cNvSpPr/>
          <p:nvPr/>
        </p:nvSpPr>
        <p:spPr>
          <a:xfrm>
            <a:off x="1244621" y="4466716"/>
            <a:ext cx="3025139" cy="716296"/>
          </a:xfrm>
          <a:prstGeom prst="roundRect">
            <a:avLst>
              <a:gd name="adj" fmla="val 20434"/>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fontAlgn="ctr"/>
            <a:r>
              <a:rPr lang="en-US" sz="1000" b="1" dirty="0">
                <a:solidFill>
                  <a:schemeClr val="tx2"/>
                </a:solidFill>
                <a:latin typeface="Century Gothic" panose="020B0502020202020204" pitchFamily="34" charset="0"/>
              </a:rPr>
              <a:t>CASH FLOW FROM FINANCING ACTIVITIES</a:t>
            </a:r>
          </a:p>
        </p:txBody>
      </p:sp>
      <p:sp>
        <p:nvSpPr>
          <p:cNvPr id="91" name="Rounded Rectangle">
            <a:extLst>
              <a:ext uri="{FF2B5EF4-FFF2-40B4-BE49-F238E27FC236}">
                <a16:creationId xmlns:a16="http://schemas.microsoft.com/office/drawing/2014/main" id="{7F2CEDA2-DE81-4F84-BFE4-8D822C904FBE}"/>
              </a:ext>
            </a:extLst>
          </p:cNvPr>
          <p:cNvSpPr/>
          <p:nvPr/>
        </p:nvSpPr>
        <p:spPr>
          <a:xfrm>
            <a:off x="1244621" y="3518239"/>
            <a:ext cx="3025139" cy="716296"/>
          </a:xfrm>
          <a:prstGeom prst="roundRect">
            <a:avLst>
              <a:gd name="adj" fmla="val 20434"/>
            </a:avLst>
          </a:prstGeom>
          <a:solidFill>
            <a:schemeClr val="accent2">
              <a:lumMod val="20000"/>
              <a:lumOff val="80000"/>
            </a:schemeClr>
          </a:solidFill>
          <a:ln w="254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fontAlgn="ctr"/>
            <a:r>
              <a:rPr lang="en-US" sz="1000" b="1" dirty="0">
                <a:solidFill>
                  <a:schemeClr val="tx2"/>
                </a:solidFill>
                <a:latin typeface="Century Gothic" panose="020B0502020202020204" pitchFamily="34" charset="0"/>
              </a:rPr>
              <a:t>CASH FLOW FROM INVESTING ACTIVITIES</a:t>
            </a:r>
          </a:p>
        </p:txBody>
      </p:sp>
      <p:sp>
        <p:nvSpPr>
          <p:cNvPr id="64" name="Rounded Rectangle">
            <a:extLst>
              <a:ext uri="{FF2B5EF4-FFF2-40B4-BE49-F238E27FC236}">
                <a16:creationId xmlns:a16="http://schemas.microsoft.com/office/drawing/2014/main" id="{95CDF1EE-8B7E-49C7-B5A4-3D2271FB5DEB}"/>
              </a:ext>
            </a:extLst>
          </p:cNvPr>
          <p:cNvSpPr/>
          <p:nvPr/>
        </p:nvSpPr>
        <p:spPr>
          <a:xfrm>
            <a:off x="4502102" y="2569762"/>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3,184</a:t>
            </a:r>
          </a:p>
        </p:txBody>
      </p:sp>
      <p:sp>
        <p:nvSpPr>
          <p:cNvPr id="65" name="Rounded Rectangle">
            <a:extLst>
              <a:ext uri="{FF2B5EF4-FFF2-40B4-BE49-F238E27FC236}">
                <a16:creationId xmlns:a16="http://schemas.microsoft.com/office/drawing/2014/main" id="{73182CDA-9182-4A96-88A2-586ED2ED2820}"/>
              </a:ext>
            </a:extLst>
          </p:cNvPr>
          <p:cNvSpPr/>
          <p:nvPr/>
        </p:nvSpPr>
        <p:spPr>
          <a:xfrm>
            <a:off x="6205051" y="2569762"/>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3,467</a:t>
            </a:r>
          </a:p>
        </p:txBody>
      </p:sp>
      <p:sp>
        <p:nvSpPr>
          <p:cNvPr id="66" name="Rounded Rectangle">
            <a:extLst>
              <a:ext uri="{FF2B5EF4-FFF2-40B4-BE49-F238E27FC236}">
                <a16:creationId xmlns:a16="http://schemas.microsoft.com/office/drawing/2014/main" id="{19D1CD36-6052-4E4B-96E2-2BD38D08E62A}"/>
              </a:ext>
            </a:extLst>
          </p:cNvPr>
          <p:cNvSpPr/>
          <p:nvPr/>
        </p:nvSpPr>
        <p:spPr>
          <a:xfrm>
            <a:off x="7908000" y="2569762"/>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4,621</a:t>
            </a:r>
          </a:p>
        </p:txBody>
      </p:sp>
      <p:sp>
        <p:nvSpPr>
          <p:cNvPr id="67" name="Rounded Rectangle">
            <a:extLst>
              <a:ext uri="{FF2B5EF4-FFF2-40B4-BE49-F238E27FC236}">
                <a16:creationId xmlns:a16="http://schemas.microsoft.com/office/drawing/2014/main" id="{B707A4CE-B10C-4E7E-8CF3-E9D8A83472D3}"/>
              </a:ext>
            </a:extLst>
          </p:cNvPr>
          <p:cNvSpPr/>
          <p:nvPr/>
        </p:nvSpPr>
        <p:spPr>
          <a:xfrm>
            <a:off x="9610949" y="2569762"/>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6,168</a:t>
            </a:r>
          </a:p>
        </p:txBody>
      </p:sp>
      <p:sp>
        <p:nvSpPr>
          <p:cNvPr id="69" name="Rounded Rectangle">
            <a:extLst>
              <a:ext uri="{FF2B5EF4-FFF2-40B4-BE49-F238E27FC236}">
                <a16:creationId xmlns:a16="http://schemas.microsoft.com/office/drawing/2014/main" id="{2CCBD0BB-592A-49FB-9688-11D1339AA420}"/>
              </a:ext>
            </a:extLst>
          </p:cNvPr>
          <p:cNvSpPr/>
          <p:nvPr/>
        </p:nvSpPr>
        <p:spPr>
          <a:xfrm>
            <a:off x="4502102" y="3518239"/>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3,184</a:t>
            </a:r>
          </a:p>
        </p:txBody>
      </p:sp>
      <p:sp>
        <p:nvSpPr>
          <p:cNvPr id="70" name="Rounded Rectangle">
            <a:extLst>
              <a:ext uri="{FF2B5EF4-FFF2-40B4-BE49-F238E27FC236}">
                <a16:creationId xmlns:a16="http://schemas.microsoft.com/office/drawing/2014/main" id="{699AB58D-D178-4791-83B4-4238CA40AE0C}"/>
              </a:ext>
            </a:extLst>
          </p:cNvPr>
          <p:cNvSpPr/>
          <p:nvPr/>
        </p:nvSpPr>
        <p:spPr>
          <a:xfrm>
            <a:off x="6205051" y="3518239"/>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3,467</a:t>
            </a:r>
          </a:p>
        </p:txBody>
      </p:sp>
      <p:sp>
        <p:nvSpPr>
          <p:cNvPr id="71" name="Rounded Rectangle">
            <a:extLst>
              <a:ext uri="{FF2B5EF4-FFF2-40B4-BE49-F238E27FC236}">
                <a16:creationId xmlns:a16="http://schemas.microsoft.com/office/drawing/2014/main" id="{5448B32D-A15B-4BA8-B593-7BA85D6E6B62}"/>
              </a:ext>
            </a:extLst>
          </p:cNvPr>
          <p:cNvSpPr/>
          <p:nvPr/>
        </p:nvSpPr>
        <p:spPr>
          <a:xfrm>
            <a:off x="7908000" y="3518239"/>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4,621</a:t>
            </a:r>
          </a:p>
        </p:txBody>
      </p:sp>
      <p:sp>
        <p:nvSpPr>
          <p:cNvPr id="72" name="Rounded Rectangle">
            <a:extLst>
              <a:ext uri="{FF2B5EF4-FFF2-40B4-BE49-F238E27FC236}">
                <a16:creationId xmlns:a16="http://schemas.microsoft.com/office/drawing/2014/main" id="{75983AA8-D618-484B-BAB6-A9A595648D67}"/>
              </a:ext>
            </a:extLst>
          </p:cNvPr>
          <p:cNvSpPr/>
          <p:nvPr/>
        </p:nvSpPr>
        <p:spPr>
          <a:xfrm>
            <a:off x="9610949" y="3518239"/>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6.168</a:t>
            </a:r>
          </a:p>
        </p:txBody>
      </p:sp>
      <p:sp>
        <p:nvSpPr>
          <p:cNvPr id="79" name="Rounded Rectangle">
            <a:extLst>
              <a:ext uri="{FF2B5EF4-FFF2-40B4-BE49-F238E27FC236}">
                <a16:creationId xmlns:a16="http://schemas.microsoft.com/office/drawing/2014/main" id="{CF8EB922-441C-42B4-AB27-2266ED81806A}"/>
              </a:ext>
            </a:extLst>
          </p:cNvPr>
          <p:cNvSpPr/>
          <p:nvPr/>
        </p:nvSpPr>
        <p:spPr>
          <a:xfrm>
            <a:off x="4502102" y="5415194"/>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3,184</a:t>
            </a:r>
          </a:p>
        </p:txBody>
      </p:sp>
      <p:sp>
        <p:nvSpPr>
          <p:cNvPr id="80" name="Rounded Rectangle">
            <a:extLst>
              <a:ext uri="{FF2B5EF4-FFF2-40B4-BE49-F238E27FC236}">
                <a16:creationId xmlns:a16="http://schemas.microsoft.com/office/drawing/2014/main" id="{5A076102-8450-4A42-BE94-54B1750E4B79}"/>
              </a:ext>
            </a:extLst>
          </p:cNvPr>
          <p:cNvSpPr/>
          <p:nvPr/>
        </p:nvSpPr>
        <p:spPr>
          <a:xfrm>
            <a:off x="6205051" y="5415194"/>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3,467</a:t>
            </a:r>
          </a:p>
        </p:txBody>
      </p:sp>
      <p:sp>
        <p:nvSpPr>
          <p:cNvPr id="81" name="Rounded Rectangle">
            <a:extLst>
              <a:ext uri="{FF2B5EF4-FFF2-40B4-BE49-F238E27FC236}">
                <a16:creationId xmlns:a16="http://schemas.microsoft.com/office/drawing/2014/main" id="{7B369282-2545-4624-B862-C4E611B007A2}"/>
              </a:ext>
            </a:extLst>
          </p:cNvPr>
          <p:cNvSpPr/>
          <p:nvPr/>
        </p:nvSpPr>
        <p:spPr>
          <a:xfrm>
            <a:off x="7908000" y="5415194"/>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4,621</a:t>
            </a:r>
          </a:p>
        </p:txBody>
      </p:sp>
      <p:sp>
        <p:nvSpPr>
          <p:cNvPr id="82" name="Rounded Rectangle">
            <a:extLst>
              <a:ext uri="{FF2B5EF4-FFF2-40B4-BE49-F238E27FC236}">
                <a16:creationId xmlns:a16="http://schemas.microsoft.com/office/drawing/2014/main" id="{A8639A50-E51F-4F80-B93B-2CCB6B382959}"/>
              </a:ext>
            </a:extLst>
          </p:cNvPr>
          <p:cNvSpPr/>
          <p:nvPr/>
        </p:nvSpPr>
        <p:spPr>
          <a:xfrm>
            <a:off x="9610949" y="5415194"/>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6.168</a:t>
            </a:r>
          </a:p>
        </p:txBody>
      </p:sp>
      <p:sp>
        <p:nvSpPr>
          <p:cNvPr id="84" name="Rounded Rectangle">
            <a:extLst>
              <a:ext uri="{FF2B5EF4-FFF2-40B4-BE49-F238E27FC236}">
                <a16:creationId xmlns:a16="http://schemas.microsoft.com/office/drawing/2014/main" id="{90564185-39DC-4520-8CFA-3C4A90C815BE}"/>
              </a:ext>
            </a:extLst>
          </p:cNvPr>
          <p:cNvSpPr/>
          <p:nvPr/>
        </p:nvSpPr>
        <p:spPr>
          <a:xfrm>
            <a:off x="4502102" y="4466716"/>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3,184</a:t>
            </a:r>
          </a:p>
        </p:txBody>
      </p:sp>
      <p:sp>
        <p:nvSpPr>
          <p:cNvPr id="85" name="Rounded Rectangle">
            <a:extLst>
              <a:ext uri="{FF2B5EF4-FFF2-40B4-BE49-F238E27FC236}">
                <a16:creationId xmlns:a16="http://schemas.microsoft.com/office/drawing/2014/main" id="{033DE054-41E7-4E57-B95C-3E51D554F609}"/>
              </a:ext>
            </a:extLst>
          </p:cNvPr>
          <p:cNvSpPr/>
          <p:nvPr/>
        </p:nvSpPr>
        <p:spPr>
          <a:xfrm>
            <a:off x="6205051" y="4466716"/>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3,467</a:t>
            </a:r>
          </a:p>
        </p:txBody>
      </p:sp>
      <p:sp>
        <p:nvSpPr>
          <p:cNvPr id="86" name="Rounded Rectangle">
            <a:extLst>
              <a:ext uri="{FF2B5EF4-FFF2-40B4-BE49-F238E27FC236}">
                <a16:creationId xmlns:a16="http://schemas.microsoft.com/office/drawing/2014/main" id="{2DFB9985-2C99-4647-BFAD-E6D7167CD45E}"/>
              </a:ext>
            </a:extLst>
          </p:cNvPr>
          <p:cNvSpPr/>
          <p:nvPr/>
        </p:nvSpPr>
        <p:spPr>
          <a:xfrm>
            <a:off x="7908000" y="4466716"/>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4,621</a:t>
            </a:r>
          </a:p>
        </p:txBody>
      </p:sp>
      <p:sp>
        <p:nvSpPr>
          <p:cNvPr id="87" name="Rounded Rectangle">
            <a:extLst>
              <a:ext uri="{FF2B5EF4-FFF2-40B4-BE49-F238E27FC236}">
                <a16:creationId xmlns:a16="http://schemas.microsoft.com/office/drawing/2014/main" id="{FF59DD10-4F03-4235-B6F7-70C7FF592918}"/>
              </a:ext>
            </a:extLst>
          </p:cNvPr>
          <p:cNvSpPr/>
          <p:nvPr/>
        </p:nvSpPr>
        <p:spPr>
          <a:xfrm>
            <a:off x="9610949" y="4466716"/>
            <a:ext cx="1336430" cy="716296"/>
          </a:xfrm>
          <a:prstGeom prst="roundRect">
            <a:avLst>
              <a:gd name="adj" fmla="val 2043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0" numCol="1" anchor="ctr" anchorCtr="0">
            <a:noAutofit/>
          </a:bodyPr>
          <a:lstStyle/>
          <a:p>
            <a:pPr algn="ctr"/>
            <a:r>
              <a:rPr lang="de-DE" sz="1000" dirty="0">
                <a:latin typeface="Century Gothic" panose="020B0502020202020204" pitchFamily="34" charset="0"/>
              </a:rPr>
              <a:t>6.168</a:t>
            </a:r>
          </a:p>
        </p:txBody>
      </p:sp>
      <p:sp>
        <p:nvSpPr>
          <p:cNvPr id="202" name="Rounded Rectangle">
            <a:extLst>
              <a:ext uri="{FF2B5EF4-FFF2-40B4-BE49-F238E27FC236}">
                <a16:creationId xmlns:a16="http://schemas.microsoft.com/office/drawing/2014/main" id="{1F784353-5C1C-2CE5-88C4-0C0F81542EF6}"/>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4151930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C43B390C-6B80-4FA6-80FB-FC6522F371BA}"/>
              </a:ext>
            </a:extLst>
          </p:cNvPr>
          <p:cNvGrpSpPr/>
          <p:nvPr/>
        </p:nvGrpSpPr>
        <p:grpSpPr>
          <a:xfrm rot="689299">
            <a:off x="6545426" y="1627308"/>
            <a:ext cx="5983644" cy="5778088"/>
            <a:chOff x="-4943201" y="1623425"/>
            <a:chExt cx="1901258" cy="1835944"/>
          </a:xfrm>
        </p:grpSpPr>
        <p:grpSp>
          <p:nvGrpSpPr>
            <p:cNvPr id="73" name="Group 72">
              <a:extLst>
                <a:ext uri="{FF2B5EF4-FFF2-40B4-BE49-F238E27FC236}">
                  <a16:creationId xmlns:a16="http://schemas.microsoft.com/office/drawing/2014/main" id="{542A2D90-C42D-412B-98C3-E670509EDD35}"/>
                </a:ext>
              </a:extLst>
            </p:cNvPr>
            <p:cNvGrpSpPr/>
            <p:nvPr/>
          </p:nvGrpSpPr>
          <p:grpSpPr>
            <a:xfrm>
              <a:off x="-4827378" y="2019376"/>
              <a:ext cx="1785435" cy="1214438"/>
              <a:chOff x="-4827378" y="2019376"/>
              <a:chExt cx="1785435" cy="1214438"/>
            </a:xfrm>
          </p:grpSpPr>
          <p:sp>
            <p:nvSpPr>
              <p:cNvPr id="85" name="Freeform: Shape 84">
                <a:extLst>
                  <a:ext uri="{FF2B5EF4-FFF2-40B4-BE49-F238E27FC236}">
                    <a16:creationId xmlns:a16="http://schemas.microsoft.com/office/drawing/2014/main" id="{020954F7-5022-4408-B201-45049708E5C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0B05E1-6327-46E9-8EAB-01B8BD2319E2}"/>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C152AC4-97A9-49F1-A581-36F748972CB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09632C1-B74E-45CD-9C0A-626B7C211B3E}"/>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64E0E54-057F-4EBE-BF3C-95CB1650988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86C2359-6B8C-4BCF-8A8A-3B2BA4EE7BDF}"/>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0AEB882-8895-4C51-A0A8-5F7106914B3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18A95AE-CE16-4430-B042-227AA083668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7565D30-C725-43C8-AB20-203E0DBB3D74}"/>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0C16E22-C44E-40E7-BB14-3C13473A8525}"/>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F9375A2-7C5B-4CB2-9B7A-E3B45772518C}"/>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4" name="Freeform: Shape 73">
              <a:extLst>
                <a:ext uri="{FF2B5EF4-FFF2-40B4-BE49-F238E27FC236}">
                  <a16:creationId xmlns:a16="http://schemas.microsoft.com/office/drawing/2014/main" id="{DBDDFC62-B70D-4494-91BE-207822A56D2C}"/>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DC32820-0B91-4A1D-86BC-550971DE8534}"/>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7897C82-5491-45AC-8CCC-1A401398C2E3}"/>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290669-BCE4-4EE6-905E-A671F786BE97}"/>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0282B0E-F361-4BC1-8700-DD119B2AB98D}"/>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50A03DD-313B-4586-B075-982D3A41852F}"/>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9F7A6C1-C4D0-4940-A02D-E2456BBCE1D7}"/>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DDCE87F-9A61-47D7-9BC1-D3B5D3F55FE7}"/>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2DEFFF6-5714-4A1F-9D03-B0C7588C8B7B}"/>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50B5AAF-777B-430E-AA1F-019502CC84A8}"/>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34B7A87-224D-4C60-83E9-85116F2E6FFE}"/>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4B813170-CFF3-4153-9F0B-B21C04BA72FC}"/>
              </a:ext>
            </a:extLst>
          </p:cNvPr>
          <p:cNvGrpSpPr/>
          <p:nvPr/>
        </p:nvGrpSpPr>
        <p:grpSpPr>
          <a:xfrm rot="12493033">
            <a:off x="-599815" y="-411254"/>
            <a:ext cx="5983644" cy="5778088"/>
            <a:chOff x="-4943201" y="1623425"/>
            <a:chExt cx="1901258" cy="1835944"/>
          </a:xfrm>
        </p:grpSpPr>
        <p:grpSp>
          <p:nvGrpSpPr>
            <p:cNvPr id="18" name="Group 17">
              <a:extLst>
                <a:ext uri="{FF2B5EF4-FFF2-40B4-BE49-F238E27FC236}">
                  <a16:creationId xmlns:a16="http://schemas.microsoft.com/office/drawing/2014/main" id="{C89134F2-F497-4171-AFF6-5CBE2DE9668F}"/>
                </a:ext>
              </a:extLst>
            </p:cNvPr>
            <p:cNvGrpSpPr/>
            <p:nvPr/>
          </p:nvGrpSpPr>
          <p:grpSpPr>
            <a:xfrm>
              <a:off x="-4827378" y="2019376"/>
              <a:ext cx="1785435" cy="1214438"/>
              <a:chOff x="-4827378" y="2019376"/>
              <a:chExt cx="1785435" cy="1214438"/>
            </a:xfrm>
          </p:grpSpPr>
          <p:sp>
            <p:nvSpPr>
              <p:cNvPr id="30" name="Freeform: Shape 29">
                <a:extLst>
                  <a:ext uri="{FF2B5EF4-FFF2-40B4-BE49-F238E27FC236}">
                    <a16:creationId xmlns:a16="http://schemas.microsoft.com/office/drawing/2014/main" id="{911B5907-8BD1-41E4-AE9B-307CCAD5EB4F}"/>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99E3B6-1692-4EB0-9AA8-68C0B11809C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2A92EB-D88F-42A0-BC24-03C9BDF2DD60}"/>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43D1FAA-76C2-4067-BEC7-F1D9CEF9519E}"/>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5BC7DA0-F1E1-4BA0-9791-CC47A6997707}"/>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98B66B6-91E4-4125-98DD-DE149F90A54D}"/>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D51B76E-2C41-43C9-ADA2-6BC1730E340B}"/>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CA2C403-CF73-476A-8442-C6F2A834A11D}"/>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E841480-850C-443E-897A-43FE14CC63F7}"/>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2D09BA3-E520-408C-ADEB-E478E662FFBA}"/>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117C952-A5DD-4F87-8F80-C81136F26855}"/>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BF609E0F-34CE-4FA1-8049-2FAB26D91B25}"/>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B53148-9CBF-4972-A60C-B10267F8832D}"/>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34CDAC-9921-433C-9600-C930AFE43257}"/>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6BF0FC-0494-47D5-991B-8FE8472DF607}"/>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3E9C5DC-1B46-4797-B421-BA3BCBB7EF8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A509A49-6516-4266-8FA7-385720F9616D}"/>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6A1513-AF96-4D0F-9D4D-69BE9E002C82}"/>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86A4D6-9349-45F7-AF90-098F455E967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ED9790-AC7F-4D64-A555-BD15BF2B190D}"/>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FE7BA7E-479A-4CAF-BC0A-E2200713A729}"/>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9969D03-8337-42C8-BF40-A6BF43D9A5E1}"/>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6" name="Rounded Rectangle">
            <a:extLst>
              <a:ext uri="{FF2B5EF4-FFF2-40B4-BE49-F238E27FC236}">
                <a16:creationId xmlns:a16="http://schemas.microsoft.com/office/drawing/2014/main" id="{7079F78F-DF89-438D-920C-0A42B5D062EE}"/>
              </a:ext>
            </a:extLst>
          </p:cNvPr>
          <p:cNvSpPr/>
          <p:nvPr/>
        </p:nvSpPr>
        <p:spPr>
          <a:xfrm>
            <a:off x="4285808" y="1553806"/>
            <a:ext cx="3620384" cy="4032454"/>
          </a:xfrm>
          <a:prstGeom prst="roundRect">
            <a:avLst>
              <a:gd name="adj" fmla="val 6417"/>
            </a:avLst>
          </a:prstGeom>
          <a:solidFill>
            <a:schemeClr val="accent2">
              <a:lumMod val="20000"/>
              <a:lumOff val="8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5" name="Rounded Rectangle">
            <a:extLst>
              <a:ext uri="{FF2B5EF4-FFF2-40B4-BE49-F238E27FC236}">
                <a16:creationId xmlns:a16="http://schemas.microsoft.com/office/drawing/2014/main" id="{B9F3927A-410A-4974-8511-1D1860D6AA9B}"/>
              </a:ext>
            </a:extLst>
          </p:cNvPr>
          <p:cNvSpPr/>
          <p:nvPr/>
        </p:nvSpPr>
        <p:spPr>
          <a:xfrm>
            <a:off x="1675430" y="2235030"/>
            <a:ext cx="8841141" cy="4032454"/>
          </a:xfrm>
          <a:prstGeom prst="roundRect">
            <a:avLst>
              <a:gd name="adj" fmla="val 6417"/>
            </a:avLst>
          </a:prstGeom>
          <a:solidFill>
            <a:schemeClr val="accent2"/>
          </a:solidFill>
          <a:ln w="25400" cap="flat">
            <a:solidFill>
              <a:schemeClr val="bg1"/>
            </a:solid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7" name="Rounded Rectangle">
            <a:extLst>
              <a:ext uri="{FF2B5EF4-FFF2-40B4-BE49-F238E27FC236}">
                <a16:creationId xmlns:a16="http://schemas.microsoft.com/office/drawing/2014/main" id="{86F61840-BB88-40C4-81F4-2068EAAEB49E}"/>
              </a:ext>
            </a:extLst>
          </p:cNvPr>
          <p:cNvSpPr/>
          <p:nvPr/>
        </p:nvSpPr>
        <p:spPr>
          <a:xfrm>
            <a:off x="3087537" y="2361898"/>
            <a:ext cx="2338754" cy="3778467"/>
          </a:xfrm>
          <a:prstGeom prst="roundRect">
            <a:avLst>
              <a:gd name="adj" fmla="val 680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10" name="Rounded Rectangle">
            <a:extLst>
              <a:ext uri="{FF2B5EF4-FFF2-40B4-BE49-F238E27FC236}">
                <a16:creationId xmlns:a16="http://schemas.microsoft.com/office/drawing/2014/main" id="{9B085E38-67ED-4A44-BFA3-A987FEF19E12}"/>
              </a:ext>
            </a:extLst>
          </p:cNvPr>
          <p:cNvSpPr/>
          <p:nvPr/>
        </p:nvSpPr>
        <p:spPr>
          <a:xfrm>
            <a:off x="5567438" y="2361898"/>
            <a:ext cx="2338754" cy="3778467"/>
          </a:xfrm>
          <a:prstGeom prst="roundRect">
            <a:avLst>
              <a:gd name="adj" fmla="val 680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11" name="Rounded Rectangle">
            <a:extLst>
              <a:ext uri="{FF2B5EF4-FFF2-40B4-BE49-F238E27FC236}">
                <a16:creationId xmlns:a16="http://schemas.microsoft.com/office/drawing/2014/main" id="{65AD789B-FF12-436A-B9B8-F2116249160E}"/>
              </a:ext>
            </a:extLst>
          </p:cNvPr>
          <p:cNvSpPr/>
          <p:nvPr/>
        </p:nvSpPr>
        <p:spPr>
          <a:xfrm>
            <a:off x="8047339" y="2361898"/>
            <a:ext cx="2338754" cy="3778467"/>
          </a:xfrm>
          <a:prstGeom prst="roundRect">
            <a:avLst>
              <a:gd name="adj" fmla="val 680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8" name="Rounded Rectangle">
            <a:extLst>
              <a:ext uri="{FF2B5EF4-FFF2-40B4-BE49-F238E27FC236}">
                <a16:creationId xmlns:a16="http://schemas.microsoft.com/office/drawing/2014/main" id="{ED416A16-07EA-4F9C-8440-2B00E09B1D53}"/>
              </a:ext>
            </a:extLst>
          </p:cNvPr>
          <p:cNvSpPr/>
          <p:nvPr/>
        </p:nvSpPr>
        <p:spPr>
          <a:xfrm>
            <a:off x="4659724" y="1629857"/>
            <a:ext cx="2872552" cy="353943"/>
          </a:xfrm>
          <a:prstGeom prst="rect">
            <a:avLst/>
          </a:prstGeom>
          <a:no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MY" sz="1500" b="1" dirty="0">
                <a:solidFill>
                  <a:schemeClr val="tx2"/>
                </a:solidFill>
                <a:latin typeface="Century Gothic" panose="020B0502020202020204" pitchFamily="34" charset="0"/>
              </a:rPr>
              <a:t>ANNUAL LIMITS 20XX</a:t>
            </a:r>
          </a:p>
        </p:txBody>
      </p:sp>
      <p:sp>
        <p:nvSpPr>
          <p:cNvPr id="9" name="Rounded Rectangle">
            <a:extLst>
              <a:ext uri="{FF2B5EF4-FFF2-40B4-BE49-F238E27FC236}">
                <a16:creationId xmlns:a16="http://schemas.microsoft.com/office/drawing/2014/main" id="{164D0937-98AC-40CD-892F-EC8ADEE23D50}"/>
              </a:ext>
            </a:extLst>
          </p:cNvPr>
          <p:cNvSpPr/>
          <p:nvPr/>
        </p:nvSpPr>
        <p:spPr>
          <a:xfrm>
            <a:off x="4659724" y="1870262"/>
            <a:ext cx="2872552" cy="353943"/>
          </a:xfrm>
          <a:prstGeom prst="roundRect">
            <a:avLst>
              <a:gd name="adj" fmla="val 50000"/>
            </a:avLst>
          </a:prstGeom>
          <a:noFill/>
          <a:ln w="12700" cap="flat">
            <a:noFill/>
            <a:miter lim="400000"/>
          </a:ln>
          <a:effectLst>
            <a:outerShdw blurRad="266700" dist="25400" dir="5400000" rotWithShape="0">
              <a:schemeClr val="accent1">
                <a:alpha val="26000"/>
              </a:schemeClr>
            </a:outerShdw>
          </a:effectLst>
        </p:spPr>
        <p:txBody>
          <a:bodyPr wrap="square" lIns="0" tIns="0" rIns="0" bIns="0" numCol="1" anchor="ctr">
            <a:noAutofit/>
          </a:bodyPr>
          <a:lstStyle/>
          <a:p>
            <a:pPr algn="ctr" fontAlgn="ctr"/>
            <a:r>
              <a:rPr lang="en-IN" sz="1000" u="none" strike="noStrike" dirty="0">
                <a:solidFill>
                  <a:schemeClr val="tx2"/>
                </a:solidFill>
                <a:effectLst/>
                <a:latin typeface="Century Gothic"/>
                <a:cs typeface="Century Gothic"/>
              </a:rPr>
              <a:t> $ XX MM APPRAISED BY BANK NAME</a:t>
            </a:r>
            <a:endParaRPr lang="en-IN" sz="1000" i="0" u="none" strike="noStrike" dirty="0">
              <a:solidFill>
                <a:schemeClr val="tx2"/>
              </a:solidFill>
              <a:effectLst/>
              <a:latin typeface="Century Gothic"/>
              <a:cs typeface="Century Gothic"/>
            </a:endParaRPr>
          </a:p>
        </p:txBody>
      </p:sp>
      <p:sp>
        <p:nvSpPr>
          <p:cNvPr id="13" name="TextBox 12">
            <a:extLst>
              <a:ext uri="{FF2B5EF4-FFF2-40B4-BE49-F238E27FC236}">
                <a16:creationId xmlns:a16="http://schemas.microsoft.com/office/drawing/2014/main" id="{267F9190-8F28-4902-A8C7-4A0EA791ECE5}"/>
              </a:ext>
            </a:extLst>
          </p:cNvPr>
          <p:cNvSpPr txBox="1"/>
          <p:nvPr/>
        </p:nvSpPr>
        <p:spPr>
          <a:xfrm>
            <a:off x="3331769" y="538621"/>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FUNDING UPDATES - DEBT</a:t>
            </a:r>
          </a:p>
        </p:txBody>
      </p:sp>
      <p:graphicFrame>
        <p:nvGraphicFramePr>
          <p:cNvPr id="127" name="Table 126">
            <a:extLst>
              <a:ext uri="{FF2B5EF4-FFF2-40B4-BE49-F238E27FC236}">
                <a16:creationId xmlns:a16="http://schemas.microsoft.com/office/drawing/2014/main" id="{25D5FF73-AE4F-4F99-B7EE-BD17FEAEE535}"/>
              </a:ext>
            </a:extLst>
          </p:cNvPr>
          <p:cNvGraphicFramePr>
            <a:graphicFrameLocks noGrp="1"/>
          </p:cNvGraphicFramePr>
          <p:nvPr>
            <p:extLst>
              <p:ext uri="{D42A27DB-BD31-4B8C-83A1-F6EECF244321}">
                <p14:modId xmlns:p14="http://schemas.microsoft.com/office/powerpoint/2010/main" val="2822756471"/>
              </p:ext>
            </p:extLst>
          </p:nvPr>
        </p:nvGraphicFramePr>
        <p:xfrm>
          <a:off x="1675430" y="2389989"/>
          <a:ext cx="8772919" cy="3716640"/>
        </p:xfrm>
        <a:graphic>
          <a:graphicData uri="http://schemas.openxmlformats.org/drawingml/2006/table">
            <a:tbl>
              <a:tblPr firstRow="1" bandRow="1">
                <a:tableStyleId>{5C22544A-7EE6-4342-B048-85BDC9FD1C3A}</a:tableStyleId>
              </a:tblPr>
              <a:tblGrid>
                <a:gridCol w="1348501">
                  <a:extLst>
                    <a:ext uri="{9D8B030D-6E8A-4147-A177-3AD203B41FA5}">
                      <a16:colId xmlns:a16="http://schemas.microsoft.com/office/drawing/2014/main" val="1727636287"/>
                    </a:ext>
                  </a:extLst>
                </a:gridCol>
                <a:gridCol w="1237403">
                  <a:extLst>
                    <a:ext uri="{9D8B030D-6E8A-4147-A177-3AD203B41FA5}">
                      <a16:colId xmlns:a16="http://schemas.microsoft.com/office/drawing/2014/main" val="20001"/>
                    </a:ext>
                  </a:extLst>
                </a:gridCol>
                <a:gridCol w="1237403">
                  <a:extLst>
                    <a:ext uri="{9D8B030D-6E8A-4147-A177-3AD203B41FA5}">
                      <a16:colId xmlns:a16="http://schemas.microsoft.com/office/drawing/2014/main" val="20002"/>
                    </a:ext>
                  </a:extLst>
                </a:gridCol>
                <a:gridCol w="1237403">
                  <a:extLst>
                    <a:ext uri="{9D8B030D-6E8A-4147-A177-3AD203B41FA5}">
                      <a16:colId xmlns:a16="http://schemas.microsoft.com/office/drawing/2014/main" val="20003"/>
                    </a:ext>
                  </a:extLst>
                </a:gridCol>
                <a:gridCol w="1237403">
                  <a:extLst>
                    <a:ext uri="{9D8B030D-6E8A-4147-A177-3AD203B41FA5}">
                      <a16:colId xmlns:a16="http://schemas.microsoft.com/office/drawing/2014/main" val="20004"/>
                    </a:ext>
                  </a:extLst>
                </a:gridCol>
                <a:gridCol w="1237403">
                  <a:extLst>
                    <a:ext uri="{9D8B030D-6E8A-4147-A177-3AD203B41FA5}">
                      <a16:colId xmlns:a16="http://schemas.microsoft.com/office/drawing/2014/main" val="20006"/>
                    </a:ext>
                  </a:extLst>
                </a:gridCol>
                <a:gridCol w="1237403">
                  <a:extLst>
                    <a:ext uri="{9D8B030D-6E8A-4147-A177-3AD203B41FA5}">
                      <a16:colId xmlns:a16="http://schemas.microsoft.com/office/drawing/2014/main" val="20007"/>
                    </a:ext>
                  </a:extLst>
                </a:gridCol>
              </a:tblGrid>
              <a:tr h="412968">
                <a:tc>
                  <a:txBody>
                    <a:bodyPr/>
                    <a:lstStyle/>
                    <a:p>
                      <a:pPr algn="ctr" fontAlgn="ctr"/>
                      <a:endParaRPr lang="en-IN" sz="900" b="1" i="0" u="none" strike="noStrike" dirty="0">
                        <a:solidFill>
                          <a:srgbClr val="6288E7"/>
                        </a:solidFill>
                        <a:effectLst/>
                        <a:latin typeface="Century Gothic"/>
                        <a:cs typeface="Century Gothic"/>
                      </a:endParaRP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IN" sz="1200" b="1" u="none" strike="noStrike" dirty="0">
                          <a:solidFill>
                            <a:schemeClr val="accent2"/>
                          </a:solidFill>
                          <a:effectLst/>
                          <a:latin typeface="Century Gothic"/>
                          <a:cs typeface="Century Gothic"/>
                        </a:rPr>
                        <a:t>FBWCL</a:t>
                      </a:r>
                      <a:endParaRPr lang="en-IN" sz="1200" b="1" i="0" u="none" strike="noStrike" dirty="0">
                        <a:solidFill>
                          <a:schemeClr val="accent2"/>
                        </a:solidFill>
                        <a:effectLst/>
                        <a:latin typeface="Century Gothic"/>
                        <a:cs typeface="Century Gothic"/>
                      </a:endParaRP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IN" sz="1200" b="1" i="0" u="none" strike="noStrike" dirty="0">
                        <a:solidFill>
                          <a:srgbClr val="000000"/>
                        </a:solidFill>
                        <a:effectLst/>
                        <a:latin typeface="Zurich BT"/>
                      </a:endParaRPr>
                    </a:p>
                  </a:txBody>
                  <a:tcPr marL="4935" marR="4935" marT="4935" marB="0" anchor="ctr">
                    <a:lnL w="9525" cap="flat" cmpd="sng" algn="ctr">
                      <a:solidFill>
                        <a:srgbClr val="C1E4E9"/>
                      </a:solidFill>
                      <a:prstDash val="solid"/>
                      <a:round/>
                      <a:headEnd type="none" w="med" len="med"/>
                      <a:tailEnd type="none" w="med" len="med"/>
                    </a:lnL>
                    <a:lnR w="9525" cap="flat" cmpd="sng" algn="ctr">
                      <a:solidFill>
                        <a:srgbClr val="C1E4E9"/>
                      </a:solidFill>
                      <a:prstDash val="solid"/>
                      <a:round/>
                      <a:headEnd type="none" w="med" len="med"/>
                      <a:tailEnd type="none" w="med" len="med"/>
                    </a:lnR>
                    <a:lnT w="12700" cap="flat" cmpd="sng" algn="ctr">
                      <a:solidFill>
                        <a:srgbClr val="93D1D9"/>
                      </a:solidFill>
                      <a:prstDash val="solid"/>
                      <a:round/>
                      <a:headEnd type="none" w="med" len="med"/>
                      <a:tailEnd type="none" w="med" len="med"/>
                    </a:lnT>
                    <a:lnB w="12700" cap="flat" cmpd="sng" algn="ctr">
                      <a:solidFill>
                        <a:srgbClr val="93D1D9"/>
                      </a:solidFill>
                      <a:prstDash val="solid"/>
                      <a:round/>
                      <a:headEnd type="none" w="med" len="med"/>
                      <a:tailEnd type="none" w="med" len="med"/>
                    </a:lnB>
                    <a:lnTlToBr w="12700" cmpd="sng">
                      <a:noFill/>
                      <a:prstDash val="solid"/>
                    </a:lnTlToBr>
                    <a:lnBlToTr w="12700" cmpd="sng">
                      <a:noFill/>
                      <a:prstDash val="solid"/>
                    </a:lnBlToTr>
                    <a:solidFill>
                      <a:srgbClr val="EDF8F9"/>
                    </a:solidFill>
                  </a:tcPr>
                </a:tc>
                <a:tc gridSpan="2">
                  <a:txBody>
                    <a:bodyPr/>
                    <a:lstStyle/>
                    <a:p>
                      <a:pPr algn="ctr" fontAlgn="ctr"/>
                      <a:r>
                        <a:rPr lang="en-IN" sz="1200" b="1" i="0" u="none" strike="noStrike" dirty="0">
                          <a:solidFill>
                            <a:schemeClr val="accent2"/>
                          </a:solidFill>
                          <a:effectLst/>
                          <a:latin typeface="Century Gothic"/>
                          <a:cs typeface="Century Gothic"/>
                        </a:rPr>
                        <a:t>NFBWCL</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4935" marR="4935" marT="4935" marB="0" anchor="ctr">
                    <a:lnL w="9525" cap="flat" cmpd="sng" algn="ctr">
                      <a:solidFill>
                        <a:srgbClr val="C1E4E9"/>
                      </a:solidFill>
                      <a:prstDash val="solid"/>
                      <a:round/>
                      <a:headEnd type="none" w="med" len="med"/>
                      <a:tailEnd type="none" w="med" len="med"/>
                    </a:lnL>
                    <a:lnR w="9525" cap="flat" cmpd="sng" algn="ctr">
                      <a:solidFill>
                        <a:srgbClr val="C1E4E9"/>
                      </a:solidFill>
                      <a:prstDash val="solid"/>
                      <a:round/>
                      <a:headEnd type="none" w="med" len="med"/>
                      <a:tailEnd type="none" w="med" len="med"/>
                    </a:lnR>
                    <a:lnT w="12700" cap="flat" cmpd="sng" algn="ctr">
                      <a:solidFill>
                        <a:srgbClr val="93D1D9"/>
                      </a:solidFill>
                      <a:prstDash val="solid"/>
                      <a:round/>
                      <a:headEnd type="none" w="med" len="med"/>
                      <a:tailEnd type="none" w="med" len="med"/>
                    </a:lnT>
                    <a:lnB w="12700" cap="flat" cmpd="sng" algn="ctr">
                      <a:solidFill>
                        <a:srgbClr val="93D1D9"/>
                      </a:solidFill>
                      <a:prstDash val="solid"/>
                      <a:round/>
                      <a:headEnd type="none" w="med" len="med"/>
                      <a:tailEnd type="none" w="med" len="med"/>
                    </a:lnB>
                    <a:lnTlToBr w="12700" cmpd="sng">
                      <a:noFill/>
                      <a:prstDash val="solid"/>
                    </a:lnTlToBr>
                    <a:lnBlToTr w="12700" cmpd="sng">
                      <a:noFill/>
                      <a:prstDash val="solid"/>
                    </a:lnBlToTr>
                    <a:solidFill>
                      <a:srgbClr val="EDF8F9"/>
                    </a:solidFill>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200" b="1" i="0" u="none" strike="noStrike" dirty="0">
                          <a:solidFill>
                            <a:schemeClr val="accent2"/>
                          </a:solidFill>
                          <a:effectLst/>
                          <a:latin typeface="Century Gothic"/>
                          <a:cs typeface="Century Gothic"/>
                        </a:rPr>
                        <a:t>TOTAL</a:t>
                      </a:r>
                    </a:p>
                  </a:txBody>
                  <a:tcPr marL="9870" marR="9870" marT="987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IN" sz="2400" b="1" i="0" u="none" strike="noStrike" dirty="0">
                        <a:solidFill>
                          <a:schemeClr val="bg1"/>
                        </a:solidFill>
                        <a:effectLst/>
                        <a:latin typeface="Century Gothic"/>
                        <a:cs typeface="Century Gothic"/>
                      </a:endParaRPr>
                    </a:p>
                  </a:txBody>
                  <a:tcPr marL="9870" marR="9870" marT="987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75306">
                <a:tc>
                  <a:txBody>
                    <a:bodyPr/>
                    <a:lstStyle/>
                    <a:p>
                      <a:pPr marL="0" algn="ctr" fontAlgn="ctr"/>
                      <a:r>
                        <a:rPr lang="en-IN" sz="900" b="0" i="0" u="none" strike="noStrike" dirty="0">
                          <a:solidFill>
                            <a:schemeClr val="bg1"/>
                          </a:solidFill>
                          <a:effectLst/>
                          <a:latin typeface="Century Gothic"/>
                          <a:cs typeface="Century Gothic"/>
                        </a:rPr>
                        <a:t>BANK 01</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85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40.5%</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171</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32.6%</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256</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34.8%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5306">
                <a:tc>
                  <a:txBody>
                    <a:bodyPr/>
                    <a:lstStyle/>
                    <a:p>
                      <a:pPr marL="0" algn="ctr" fontAlgn="ctr"/>
                      <a:r>
                        <a:rPr lang="en-IN" sz="900" b="0" i="0" u="none" strike="noStrike" dirty="0">
                          <a:solidFill>
                            <a:schemeClr val="bg1"/>
                          </a:solidFill>
                          <a:effectLst/>
                          <a:latin typeface="Century Gothic"/>
                          <a:cs typeface="Century Gothic"/>
                        </a:rPr>
                        <a:t>BANK 02</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41</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19.5%</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34</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6.5%</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75</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10.2%</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5306">
                <a:tc>
                  <a:txBody>
                    <a:bodyPr/>
                    <a:lstStyle/>
                    <a:p>
                      <a:pPr marL="0" algn="ctr" fontAlgn="ctr"/>
                      <a:r>
                        <a:rPr lang="en-IN" sz="900" b="0" i="0" u="none" strike="noStrike" dirty="0">
                          <a:solidFill>
                            <a:schemeClr val="bg1"/>
                          </a:solidFill>
                          <a:effectLst/>
                          <a:latin typeface="Century Gothic"/>
                          <a:cs typeface="Century Gothic"/>
                        </a:rPr>
                        <a:t>BANK 03</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15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7.1%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60</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11.4%</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75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10.2%</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5306">
                <a:tc>
                  <a:txBody>
                    <a:bodyPr/>
                    <a:lstStyle/>
                    <a:p>
                      <a:pPr marL="0" algn="ctr" fontAlgn="ctr"/>
                      <a:r>
                        <a:rPr lang="en-IN" sz="900" b="0" i="0" u="none" strike="noStrike" dirty="0">
                          <a:solidFill>
                            <a:schemeClr val="bg1"/>
                          </a:solidFill>
                          <a:effectLst/>
                          <a:latin typeface="Century Gothic"/>
                          <a:cs typeface="Century Gothic"/>
                        </a:rPr>
                        <a:t>BANK 04</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0</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0.0%</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30</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5.7%</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30</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4.1%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75306">
                <a:tc>
                  <a:txBody>
                    <a:bodyPr/>
                    <a:lstStyle/>
                    <a:p>
                      <a:pPr marL="0" algn="ctr" fontAlgn="ctr"/>
                      <a:r>
                        <a:rPr lang="en-IN" sz="900" b="0" i="0" u="none" strike="noStrike" dirty="0">
                          <a:solidFill>
                            <a:schemeClr val="bg1"/>
                          </a:solidFill>
                          <a:effectLst/>
                          <a:latin typeface="Century Gothic"/>
                          <a:cs typeface="Century Gothic"/>
                        </a:rPr>
                        <a:t>BANK 05</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12</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5.7%</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33</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6.3%</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45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75306">
                <a:tc>
                  <a:txBody>
                    <a:bodyPr/>
                    <a:lstStyle/>
                    <a:p>
                      <a:pPr marL="0" algn="ctr" fontAlgn="ctr"/>
                      <a:r>
                        <a:rPr lang="en-IN" sz="900" b="0" i="0" u="none" strike="noStrike" dirty="0">
                          <a:solidFill>
                            <a:schemeClr val="bg1"/>
                          </a:solidFill>
                          <a:effectLst/>
                          <a:latin typeface="Century Gothic"/>
                          <a:cs typeface="Century Gothic"/>
                        </a:rPr>
                        <a:t>BANK 06</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3</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1.4%</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14</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2.7%</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17</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2.3%</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75306">
                <a:tc>
                  <a:txBody>
                    <a:bodyPr/>
                    <a:lstStyle/>
                    <a:p>
                      <a:pPr marL="0" algn="ctr" fontAlgn="ctr"/>
                      <a:r>
                        <a:rPr lang="en-IN" sz="900" b="0" i="0" u="none" strike="noStrike" dirty="0">
                          <a:solidFill>
                            <a:schemeClr val="bg1"/>
                          </a:solidFill>
                          <a:effectLst/>
                          <a:latin typeface="Century Gothic"/>
                          <a:cs typeface="Century Gothic"/>
                        </a:rPr>
                        <a:t>BANK 07</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12</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5.7%</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60</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11.4%</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72</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9.8%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75306">
                <a:tc>
                  <a:txBody>
                    <a:bodyPr/>
                    <a:lstStyle/>
                    <a:p>
                      <a:pPr marL="0" algn="ctr" fontAlgn="ctr"/>
                      <a:r>
                        <a:rPr lang="en-IN" sz="900" b="0" i="0" u="none" strike="noStrike" dirty="0">
                          <a:solidFill>
                            <a:schemeClr val="bg1"/>
                          </a:solidFill>
                          <a:effectLst/>
                          <a:latin typeface="Century Gothic"/>
                          <a:cs typeface="Century Gothic"/>
                        </a:rPr>
                        <a:t>BANK 08</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8</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35</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6.7%</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43</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5.9%</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75306">
                <a:tc>
                  <a:txBody>
                    <a:bodyPr/>
                    <a:lstStyle/>
                    <a:p>
                      <a:pPr marL="0" algn="ctr" fontAlgn="ctr"/>
                      <a:r>
                        <a:rPr lang="en-IN" sz="900" b="0" i="0" u="none" strike="noStrike" dirty="0">
                          <a:solidFill>
                            <a:schemeClr val="bg1"/>
                          </a:solidFill>
                          <a:effectLst/>
                          <a:latin typeface="Century Gothic"/>
                          <a:cs typeface="Century Gothic"/>
                        </a:rPr>
                        <a:t>BANK 09</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4</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1.9%</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53</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10.1%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i="0" u="none" strike="noStrike" dirty="0">
                          <a:solidFill>
                            <a:schemeClr val="tx1"/>
                          </a:solidFill>
                          <a:effectLst/>
                          <a:latin typeface="Century Gothic"/>
                          <a:cs typeface="Century Gothic"/>
                        </a:rPr>
                        <a:t>57</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7.8%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75306">
                <a:tc>
                  <a:txBody>
                    <a:bodyPr/>
                    <a:lstStyle/>
                    <a:p>
                      <a:pPr marL="0" algn="ctr" fontAlgn="ctr"/>
                      <a:r>
                        <a:rPr lang="en-IN" sz="900" b="0" i="0" u="none" strike="noStrike" dirty="0">
                          <a:solidFill>
                            <a:schemeClr val="bg1"/>
                          </a:solidFill>
                          <a:effectLst/>
                          <a:latin typeface="Century Gothic"/>
                          <a:cs typeface="Century Gothic"/>
                        </a:rPr>
                        <a:t>BANK 10</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15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7.1%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15</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2.9%</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30</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4.1%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75306">
                <a:tc>
                  <a:txBody>
                    <a:bodyPr/>
                    <a:lstStyle/>
                    <a:p>
                      <a:pPr marL="0" algn="ctr" fontAlgn="ctr"/>
                      <a:r>
                        <a:rPr lang="en-IN" sz="900" b="0" i="0" u="none" strike="noStrike" dirty="0">
                          <a:solidFill>
                            <a:schemeClr val="bg1"/>
                          </a:solidFill>
                          <a:effectLst/>
                          <a:latin typeface="Century Gothic"/>
                          <a:cs typeface="Century Gothic"/>
                        </a:rPr>
                        <a:t>BANK 11</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15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7.1%</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20</a:t>
                      </a:r>
                    </a:p>
                  </a:txBody>
                  <a:tcPr marR="9525" marT="952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3.8%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0" u="none" strike="noStrike" dirty="0">
                          <a:solidFill>
                            <a:schemeClr val="tx1"/>
                          </a:solidFill>
                          <a:effectLst/>
                          <a:latin typeface="Century Gothic"/>
                          <a:cs typeface="Century Gothic"/>
                        </a:rPr>
                        <a:t>35</a:t>
                      </a:r>
                      <a:endParaRPr lang="en-IN" sz="900" b="0" i="0" u="none" strike="noStrike" dirty="0">
                        <a:solidFill>
                          <a:schemeClr val="tx1"/>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0" i="0" u="none" strike="noStrike" dirty="0">
                          <a:solidFill>
                            <a:schemeClr val="tx1"/>
                          </a:solidFill>
                          <a:effectLst/>
                          <a:latin typeface="Century Gothic"/>
                          <a:cs typeface="Century Gothic"/>
                        </a:rPr>
                        <a:t>4.8%</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solidFill>
                        <a:schemeClr val="accent3">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75306">
                <a:tc>
                  <a:txBody>
                    <a:bodyPr/>
                    <a:lstStyle/>
                    <a:p>
                      <a:pPr marL="0" algn="ctr" fontAlgn="ctr"/>
                      <a:r>
                        <a:rPr lang="en-IN" sz="900" b="1" i="0" u="none" strike="noStrike" dirty="0">
                          <a:solidFill>
                            <a:schemeClr val="bg1"/>
                          </a:solidFill>
                          <a:effectLst/>
                          <a:latin typeface="Century Gothic"/>
                          <a:cs typeface="Century Gothic"/>
                        </a:rPr>
                        <a:t>TOTAL</a:t>
                      </a:r>
                    </a:p>
                  </a:txBody>
                  <a:tcPr marL="4935" marR="4935" marT="493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1" u="none" strike="noStrike" dirty="0">
                          <a:solidFill>
                            <a:schemeClr val="accent2"/>
                          </a:solidFill>
                          <a:effectLst/>
                          <a:latin typeface="Century Gothic"/>
                          <a:cs typeface="Century Gothic"/>
                        </a:rPr>
                        <a:t>210</a:t>
                      </a:r>
                      <a:endParaRPr lang="en-IN" sz="900" b="1" i="0" u="none" strike="noStrike" dirty="0">
                        <a:solidFill>
                          <a:schemeClr val="accent2"/>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900" b="1" i="0" u="none" strike="noStrike" dirty="0">
                          <a:solidFill>
                            <a:schemeClr val="accent2"/>
                          </a:solidFill>
                          <a:effectLst/>
                          <a:latin typeface="Century Gothic"/>
                          <a:cs typeface="Century Gothic"/>
                        </a:rPr>
                        <a:t>100%</a:t>
                      </a:r>
                    </a:p>
                  </a:txBody>
                  <a:tcPr marL="9525" marT="952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1" i="0" u="none" strike="noStrike" dirty="0">
                          <a:solidFill>
                            <a:schemeClr val="accent2"/>
                          </a:solidFill>
                          <a:effectLst/>
                          <a:latin typeface="Century Gothic"/>
                          <a:cs typeface="Century Gothic"/>
                        </a:rPr>
                        <a:t>525</a:t>
                      </a: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1" i="0" u="none" strike="noStrike" dirty="0">
                          <a:solidFill>
                            <a:schemeClr val="accent2"/>
                          </a:solidFill>
                          <a:effectLst/>
                          <a:latin typeface="Century Gothic"/>
                          <a:cs typeface="Century Gothic"/>
                        </a:rPr>
                        <a:t>100%</a:t>
                      </a:r>
                    </a:p>
                  </a:txBody>
                  <a:tcPr marL="4935" marT="493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1" u="none" strike="noStrike" dirty="0">
                          <a:solidFill>
                            <a:schemeClr val="accent2"/>
                          </a:solidFill>
                          <a:effectLst/>
                          <a:latin typeface="Century Gothic"/>
                          <a:cs typeface="Century Gothic"/>
                        </a:rPr>
                        <a:t>735</a:t>
                      </a:r>
                      <a:endParaRPr lang="en-IN" sz="900" b="1" i="0" u="none" strike="noStrike" dirty="0">
                        <a:solidFill>
                          <a:schemeClr val="accent2"/>
                        </a:solidFill>
                        <a:effectLst/>
                        <a:latin typeface="Century Gothic"/>
                        <a:cs typeface="Century Gothic"/>
                      </a:endParaRPr>
                    </a:p>
                  </a:txBody>
                  <a:tcPr marR="4935" marT="4935" marB="0" anchor="ctr">
                    <a:lnL w="3175" cap="flat" cmpd="sng" algn="ctr">
                      <a:noFill/>
                      <a:prstDash val="solid"/>
                      <a:round/>
                      <a:headEnd type="none" w="med" len="med"/>
                      <a:tailEnd type="none" w="med" len="med"/>
                    </a:lnL>
                    <a:lnR w="3175" cap="flat" cmpd="sng" algn="ctr">
                      <a:solidFill>
                        <a:schemeClr val="accent3">
                          <a:lumMod val="60000"/>
                          <a:lumOff val="40000"/>
                        </a:schemeClr>
                      </a:solid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900" b="1" i="0" u="none" strike="noStrike" dirty="0">
                          <a:solidFill>
                            <a:schemeClr val="accent2"/>
                          </a:solidFill>
                          <a:effectLst/>
                          <a:latin typeface="Century Gothic"/>
                          <a:cs typeface="Century Gothic"/>
                        </a:rPr>
                        <a:t>100%</a:t>
                      </a:r>
                    </a:p>
                  </a:txBody>
                  <a:tcPr marL="4935" marT="4935" marB="0" anchor="ctr">
                    <a:lnL w="3175" cap="flat" cmpd="sng" algn="ctr">
                      <a:solidFill>
                        <a:schemeClr val="accent3">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3">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sp>
        <p:nvSpPr>
          <p:cNvPr id="128" name="Rounded Rectangle">
            <a:extLst>
              <a:ext uri="{FF2B5EF4-FFF2-40B4-BE49-F238E27FC236}">
                <a16:creationId xmlns:a16="http://schemas.microsoft.com/office/drawing/2014/main" id="{E1D269E6-4EFE-0844-54DA-651A4B8A958A}"/>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299657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E62129D0-6046-4D4E-A52C-1A928D41A2C0}"/>
              </a:ext>
            </a:extLst>
          </p:cNvPr>
          <p:cNvGrpSpPr/>
          <p:nvPr/>
        </p:nvGrpSpPr>
        <p:grpSpPr>
          <a:xfrm rot="9945571">
            <a:off x="6818808" y="1497548"/>
            <a:ext cx="5983644" cy="5778088"/>
            <a:chOff x="-4943201" y="1623425"/>
            <a:chExt cx="1901258" cy="1835944"/>
          </a:xfrm>
        </p:grpSpPr>
        <p:grpSp>
          <p:nvGrpSpPr>
            <p:cNvPr id="73" name="Group 72">
              <a:extLst>
                <a:ext uri="{FF2B5EF4-FFF2-40B4-BE49-F238E27FC236}">
                  <a16:creationId xmlns:a16="http://schemas.microsoft.com/office/drawing/2014/main" id="{11C89B7C-0A56-4FC6-A1E1-47792E70F16E}"/>
                </a:ext>
              </a:extLst>
            </p:cNvPr>
            <p:cNvGrpSpPr/>
            <p:nvPr/>
          </p:nvGrpSpPr>
          <p:grpSpPr>
            <a:xfrm>
              <a:off x="-4827378" y="2019376"/>
              <a:ext cx="1785435" cy="1214438"/>
              <a:chOff x="-4827378" y="2019376"/>
              <a:chExt cx="1785435" cy="1214438"/>
            </a:xfrm>
          </p:grpSpPr>
          <p:sp>
            <p:nvSpPr>
              <p:cNvPr id="85" name="Freeform: Shape 84">
                <a:extLst>
                  <a:ext uri="{FF2B5EF4-FFF2-40B4-BE49-F238E27FC236}">
                    <a16:creationId xmlns:a16="http://schemas.microsoft.com/office/drawing/2014/main" id="{0D961CE9-5D71-4D78-8ED6-540395FF7FA9}"/>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ACC022-8F4B-46D3-9570-1DBEAA0F14E2}"/>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C1938F5-36B1-4185-B1BF-CCB8EBEC691B}"/>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2A1A248-F854-45C8-8EC5-205CC699C0F0}"/>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3D7F055-E778-423A-95AA-EC8064A6535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6C0B921-29F7-40EC-8F3B-ADE49D224137}"/>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F30D3FC-7E09-4EB7-97E9-661BAC7FD3DE}"/>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FB19219-8032-4E33-8246-7906B32616B8}"/>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E80E9CD3-0740-4C5F-91AA-7791314C23A9}"/>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02369F2-7D02-42F4-82B4-45490DFF02BF}"/>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85C67EB-E59F-4777-9FFE-AC4F00C1452F}"/>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4" name="Freeform: Shape 73">
              <a:extLst>
                <a:ext uri="{FF2B5EF4-FFF2-40B4-BE49-F238E27FC236}">
                  <a16:creationId xmlns:a16="http://schemas.microsoft.com/office/drawing/2014/main" id="{5D79F504-F62C-4DA4-8D97-CA5DF619EB74}"/>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BB6A4BC-D5FE-4FAC-908A-F6D91DC6DF2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1E2C4CE-308C-4739-8A2D-C042CE19EF9F}"/>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34BE38F-BAD6-4432-99CD-5BB6E170C8A3}"/>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3ED2AD2-7393-43E1-9132-4D3D8C1A0FAB}"/>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1604BE8-2E1F-4B8C-BC04-92AFB417672C}"/>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B877893-7892-45BC-9BEF-79A7CDEC36B6}"/>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2A37206-982D-4D33-9AEA-68BF05DF097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AAA504E-E106-43C4-878C-F76C15957C05}"/>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1D7C2FD-3A91-433B-9286-96BA5EBBC157}"/>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515A408-57F1-401E-B58F-579FF8E5997B}"/>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E79D3B4-D074-4D23-952B-68E6570E02FB}"/>
              </a:ext>
            </a:extLst>
          </p:cNvPr>
          <p:cNvGrpSpPr/>
          <p:nvPr/>
        </p:nvGrpSpPr>
        <p:grpSpPr>
          <a:xfrm>
            <a:off x="-1842592" y="-1124457"/>
            <a:ext cx="5983644" cy="5778088"/>
            <a:chOff x="-4943201" y="1623425"/>
            <a:chExt cx="1901258" cy="1835944"/>
          </a:xfrm>
        </p:grpSpPr>
        <p:grpSp>
          <p:nvGrpSpPr>
            <p:cNvPr id="18" name="Group 17">
              <a:extLst>
                <a:ext uri="{FF2B5EF4-FFF2-40B4-BE49-F238E27FC236}">
                  <a16:creationId xmlns:a16="http://schemas.microsoft.com/office/drawing/2014/main" id="{19CE8093-259A-4B18-9745-B9D5D5FEF1A2}"/>
                </a:ext>
              </a:extLst>
            </p:cNvPr>
            <p:cNvGrpSpPr/>
            <p:nvPr/>
          </p:nvGrpSpPr>
          <p:grpSpPr>
            <a:xfrm>
              <a:off x="-4827378" y="2019376"/>
              <a:ext cx="1785435" cy="1214438"/>
              <a:chOff x="-4827378" y="2019376"/>
              <a:chExt cx="1785435" cy="1214438"/>
            </a:xfrm>
          </p:grpSpPr>
          <p:sp>
            <p:nvSpPr>
              <p:cNvPr id="30" name="Freeform: Shape 29">
                <a:extLst>
                  <a:ext uri="{FF2B5EF4-FFF2-40B4-BE49-F238E27FC236}">
                    <a16:creationId xmlns:a16="http://schemas.microsoft.com/office/drawing/2014/main" id="{E4C8C994-2674-4A41-8716-D0876A049447}"/>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558FEB1-C2A9-4EF7-97D7-B50BF566C360}"/>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96EA650-6731-4546-B8F9-3449B92E238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9946802-49D6-4E29-B295-508FC7795AB9}"/>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697655F-91E1-4E6F-87A7-6E7AC5E935B7}"/>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1F0754F-FF17-44D1-B304-01DB69744D6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FEEF4B0-E86A-4771-A782-45277079289B}"/>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991891-909C-414F-B240-63C2A14D96B9}"/>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630181-DB5F-43B5-9830-C43CB277273F}"/>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5B93A4E-502E-4F86-A687-F1A245E863C5}"/>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CA920B8-44E3-4640-B1E2-A483E89D9C2C}"/>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AD3065B-0025-40D5-848F-42D21B7BFC7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C7B5E2A-ACBF-4F98-A3C3-B8E57BC06C8F}"/>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A46A72-2327-4B14-86F0-26443F872E97}"/>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C7B7876-2FE6-4112-90DE-50C90119CE59}"/>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E14D02D-F58E-41FB-A3CF-73B493FB04D9}"/>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379291A-1225-40E8-BF41-E72BE50BC970}"/>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976729F-31E1-4AFD-9977-D8A8D39DCEF0}"/>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3E62168-617F-4813-A693-966F8EA3FA5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A9397E6-223E-41E1-BF07-42D080C32329}"/>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42CE88-BFA4-460C-883A-768CBDA28083}"/>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ACC4AE-D0BE-422C-BBF8-EAD9E60C2FF2}"/>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 name="Rounded Rectangle">
            <a:extLst>
              <a:ext uri="{FF2B5EF4-FFF2-40B4-BE49-F238E27FC236}">
                <a16:creationId xmlns:a16="http://schemas.microsoft.com/office/drawing/2014/main" id="{1E6CED19-EEE7-4070-95FF-BC648EC0E59E}"/>
              </a:ext>
            </a:extLst>
          </p:cNvPr>
          <p:cNvSpPr/>
          <p:nvPr/>
        </p:nvSpPr>
        <p:spPr>
          <a:xfrm>
            <a:off x="2117029" y="1586762"/>
            <a:ext cx="7957943" cy="4662738"/>
          </a:xfrm>
          <a:prstGeom prst="roundRect">
            <a:avLst>
              <a:gd name="adj" fmla="val 567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5" name="Rectangle 4">
            <a:extLst>
              <a:ext uri="{FF2B5EF4-FFF2-40B4-BE49-F238E27FC236}">
                <a16:creationId xmlns:a16="http://schemas.microsoft.com/office/drawing/2014/main" id="{A69976BB-74F6-4E92-858F-65D67921C71B}"/>
              </a:ext>
            </a:extLst>
          </p:cNvPr>
          <p:cNvSpPr/>
          <p:nvPr/>
        </p:nvSpPr>
        <p:spPr>
          <a:xfrm>
            <a:off x="4607624" y="2186421"/>
            <a:ext cx="5467348" cy="292098"/>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B474D5-AAC0-4E84-A0C8-99651CAA3809}"/>
              </a:ext>
            </a:extLst>
          </p:cNvPr>
          <p:cNvSpPr/>
          <p:nvPr/>
        </p:nvSpPr>
        <p:spPr>
          <a:xfrm>
            <a:off x="4607624" y="5751068"/>
            <a:ext cx="5467348" cy="292098"/>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7F1DAA-439A-4AFC-A318-1BC2CDCDE95B}"/>
              </a:ext>
            </a:extLst>
          </p:cNvPr>
          <p:cNvSpPr txBox="1"/>
          <p:nvPr/>
        </p:nvSpPr>
        <p:spPr>
          <a:xfrm>
            <a:off x="3331769" y="564817"/>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FUNDING UPDATES</a:t>
            </a:r>
          </a:p>
        </p:txBody>
      </p:sp>
      <p:sp>
        <p:nvSpPr>
          <p:cNvPr id="8" name="Rounded Rectangle">
            <a:extLst>
              <a:ext uri="{FF2B5EF4-FFF2-40B4-BE49-F238E27FC236}">
                <a16:creationId xmlns:a16="http://schemas.microsoft.com/office/drawing/2014/main" id="{154082EB-FF1C-48C9-83F6-6090948D89A0}"/>
              </a:ext>
            </a:extLst>
          </p:cNvPr>
          <p:cNvSpPr/>
          <p:nvPr/>
        </p:nvSpPr>
        <p:spPr>
          <a:xfrm>
            <a:off x="2117030" y="1586762"/>
            <a:ext cx="2490593" cy="4662738"/>
          </a:xfrm>
          <a:prstGeom prst="roundRect">
            <a:avLst>
              <a:gd name="adj" fmla="val 11009"/>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8B58E7E2-BA6B-40EA-9CC7-049BE704CDF9}"/>
              </a:ext>
            </a:extLst>
          </p:cNvPr>
          <p:cNvGraphicFramePr>
            <a:graphicFrameLocks noGrp="1"/>
          </p:cNvGraphicFramePr>
          <p:nvPr>
            <p:extLst>
              <p:ext uri="{D42A27DB-BD31-4B8C-83A1-F6EECF244321}">
                <p14:modId xmlns:p14="http://schemas.microsoft.com/office/powerpoint/2010/main" val="2240645185"/>
              </p:ext>
            </p:extLst>
          </p:nvPr>
        </p:nvGraphicFramePr>
        <p:xfrm>
          <a:off x="2117028" y="1622225"/>
          <a:ext cx="7957944" cy="4430049"/>
        </p:xfrm>
        <a:graphic>
          <a:graphicData uri="http://schemas.openxmlformats.org/drawingml/2006/table">
            <a:tbl>
              <a:tblPr firstRow="1" bandRow="1">
                <a:tableStyleId>{8EC20E35-A176-4012-BC5E-935CFFF8708E}</a:tableStyleId>
              </a:tblPr>
              <a:tblGrid>
                <a:gridCol w="2488771">
                  <a:extLst>
                    <a:ext uri="{9D8B030D-6E8A-4147-A177-3AD203B41FA5}">
                      <a16:colId xmlns:a16="http://schemas.microsoft.com/office/drawing/2014/main" val="20000"/>
                    </a:ext>
                  </a:extLst>
                </a:gridCol>
                <a:gridCol w="2716731">
                  <a:extLst>
                    <a:ext uri="{9D8B030D-6E8A-4147-A177-3AD203B41FA5}">
                      <a16:colId xmlns:a16="http://schemas.microsoft.com/office/drawing/2014/main" val="20001"/>
                    </a:ext>
                  </a:extLst>
                </a:gridCol>
                <a:gridCol w="2752442">
                  <a:extLst>
                    <a:ext uri="{9D8B030D-6E8A-4147-A177-3AD203B41FA5}">
                      <a16:colId xmlns:a16="http://schemas.microsoft.com/office/drawing/2014/main" val="20002"/>
                    </a:ext>
                  </a:extLst>
                </a:gridCol>
              </a:tblGrid>
              <a:tr h="560924">
                <a:tc rowSpan="2">
                  <a:txBody>
                    <a:bodyPr/>
                    <a:lstStyle/>
                    <a:p>
                      <a:pPr marL="0" algn="ctr" fontAlgn="ctr"/>
                      <a:r>
                        <a:rPr lang="en-IN" sz="1500" u="none" strike="noStrike" dirty="0">
                          <a:solidFill>
                            <a:schemeClr val="bg1"/>
                          </a:solidFill>
                          <a:effectLst/>
                          <a:latin typeface="Century Gothic" panose="020B0502020202020204" pitchFamily="34" charset="0"/>
                        </a:rPr>
                        <a:t>SHAREHOLDER</a:t>
                      </a:r>
                      <a:r>
                        <a:rPr lang="en-IN" sz="1500" u="none" strike="noStrike" baseline="0" dirty="0">
                          <a:solidFill>
                            <a:schemeClr val="bg1"/>
                          </a:solidFill>
                          <a:effectLst/>
                          <a:latin typeface="Century Gothic" panose="020B0502020202020204" pitchFamily="34" charset="0"/>
                        </a:rPr>
                        <a:t> NAME</a:t>
                      </a:r>
                      <a:endParaRPr lang="en-IN" sz="1500" b="1"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fontAlgn="ctr"/>
                      <a:r>
                        <a:rPr lang="en-IN" sz="1500" u="none" strike="noStrike" dirty="0">
                          <a:solidFill>
                            <a:schemeClr val="accent2"/>
                          </a:solidFill>
                          <a:effectLst/>
                          <a:latin typeface="Century Gothic" panose="020B0502020202020204" pitchFamily="34" charset="0"/>
                        </a:rPr>
                        <a:t>SHAREHOLDING PATTERN</a:t>
                      </a:r>
                      <a:endParaRPr lang="en-IN" sz="1500" b="1" i="0" u="none" strike="noStrike" dirty="0">
                        <a:solidFill>
                          <a:schemeClr val="accent2"/>
                        </a:solidFill>
                        <a:effectLst/>
                        <a:latin typeface="Century Gothic" panose="020B0502020202020204" pitchFamily="34" charset="0"/>
                        <a:cs typeface="Century Gothic"/>
                      </a:endParaRPr>
                    </a:p>
                  </a:txBody>
                  <a:tcPr marL="0" marR="0" marT="0" marB="33043"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9525" cap="flat" cmpd="sng" algn="ctr">
                      <a:solidFill>
                        <a:srgbClr val="C1E4E9"/>
                      </a:solidFill>
                      <a:prstDash val="solid"/>
                      <a:round/>
                      <a:headEnd type="none" w="med" len="med"/>
                      <a:tailEnd type="none" w="med" len="med"/>
                    </a:lnL>
                    <a:lnR w="9525" cap="flat" cmpd="sng" algn="ctr">
                      <a:solidFill>
                        <a:srgbClr val="C1E4E9"/>
                      </a:solidFill>
                      <a:prstDash val="solid"/>
                      <a:round/>
                      <a:headEnd type="none" w="med" len="med"/>
                      <a:tailEnd type="none" w="med" len="med"/>
                    </a:lnR>
                    <a:lnT w="12700" cap="flat" cmpd="sng" algn="ctr">
                      <a:solidFill>
                        <a:srgbClr val="93D1D9"/>
                      </a:solidFill>
                      <a:prstDash val="solid"/>
                      <a:round/>
                      <a:headEnd type="none" w="med" len="med"/>
                      <a:tailEnd type="none" w="med" len="med"/>
                    </a:lnT>
                    <a:lnB w="12700" cap="flat" cmpd="sng" algn="ctr">
                      <a:solidFill>
                        <a:srgbClr val="93D1D9"/>
                      </a:solidFill>
                      <a:prstDash val="solid"/>
                      <a:round/>
                      <a:headEnd type="none" w="med" len="med"/>
                      <a:tailEnd type="none" w="med" len="med"/>
                    </a:lnB>
                    <a:lnTlToBr w="12700" cmpd="sng">
                      <a:noFill/>
                      <a:prstDash val="solid"/>
                    </a:lnTlToBr>
                    <a:lnBlToTr w="12700" cmpd="sng">
                      <a:noFill/>
                      <a:prstDash val="solid"/>
                    </a:lnBlToTr>
                    <a:solidFill>
                      <a:srgbClr val="EDF8F9"/>
                    </a:solidFill>
                  </a:tcPr>
                </a:tc>
                <a:extLst>
                  <a:ext uri="{0D108BD9-81ED-4DB2-BD59-A6C34878D82A}">
                    <a16:rowId xmlns:a16="http://schemas.microsoft.com/office/drawing/2014/main" val="10000"/>
                  </a:ext>
                </a:extLst>
              </a:tr>
              <a:tr h="297625">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600" b="0" i="0" u="none" strike="noStrike" dirty="0">
                        <a:solidFill>
                          <a:schemeClr val="tx1">
                            <a:lumMod val="75000"/>
                            <a:lumOff val="25000"/>
                          </a:schemeClr>
                        </a:solidFill>
                        <a:effectLst/>
                        <a:latin typeface="Arial" panose="020B0604020202020204" pitchFamily="34" charset="0"/>
                        <a:cs typeface="Arial" panose="020B0604020202020204" pitchFamily="34" charset="0"/>
                      </a:endParaRPr>
                    </a:p>
                  </a:txBody>
                  <a:tcPr marL="4935" marR="4935" marT="4935"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fontAlgn="ctr"/>
                      <a:r>
                        <a:rPr lang="en-IN" sz="1000" b="1" u="none" strike="noStrike" dirty="0">
                          <a:solidFill>
                            <a:schemeClr val="accent2"/>
                          </a:solidFill>
                          <a:effectLst/>
                          <a:latin typeface="Century Gothic" panose="020B0502020202020204" pitchFamily="34" charset="0"/>
                        </a:rPr>
                        <a:t>TOTAL SHARES</a:t>
                      </a:r>
                      <a:endParaRPr lang="en-IN" sz="1000" b="1" i="0" u="none" strike="noStrike" dirty="0">
                        <a:solidFill>
                          <a:schemeClr val="accent2"/>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b="1" u="none" strike="noStrike" dirty="0">
                          <a:solidFill>
                            <a:schemeClr val="accent2"/>
                          </a:solidFill>
                          <a:effectLst/>
                          <a:latin typeface="Century Gothic" panose="020B0502020202020204" pitchFamily="34" charset="0"/>
                        </a:rPr>
                        <a:t>PERCENTAGE</a:t>
                      </a:r>
                      <a:r>
                        <a:rPr lang="en-IN" sz="1000" b="1" u="none" strike="noStrike" baseline="0" dirty="0">
                          <a:solidFill>
                            <a:schemeClr val="accent2"/>
                          </a:solidFill>
                          <a:effectLst/>
                          <a:latin typeface="Century Gothic" panose="020B0502020202020204" pitchFamily="34" charset="0"/>
                        </a:rPr>
                        <a:t> (%)</a:t>
                      </a:r>
                      <a:endParaRPr lang="en-IN" sz="1000" b="1" i="0" u="none" strike="noStrike" dirty="0">
                        <a:solidFill>
                          <a:schemeClr val="accent2"/>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6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0" u="none" strike="noStrike" dirty="0">
                          <a:solidFill>
                            <a:schemeClr val="bg1"/>
                          </a:solidFill>
                          <a:effectLst/>
                          <a:latin typeface="Century Gothic" panose="020B0502020202020204" pitchFamily="34" charset="0"/>
                        </a:rPr>
                        <a:t>NAME 1</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85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40.5%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2</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41</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19.5%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3</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15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7.1%</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4</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0</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0.0%</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5</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12</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5.7%</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6</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3</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1.4%</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7</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12</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5.7%</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8</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8</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3.8%</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9</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4</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1.9%</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10</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15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7.1%</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625">
                <a:tc>
                  <a:txBody>
                    <a:bodyPr/>
                    <a:lstStyle/>
                    <a:p>
                      <a:pPr marL="0" lvl="0" algn="ctr" fontAlgn="ctr"/>
                      <a:r>
                        <a:rPr lang="en-IN" sz="1000" b="0" u="none" strike="noStrike" dirty="0">
                          <a:solidFill>
                            <a:schemeClr val="bg1"/>
                          </a:solidFill>
                          <a:effectLst/>
                          <a:latin typeface="Century Gothic" panose="020B0502020202020204" pitchFamily="34" charset="0"/>
                        </a:rPr>
                        <a:t>NAME 11</a:t>
                      </a:r>
                      <a:endParaRPr lang="en-IN" sz="1000" b="0"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000" u="none" strike="noStrike" dirty="0">
                          <a:solidFill>
                            <a:srgbClr val="404040"/>
                          </a:solidFill>
                          <a:effectLst/>
                          <a:latin typeface="Century Gothic" panose="020B0502020202020204" pitchFamily="34" charset="0"/>
                        </a:rPr>
                        <a:t>15</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000" u="none" strike="noStrike" dirty="0">
                          <a:solidFill>
                            <a:srgbClr val="404040"/>
                          </a:solidFill>
                          <a:effectLst/>
                          <a:latin typeface="Century Gothic" panose="020B0502020202020204" pitchFamily="34" charset="0"/>
                        </a:rPr>
                        <a:t>7.1%</a:t>
                      </a:r>
                      <a:endParaRPr lang="en-IN" sz="1000" b="0" i="0" u="none" strike="noStrike" dirty="0">
                        <a:solidFill>
                          <a:srgbClr val="404040"/>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625">
                <a:tc>
                  <a:txBody>
                    <a:bodyPr/>
                    <a:lstStyle/>
                    <a:p>
                      <a:pPr marL="0" algn="ctr" fontAlgn="ctr"/>
                      <a:r>
                        <a:rPr lang="en-IN" sz="1200" b="1" u="none" strike="noStrike" dirty="0">
                          <a:solidFill>
                            <a:schemeClr val="bg1"/>
                          </a:solidFill>
                          <a:effectLst/>
                          <a:latin typeface="Century Gothic" panose="020B0502020202020204" pitchFamily="34" charset="0"/>
                        </a:rPr>
                        <a:t>TOTAL</a:t>
                      </a:r>
                      <a:endParaRPr lang="en-IN" sz="1200" b="1" i="0" u="none" strike="noStrike" dirty="0">
                        <a:solidFill>
                          <a:schemeClr val="bg1"/>
                        </a:solidFill>
                        <a:effectLst/>
                        <a:latin typeface="Century Gothic" panose="020B0502020202020204" pitchFamily="34" charset="0"/>
                        <a:cs typeface="Century Gothic"/>
                      </a:endParaRPr>
                    </a:p>
                  </a:txBody>
                  <a:tcPr marL="0" marR="0" marT="0" marB="0" anchor="ctr">
                    <a:lnL w="12700" cap="flat" cmpd="sng" algn="ctr">
                      <a:noFill/>
                      <a:prstDash val="solid"/>
                      <a:round/>
                      <a:headEnd type="none" w="med" len="med"/>
                      <a:tailEnd type="none" w="med" len="med"/>
                    </a:lnL>
                    <a:lnR w="76200" cap="flat" cmpd="sng" algn="ctr">
                      <a:noFill/>
                      <a:prstDash val="solid"/>
                      <a:round/>
                      <a:headEnd type="none" w="med" len="med"/>
                      <a:tailEnd type="none" w="med" len="med"/>
                    </a:lnR>
                    <a:lnT w="3175"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ctr"/>
                      <a:r>
                        <a:rPr lang="en-IN" sz="1200" b="1" u="none" strike="noStrike" dirty="0">
                          <a:solidFill>
                            <a:schemeClr val="accent1"/>
                          </a:solidFill>
                          <a:effectLst/>
                          <a:latin typeface="Century Gothic" panose="020B0502020202020204" pitchFamily="34" charset="0"/>
                        </a:rPr>
                        <a:t>210</a:t>
                      </a:r>
                      <a:endParaRPr lang="en-IN" sz="1200" b="1" i="0" u="none" strike="noStrike" dirty="0">
                        <a:solidFill>
                          <a:schemeClr val="accent1"/>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fontAlgn="b"/>
                      <a:r>
                        <a:rPr lang="en-IN" sz="1200" b="1" u="none" strike="noStrike" dirty="0">
                          <a:solidFill>
                            <a:schemeClr val="accent1"/>
                          </a:solidFill>
                          <a:effectLst/>
                          <a:latin typeface="Century Gothic" panose="020B0502020202020204" pitchFamily="34" charset="0"/>
                        </a:rPr>
                        <a:t>100%</a:t>
                      </a:r>
                      <a:endParaRPr lang="en-IN" sz="1200" b="1" i="0" u="none" strike="noStrike" dirty="0">
                        <a:solidFill>
                          <a:schemeClr val="accent1"/>
                        </a:solidFill>
                        <a:effectLst/>
                        <a:latin typeface="Century Gothic" panose="020B0502020202020204" pitchFamily="34" charset="0"/>
                        <a:cs typeface="Century Gothic"/>
                      </a:endParaRPr>
                    </a:p>
                  </a:txBody>
                  <a:tcPr marL="0" marR="0" marT="0" marB="0"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bl>
          </a:graphicData>
        </a:graphic>
      </p:graphicFrame>
      <p:sp>
        <p:nvSpPr>
          <p:cNvPr id="127" name="Rounded Rectangle">
            <a:extLst>
              <a:ext uri="{FF2B5EF4-FFF2-40B4-BE49-F238E27FC236}">
                <a16:creationId xmlns:a16="http://schemas.microsoft.com/office/drawing/2014/main" id="{FDB368B0-5F2C-30ED-59F0-09AA2DF80A00}"/>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FINANCIALS</a:t>
            </a:r>
          </a:p>
        </p:txBody>
      </p:sp>
    </p:spTree>
    <p:extLst>
      <p:ext uri="{BB962C8B-B14F-4D97-AF65-F5344CB8AC3E}">
        <p14:creationId xmlns:p14="http://schemas.microsoft.com/office/powerpoint/2010/main" val="2751737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Rounded Corners 91">
            <a:extLst>
              <a:ext uri="{FF2B5EF4-FFF2-40B4-BE49-F238E27FC236}">
                <a16:creationId xmlns:a16="http://schemas.microsoft.com/office/drawing/2014/main" id="{2860FC68-E40A-E6EF-A0B3-32566375F35E}"/>
              </a:ext>
            </a:extLst>
          </p:cNvPr>
          <p:cNvSpPr/>
          <p:nvPr/>
        </p:nvSpPr>
        <p:spPr>
          <a:xfrm>
            <a:off x="8244333" y="-2308"/>
            <a:ext cx="3953831" cy="6858960"/>
          </a:xfrm>
          <a:prstGeom prst="roundRect">
            <a:avLst>
              <a:gd name="adj" fmla="val 0"/>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 </a:t>
            </a:r>
          </a:p>
        </p:txBody>
      </p:sp>
      <p:sp>
        <p:nvSpPr>
          <p:cNvPr id="194" name="Circle">
            <a:extLst>
              <a:ext uri="{FF2B5EF4-FFF2-40B4-BE49-F238E27FC236}">
                <a16:creationId xmlns:a16="http://schemas.microsoft.com/office/drawing/2014/main" id="{3F1F7CF3-BBEB-1392-E436-4CFFDED23503}"/>
              </a:ext>
            </a:extLst>
          </p:cNvPr>
          <p:cNvSpPr/>
          <p:nvPr/>
        </p:nvSpPr>
        <p:spPr>
          <a:xfrm>
            <a:off x="5241752" y="340881"/>
            <a:ext cx="6206871" cy="6206863"/>
          </a:xfrm>
          <a:prstGeom prst="ellipse">
            <a:avLst/>
          </a:prstGeom>
          <a:noFill/>
          <a:ln w="9525" cap="flat">
            <a:gradFill flip="none" rotWithShape="1">
              <a:gsLst>
                <a:gs pos="44000">
                  <a:schemeClr val="bg1">
                    <a:alpha val="0"/>
                  </a:schemeClr>
                </a:gs>
                <a:gs pos="47000">
                  <a:schemeClr val="bg1"/>
                </a:gs>
              </a:gsLst>
              <a:lin ang="0" scaled="1"/>
              <a:tileRect/>
            </a:gra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5" name="Circle">
            <a:extLst>
              <a:ext uri="{FF2B5EF4-FFF2-40B4-BE49-F238E27FC236}">
                <a16:creationId xmlns:a16="http://schemas.microsoft.com/office/drawing/2014/main" id="{9ED542EA-729E-5485-1C54-A51DCB5608DC}"/>
              </a:ext>
            </a:extLst>
          </p:cNvPr>
          <p:cNvSpPr/>
          <p:nvPr/>
        </p:nvSpPr>
        <p:spPr>
          <a:xfrm>
            <a:off x="10944095" y="4815667"/>
            <a:ext cx="267963" cy="267963"/>
          </a:xfrm>
          <a:prstGeom prst="ellipse">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6" name="Circle">
            <a:extLst>
              <a:ext uri="{FF2B5EF4-FFF2-40B4-BE49-F238E27FC236}">
                <a16:creationId xmlns:a16="http://schemas.microsoft.com/office/drawing/2014/main" id="{99E0C0ED-2A07-1D5F-7D53-5A1F28C1DD6C}"/>
              </a:ext>
            </a:extLst>
          </p:cNvPr>
          <p:cNvSpPr/>
          <p:nvPr/>
        </p:nvSpPr>
        <p:spPr>
          <a:xfrm>
            <a:off x="5839499" y="1010297"/>
            <a:ext cx="4868032" cy="4868032"/>
          </a:xfrm>
          <a:prstGeom prst="ellipse">
            <a:avLst/>
          </a:prstGeom>
          <a:noFill/>
          <a:ln w="3175" cap="flat">
            <a:gradFill flip="none" rotWithShape="1">
              <a:gsLst>
                <a:gs pos="43000">
                  <a:schemeClr val="bg1">
                    <a:alpha val="0"/>
                  </a:schemeClr>
                </a:gs>
                <a:gs pos="49000">
                  <a:schemeClr val="bg1"/>
                </a:gs>
              </a:gsLst>
              <a:lin ang="0" scaled="1"/>
              <a:tileRect/>
            </a:gra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7" name="Circle">
            <a:extLst>
              <a:ext uri="{FF2B5EF4-FFF2-40B4-BE49-F238E27FC236}">
                <a16:creationId xmlns:a16="http://schemas.microsoft.com/office/drawing/2014/main" id="{64341EB4-20CA-ADAF-5323-512CCA1035D1}"/>
              </a:ext>
            </a:extLst>
          </p:cNvPr>
          <p:cNvSpPr/>
          <p:nvPr/>
        </p:nvSpPr>
        <p:spPr>
          <a:xfrm>
            <a:off x="9208236" y="1156219"/>
            <a:ext cx="207182" cy="207190"/>
          </a:xfrm>
          <a:prstGeom prst="ellipse">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nvGrpSpPr>
          <p:cNvPr id="76" name="Group 75">
            <a:extLst>
              <a:ext uri="{FF2B5EF4-FFF2-40B4-BE49-F238E27FC236}">
                <a16:creationId xmlns:a16="http://schemas.microsoft.com/office/drawing/2014/main" id="{0A77E8F3-AB37-4F34-A820-AFC5FBBC1822}"/>
              </a:ext>
            </a:extLst>
          </p:cNvPr>
          <p:cNvGrpSpPr/>
          <p:nvPr/>
        </p:nvGrpSpPr>
        <p:grpSpPr>
          <a:xfrm>
            <a:off x="-2539269" y="-1717503"/>
            <a:ext cx="10120238" cy="9772578"/>
            <a:chOff x="-4943201" y="1623425"/>
            <a:chExt cx="1901258" cy="1835944"/>
          </a:xfrm>
        </p:grpSpPr>
        <p:grpSp>
          <p:nvGrpSpPr>
            <p:cNvPr id="77" name="Group 76">
              <a:extLst>
                <a:ext uri="{FF2B5EF4-FFF2-40B4-BE49-F238E27FC236}">
                  <a16:creationId xmlns:a16="http://schemas.microsoft.com/office/drawing/2014/main" id="{C0A18A6B-E87E-4F03-9898-7A26F0572A2D}"/>
                </a:ext>
              </a:extLst>
            </p:cNvPr>
            <p:cNvGrpSpPr/>
            <p:nvPr/>
          </p:nvGrpSpPr>
          <p:grpSpPr>
            <a:xfrm>
              <a:off x="-4827378" y="2019376"/>
              <a:ext cx="1785435" cy="1214438"/>
              <a:chOff x="-4827378" y="2019376"/>
              <a:chExt cx="1785435" cy="1214438"/>
            </a:xfrm>
          </p:grpSpPr>
          <p:sp>
            <p:nvSpPr>
              <p:cNvPr id="94" name="Freeform: Shape 93">
                <a:extLst>
                  <a:ext uri="{FF2B5EF4-FFF2-40B4-BE49-F238E27FC236}">
                    <a16:creationId xmlns:a16="http://schemas.microsoft.com/office/drawing/2014/main" id="{FF820855-0ADC-4D5E-8408-C3A235A02A2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491CB-D397-41C1-8C15-16DE08CC8973}"/>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62E86A8-5E55-4CF4-9829-BFBF2ADA6BF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CFC74A3-28CF-4205-BF6F-3ED99BAA5979}"/>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805DF14-EB1C-4C52-9E80-F629EA3F8154}"/>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2574990-F6DF-4B11-92EC-2CFDFC36A2F0}"/>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969613F-4CF8-4822-B341-7A09660C0A1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4407F0A-5C85-4C46-A569-014253DD5C9F}"/>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945995-34A8-4C91-B2E0-747A28F71B2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747572E-044D-4FB0-BC52-28EB5ECDF7C7}"/>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E8EBAEE-C2BC-46C3-9EDC-1D8C548D4C7E}"/>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4D7599FA-A0B0-4F34-91E2-CA85E90EF8E3}"/>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A39A533-D990-45CF-B96B-168DD1CD625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536CB98-18CE-46A6-A6B1-33229F37769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1F4D91C-683E-4DBF-9230-71A3AB94F779}"/>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DE5AA76-DE0B-472F-95C4-4F2B29651D27}"/>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186D98-84C6-4101-A9DC-69656E23AB4B}"/>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969894C-9B22-4858-9DFB-D55E27020871}"/>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F139988-CA55-4CBA-B2FA-F3844FEF1032}"/>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1235358-2E5B-41AA-95DF-4D5E49044F2E}"/>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0ECF351-DC5A-461F-ACBA-2AA456744722}"/>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E91EAEA7-EEA0-4FDF-9D14-0AA8FB4E603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0" name="Oval 49">
            <a:extLst>
              <a:ext uri="{FF2B5EF4-FFF2-40B4-BE49-F238E27FC236}">
                <a16:creationId xmlns:a16="http://schemas.microsoft.com/office/drawing/2014/main" id="{2F5BC40C-B6FA-450D-835E-9F6FFE74380C}"/>
              </a:ext>
            </a:extLst>
          </p:cNvPr>
          <p:cNvSpPr/>
          <p:nvPr/>
        </p:nvSpPr>
        <p:spPr>
          <a:xfrm>
            <a:off x="6029117" y="1208503"/>
            <a:ext cx="4440986" cy="444098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tial Circle 50">
            <a:extLst>
              <a:ext uri="{FF2B5EF4-FFF2-40B4-BE49-F238E27FC236}">
                <a16:creationId xmlns:a16="http://schemas.microsoft.com/office/drawing/2014/main" id="{36FD7A3A-8171-47EA-B2E1-9B6DBBCB5021}"/>
              </a:ext>
            </a:extLst>
          </p:cNvPr>
          <p:cNvSpPr/>
          <p:nvPr/>
        </p:nvSpPr>
        <p:spPr>
          <a:xfrm>
            <a:off x="6029115" y="1208503"/>
            <a:ext cx="4440986" cy="4440988"/>
          </a:xfrm>
          <a:prstGeom prst="pie">
            <a:avLst>
              <a:gd name="adj1" fmla="val 16210386"/>
              <a:gd name="adj2" fmla="val 2132364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DAE9480-B273-4504-A279-B2FED88AC127}"/>
              </a:ext>
            </a:extLst>
          </p:cNvPr>
          <p:cNvSpPr/>
          <p:nvPr/>
        </p:nvSpPr>
        <p:spPr>
          <a:xfrm>
            <a:off x="6351716" y="1531104"/>
            <a:ext cx="3795786" cy="3795786"/>
          </a:xfrm>
          <a:prstGeom prst="ellipse">
            <a:avLst/>
          </a:prstGeom>
          <a:solidFill>
            <a:schemeClr val="bg1">
              <a:lumMod val="85000"/>
            </a:schemeClr>
          </a:solidFill>
          <a:ln>
            <a:no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tial Circle 47">
            <a:extLst>
              <a:ext uri="{FF2B5EF4-FFF2-40B4-BE49-F238E27FC236}">
                <a16:creationId xmlns:a16="http://schemas.microsoft.com/office/drawing/2014/main" id="{3E1E7BEF-5C10-421C-941D-3391EF18C596}"/>
              </a:ext>
            </a:extLst>
          </p:cNvPr>
          <p:cNvSpPr/>
          <p:nvPr/>
        </p:nvSpPr>
        <p:spPr>
          <a:xfrm>
            <a:off x="6351716" y="1531104"/>
            <a:ext cx="3795786" cy="3795786"/>
          </a:xfrm>
          <a:prstGeom prst="pie">
            <a:avLst>
              <a:gd name="adj1" fmla="val 16201463"/>
              <a:gd name="adj2" fmla="val 46232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D121C4-12F1-41EF-9401-9FFF641C0031}"/>
              </a:ext>
            </a:extLst>
          </p:cNvPr>
          <p:cNvSpPr/>
          <p:nvPr/>
        </p:nvSpPr>
        <p:spPr>
          <a:xfrm>
            <a:off x="6696694" y="1876083"/>
            <a:ext cx="3105833" cy="3105830"/>
          </a:xfrm>
          <a:prstGeom prst="ellipse">
            <a:avLst/>
          </a:prstGeom>
          <a:solidFill>
            <a:schemeClr val="bg1">
              <a:lumMod val="75000"/>
            </a:schemeClr>
          </a:solidFill>
          <a:ln>
            <a:no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10DFA3C-4113-4AC8-8556-4426E30631DB}"/>
              </a:ext>
            </a:extLst>
          </p:cNvPr>
          <p:cNvSpPr/>
          <p:nvPr/>
        </p:nvSpPr>
        <p:spPr>
          <a:xfrm>
            <a:off x="7052292" y="2231680"/>
            <a:ext cx="2394634" cy="2394634"/>
          </a:xfrm>
          <a:prstGeom prst="ellipse">
            <a:avLst/>
          </a:prstGeom>
          <a:solidFill>
            <a:schemeClr val="bg1"/>
          </a:solidFill>
          <a:ln>
            <a:no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187F9DC-DB7B-4376-A0AF-207F71A47662}"/>
              </a:ext>
            </a:extLst>
          </p:cNvPr>
          <p:cNvSpPr/>
          <p:nvPr/>
        </p:nvSpPr>
        <p:spPr>
          <a:xfrm>
            <a:off x="6029116" y="1208510"/>
            <a:ext cx="4440986" cy="4440988"/>
          </a:xfrm>
          <a:prstGeom prst="ellipse">
            <a:avLst/>
          </a:prstGeom>
          <a:no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3B4BBC0-776E-416C-86D6-C408510C7E86}"/>
              </a:ext>
            </a:extLst>
          </p:cNvPr>
          <p:cNvSpPr/>
          <p:nvPr/>
        </p:nvSpPr>
        <p:spPr>
          <a:xfrm>
            <a:off x="7969953" y="3149348"/>
            <a:ext cx="559312" cy="55931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tial Circle 43">
            <a:extLst>
              <a:ext uri="{FF2B5EF4-FFF2-40B4-BE49-F238E27FC236}">
                <a16:creationId xmlns:a16="http://schemas.microsoft.com/office/drawing/2014/main" id="{715E6557-798F-44E6-B72B-FDD5C7A9DF52}"/>
              </a:ext>
            </a:extLst>
          </p:cNvPr>
          <p:cNvSpPr/>
          <p:nvPr/>
        </p:nvSpPr>
        <p:spPr>
          <a:xfrm>
            <a:off x="6696694" y="1876083"/>
            <a:ext cx="3105833" cy="3105830"/>
          </a:xfrm>
          <a:prstGeom prst="pie">
            <a:avLst>
              <a:gd name="adj1" fmla="val 16208639"/>
              <a:gd name="adj2" fmla="val 101998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DBE3E63-ACB5-4CC3-A35A-1F2D2715D72E}"/>
              </a:ext>
            </a:extLst>
          </p:cNvPr>
          <p:cNvSpPr txBox="1"/>
          <p:nvPr/>
        </p:nvSpPr>
        <p:spPr>
          <a:xfrm>
            <a:off x="8244333" y="1947688"/>
            <a:ext cx="490840"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70%</a:t>
            </a:r>
          </a:p>
        </p:txBody>
      </p:sp>
      <p:sp>
        <p:nvSpPr>
          <p:cNvPr id="41" name="Partial Circle 40">
            <a:extLst>
              <a:ext uri="{FF2B5EF4-FFF2-40B4-BE49-F238E27FC236}">
                <a16:creationId xmlns:a16="http://schemas.microsoft.com/office/drawing/2014/main" id="{DBCE62A8-E3E6-4117-AD5D-B13E0A37D42B}"/>
              </a:ext>
            </a:extLst>
          </p:cNvPr>
          <p:cNvSpPr/>
          <p:nvPr/>
        </p:nvSpPr>
        <p:spPr>
          <a:xfrm>
            <a:off x="7052292" y="2231680"/>
            <a:ext cx="2394634" cy="2394634"/>
          </a:xfrm>
          <a:prstGeom prst="pie">
            <a:avLst>
              <a:gd name="adj1" fmla="val 16190677"/>
              <a:gd name="adj2" fmla="val 1078550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046B6D4-EA45-4E1B-A903-F7BAE57F6791}"/>
              </a:ext>
            </a:extLst>
          </p:cNvPr>
          <p:cNvSpPr txBox="1"/>
          <p:nvPr/>
        </p:nvSpPr>
        <p:spPr>
          <a:xfrm>
            <a:off x="7530083" y="3052967"/>
            <a:ext cx="1491953" cy="707886"/>
          </a:xfrm>
          <a:prstGeom prst="rect">
            <a:avLst/>
          </a:prstGeom>
          <a:noFill/>
        </p:spPr>
        <p:txBody>
          <a:bodyPr wrap="square" rtlCol="0">
            <a:spAutoFit/>
          </a:bodyPr>
          <a:lstStyle/>
          <a:p>
            <a:pPr algn="ctr"/>
            <a:r>
              <a:rPr lang="en-US" sz="4000" b="1" dirty="0">
                <a:solidFill>
                  <a:schemeClr val="accent2"/>
                </a:solidFill>
                <a:latin typeface="Century Gothic" panose="020B0502020202020204" pitchFamily="34" charset="0"/>
              </a:rPr>
              <a:t>75%</a:t>
            </a:r>
          </a:p>
        </p:txBody>
      </p:sp>
      <p:sp>
        <p:nvSpPr>
          <p:cNvPr id="58" name="TextBox 57">
            <a:extLst>
              <a:ext uri="{FF2B5EF4-FFF2-40B4-BE49-F238E27FC236}">
                <a16:creationId xmlns:a16="http://schemas.microsoft.com/office/drawing/2014/main" id="{CF5B2856-9697-49AA-B8BD-1E62D38CBC1E}"/>
              </a:ext>
            </a:extLst>
          </p:cNvPr>
          <p:cNvSpPr txBox="1"/>
          <p:nvPr/>
        </p:nvSpPr>
        <p:spPr>
          <a:xfrm>
            <a:off x="8244333" y="1254588"/>
            <a:ext cx="490840"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23%</a:t>
            </a:r>
          </a:p>
        </p:txBody>
      </p:sp>
      <p:sp>
        <p:nvSpPr>
          <p:cNvPr id="60" name="TextBox 59">
            <a:extLst>
              <a:ext uri="{FF2B5EF4-FFF2-40B4-BE49-F238E27FC236}">
                <a16:creationId xmlns:a16="http://schemas.microsoft.com/office/drawing/2014/main" id="{5677CB99-2F63-488B-A1FC-29D5C735D6C1}"/>
              </a:ext>
            </a:extLst>
          </p:cNvPr>
          <p:cNvSpPr txBox="1"/>
          <p:nvPr/>
        </p:nvSpPr>
        <p:spPr>
          <a:xfrm>
            <a:off x="1721898" y="2280663"/>
            <a:ext cx="3236625"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MARKET SHARE</a:t>
            </a:r>
          </a:p>
        </p:txBody>
      </p:sp>
      <p:sp>
        <p:nvSpPr>
          <p:cNvPr id="22" name="Oval 21">
            <a:extLst>
              <a:ext uri="{FF2B5EF4-FFF2-40B4-BE49-F238E27FC236}">
                <a16:creationId xmlns:a16="http://schemas.microsoft.com/office/drawing/2014/main" id="{6F526E5A-BC06-43A5-B953-026242284FEC}"/>
              </a:ext>
            </a:extLst>
          </p:cNvPr>
          <p:cNvSpPr/>
          <p:nvPr/>
        </p:nvSpPr>
        <p:spPr>
          <a:xfrm>
            <a:off x="1721898" y="3168786"/>
            <a:ext cx="238124" cy="23812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173CE29-2B9F-473B-BE5A-5F74E54588C7}"/>
              </a:ext>
            </a:extLst>
          </p:cNvPr>
          <p:cNvSpPr txBox="1"/>
          <p:nvPr/>
        </p:nvSpPr>
        <p:spPr>
          <a:xfrm>
            <a:off x="2028395" y="3149348"/>
            <a:ext cx="1257075" cy="276999"/>
          </a:xfrm>
          <a:prstGeom prst="rect">
            <a:avLst/>
          </a:prstGeom>
          <a:noFill/>
        </p:spPr>
        <p:txBody>
          <a:bodyPr wrap="none" rtlCol="0">
            <a:spAutoFit/>
          </a:bodyPr>
          <a:lstStyle/>
          <a:p>
            <a:r>
              <a:rPr lang="en-US" sz="1200" dirty="0">
                <a:solidFill>
                  <a:schemeClr val="tx2"/>
                </a:solidFill>
                <a:latin typeface="Century Gothic" panose="020B0502020202020204" pitchFamily="34" charset="0"/>
              </a:rPr>
              <a:t>Our Company</a:t>
            </a:r>
          </a:p>
        </p:txBody>
      </p:sp>
      <p:sp>
        <p:nvSpPr>
          <p:cNvPr id="65" name="Oval 64">
            <a:extLst>
              <a:ext uri="{FF2B5EF4-FFF2-40B4-BE49-F238E27FC236}">
                <a16:creationId xmlns:a16="http://schemas.microsoft.com/office/drawing/2014/main" id="{ADFD8838-FE6A-407C-9D94-6773CDC694A3}"/>
              </a:ext>
            </a:extLst>
          </p:cNvPr>
          <p:cNvSpPr/>
          <p:nvPr/>
        </p:nvSpPr>
        <p:spPr>
          <a:xfrm>
            <a:off x="1721898" y="3678060"/>
            <a:ext cx="238124" cy="2381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6B0F346C-D82C-4349-9B96-10D2F90E4994}"/>
              </a:ext>
            </a:extLst>
          </p:cNvPr>
          <p:cNvSpPr txBox="1"/>
          <p:nvPr/>
        </p:nvSpPr>
        <p:spPr>
          <a:xfrm>
            <a:off x="2028395" y="3658622"/>
            <a:ext cx="1255472" cy="276999"/>
          </a:xfrm>
          <a:prstGeom prst="rect">
            <a:avLst/>
          </a:prstGeom>
          <a:noFill/>
        </p:spPr>
        <p:txBody>
          <a:bodyPr wrap="none" rtlCol="0">
            <a:spAutoFit/>
          </a:bodyPr>
          <a:lstStyle/>
          <a:p>
            <a:r>
              <a:rPr lang="en-US" sz="1200" dirty="0">
                <a:solidFill>
                  <a:schemeClr val="tx2"/>
                </a:solidFill>
                <a:latin typeface="Century Gothic" panose="020B0502020202020204" pitchFamily="34" charset="0"/>
              </a:rPr>
              <a:t>Competitor 01</a:t>
            </a:r>
          </a:p>
        </p:txBody>
      </p:sp>
      <p:sp>
        <p:nvSpPr>
          <p:cNvPr id="68" name="Oval 67">
            <a:extLst>
              <a:ext uri="{FF2B5EF4-FFF2-40B4-BE49-F238E27FC236}">
                <a16:creationId xmlns:a16="http://schemas.microsoft.com/office/drawing/2014/main" id="{12100B35-41E6-4BFD-B53F-7020731551DD}"/>
              </a:ext>
            </a:extLst>
          </p:cNvPr>
          <p:cNvSpPr/>
          <p:nvPr/>
        </p:nvSpPr>
        <p:spPr>
          <a:xfrm>
            <a:off x="1721898" y="4187334"/>
            <a:ext cx="238124" cy="2381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AC7227D8-735C-4BE9-A79A-77C08A13745E}"/>
              </a:ext>
            </a:extLst>
          </p:cNvPr>
          <p:cNvSpPr txBox="1"/>
          <p:nvPr/>
        </p:nvSpPr>
        <p:spPr>
          <a:xfrm>
            <a:off x="2028395" y="4167896"/>
            <a:ext cx="1255472" cy="276999"/>
          </a:xfrm>
          <a:prstGeom prst="rect">
            <a:avLst/>
          </a:prstGeom>
          <a:noFill/>
        </p:spPr>
        <p:txBody>
          <a:bodyPr wrap="none" rtlCol="0">
            <a:spAutoFit/>
          </a:bodyPr>
          <a:lstStyle/>
          <a:p>
            <a:r>
              <a:rPr lang="en-US" sz="1200" dirty="0">
                <a:solidFill>
                  <a:schemeClr val="tx2"/>
                </a:solidFill>
                <a:latin typeface="Century Gothic" panose="020B0502020202020204" pitchFamily="34" charset="0"/>
              </a:rPr>
              <a:t>Competitor 02</a:t>
            </a:r>
          </a:p>
        </p:txBody>
      </p:sp>
      <p:sp>
        <p:nvSpPr>
          <p:cNvPr id="71" name="Oval 70">
            <a:extLst>
              <a:ext uri="{FF2B5EF4-FFF2-40B4-BE49-F238E27FC236}">
                <a16:creationId xmlns:a16="http://schemas.microsoft.com/office/drawing/2014/main" id="{C677457C-CB0B-43A2-8E80-5E1EE4F5655C}"/>
              </a:ext>
            </a:extLst>
          </p:cNvPr>
          <p:cNvSpPr/>
          <p:nvPr/>
        </p:nvSpPr>
        <p:spPr>
          <a:xfrm>
            <a:off x="1721898" y="4696607"/>
            <a:ext cx="238124" cy="23812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6632B2C-0652-49A7-9394-B479BAE56551}"/>
              </a:ext>
            </a:extLst>
          </p:cNvPr>
          <p:cNvSpPr txBox="1"/>
          <p:nvPr/>
        </p:nvSpPr>
        <p:spPr>
          <a:xfrm>
            <a:off x="2028395" y="4677169"/>
            <a:ext cx="1255472" cy="276999"/>
          </a:xfrm>
          <a:prstGeom prst="rect">
            <a:avLst/>
          </a:prstGeom>
          <a:noFill/>
        </p:spPr>
        <p:txBody>
          <a:bodyPr wrap="none" rtlCol="0">
            <a:spAutoFit/>
          </a:bodyPr>
          <a:lstStyle/>
          <a:p>
            <a:r>
              <a:rPr lang="en-US" sz="1200" dirty="0">
                <a:solidFill>
                  <a:schemeClr val="tx2"/>
                </a:solidFill>
                <a:latin typeface="Century Gothic" panose="020B0502020202020204" pitchFamily="34" charset="0"/>
              </a:rPr>
              <a:t>Competitor 03</a:t>
            </a:r>
          </a:p>
        </p:txBody>
      </p:sp>
      <p:sp>
        <p:nvSpPr>
          <p:cNvPr id="53" name="Oval 52">
            <a:extLst>
              <a:ext uri="{FF2B5EF4-FFF2-40B4-BE49-F238E27FC236}">
                <a16:creationId xmlns:a16="http://schemas.microsoft.com/office/drawing/2014/main" id="{9B98EE4D-6E73-41EF-BAD9-F92340B8BBEA}"/>
              </a:ext>
            </a:extLst>
          </p:cNvPr>
          <p:cNvSpPr/>
          <p:nvPr/>
        </p:nvSpPr>
        <p:spPr>
          <a:xfrm>
            <a:off x="6351716" y="1531111"/>
            <a:ext cx="3795786" cy="3795786"/>
          </a:xfrm>
          <a:prstGeom prst="ellipse">
            <a:avLst/>
          </a:prstGeom>
          <a:noFill/>
          <a:ln w="25400">
            <a:solidFill>
              <a:schemeClr val="bg1"/>
            </a:solid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D419347-C491-4944-A9EE-57F421E6A5C7}"/>
              </a:ext>
            </a:extLst>
          </p:cNvPr>
          <p:cNvSpPr txBox="1"/>
          <p:nvPr/>
        </p:nvSpPr>
        <p:spPr>
          <a:xfrm>
            <a:off x="8244333" y="1582086"/>
            <a:ext cx="490840"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45%</a:t>
            </a:r>
          </a:p>
        </p:txBody>
      </p:sp>
      <p:sp>
        <p:nvSpPr>
          <p:cNvPr id="54" name="Oval 53">
            <a:extLst>
              <a:ext uri="{FF2B5EF4-FFF2-40B4-BE49-F238E27FC236}">
                <a16:creationId xmlns:a16="http://schemas.microsoft.com/office/drawing/2014/main" id="{11F39C43-DCA3-4C26-BADB-6B135067AFFB}"/>
              </a:ext>
            </a:extLst>
          </p:cNvPr>
          <p:cNvSpPr/>
          <p:nvPr/>
        </p:nvSpPr>
        <p:spPr>
          <a:xfrm>
            <a:off x="6696694" y="1876090"/>
            <a:ext cx="3105833" cy="3105830"/>
          </a:xfrm>
          <a:prstGeom prst="ellipse">
            <a:avLst/>
          </a:prstGeom>
          <a:noFill/>
          <a:ln w="25400">
            <a:solidFill>
              <a:schemeClr val="bg1"/>
            </a:solid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ABC1825-1621-4A70-85C7-B401FFBA5713}"/>
              </a:ext>
            </a:extLst>
          </p:cNvPr>
          <p:cNvSpPr/>
          <p:nvPr/>
        </p:nvSpPr>
        <p:spPr>
          <a:xfrm>
            <a:off x="7052292" y="2231687"/>
            <a:ext cx="2394634" cy="2394634"/>
          </a:xfrm>
          <a:prstGeom prst="ellipse">
            <a:avLst/>
          </a:prstGeom>
          <a:noFill/>
          <a:ln w="25400">
            <a:solidFill>
              <a:schemeClr val="bg1"/>
            </a:solidFill>
          </a:ln>
          <a:effectLst>
            <a:outerShdw blurRad="228600" algn="ctr" rotWithShape="0">
              <a:schemeClr val="tx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a:extLst>
              <a:ext uri="{FF2B5EF4-FFF2-40B4-BE49-F238E27FC236}">
                <a16:creationId xmlns:a16="http://schemas.microsoft.com/office/drawing/2014/main" id="{74BB3EB9-2FF0-1AC4-1F04-107456256097}"/>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52584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out)">
                                      <p:cBhvr>
                                        <p:cTn id="7" dur="2000"/>
                                        <p:tgtEl>
                                          <p:spTgt spid="50"/>
                                        </p:tgtEl>
                                      </p:cBhvr>
                                    </p:animEffect>
                                  </p:childTnLst>
                                </p:cTn>
                              </p:par>
                              <p:par>
                                <p:cTn id="8" presetID="6" presetClass="entr" presetSubtype="32" fill="hold" grpId="0" nodeType="withEffect">
                                  <p:stCondLst>
                                    <p:cond delay="250"/>
                                  </p:stCondLst>
                                  <p:childTnLst>
                                    <p:set>
                                      <p:cBhvr>
                                        <p:cTn id="9" dur="1" fill="hold">
                                          <p:stCondLst>
                                            <p:cond delay="0"/>
                                          </p:stCondLst>
                                        </p:cTn>
                                        <p:tgtEl>
                                          <p:spTgt spid="47"/>
                                        </p:tgtEl>
                                        <p:attrNameLst>
                                          <p:attrName>style.visibility</p:attrName>
                                        </p:attrNameLst>
                                      </p:cBhvr>
                                      <p:to>
                                        <p:strVal val="visible"/>
                                      </p:to>
                                    </p:set>
                                    <p:animEffect transition="in" filter="circle(out)">
                                      <p:cBhvr>
                                        <p:cTn id="10" dur="2000"/>
                                        <p:tgtEl>
                                          <p:spTgt spid="47"/>
                                        </p:tgtEl>
                                      </p:cBhvr>
                                    </p:animEffect>
                                  </p:childTnLst>
                                </p:cTn>
                              </p:par>
                              <p:par>
                                <p:cTn id="11" presetID="6" presetClass="entr" presetSubtype="32" fill="hold" grpId="0"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circle(out)">
                                      <p:cBhvr>
                                        <p:cTn id="13" dur="2000"/>
                                        <p:tgtEl>
                                          <p:spTgt spid="43"/>
                                        </p:tgtEl>
                                      </p:cBhvr>
                                    </p:animEffect>
                                  </p:childTnLst>
                                </p:cTn>
                              </p:par>
                              <p:par>
                                <p:cTn id="14" presetID="6" presetClass="entr" presetSubtype="32"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Effect transition="in" filter="circle(out)">
                                      <p:cBhvr>
                                        <p:cTn id="16" dur="2000"/>
                                        <p:tgtEl>
                                          <p:spTgt spid="4"/>
                                        </p:tgtEl>
                                      </p:cBhvr>
                                    </p:animEffect>
                                  </p:childTnLst>
                                </p:cTn>
                              </p:par>
                              <p:par>
                                <p:cTn id="17" presetID="21"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heel(4)">
                                      <p:cBhvr>
                                        <p:cTn id="19" dur="2000"/>
                                        <p:tgtEl>
                                          <p:spTgt spid="55"/>
                                        </p:tgtEl>
                                      </p:cBhvr>
                                    </p:animEffect>
                                  </p:childTnLst>
                                </p:cTn>
                              </p:par>
                              <p:par>
                                <p:cTn id="20" presetID="21" presetClass="entr" presetSubtype="4"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heel(4)">
                                      <p:cBhvr>
                                        <p:cTn id="22" dur="2000"/>
                                        <p:tgtEl>
                                          <p:spTgt spid="54"/>
                                        </p:tgtEl>
                                      </p:cBhvr>
                                    </p:animEffect>
                                  </p:childTnLst>
                                </p:cTn>
                              </p:par>
                              <p:par>
                                <p:cTn id="23" presetID="21" presetClass="entr" presetSubtype="4"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heel(4)">
                                      <p:cBhvr>
                                        <p:cTn id="25" dur="2000"/>
                                        <p:tgtEl>
                                          <p:spTgt spid="53"/>
                                        </p:tgtEl>
                                      </p:cBhvr>
                                    </p:animEffect>
                                  </p:childTnLst>
                                </p:cTn>
                              </p:par>
                              <p:par>
                                <p:cTn id="26" presetID="21" presetClass="entr" presetSubtype="1" fill="hold" grpId="0" nodeType="withEffect">
                                  <p:stCondLst>
                                    <p:cond delay="1500"/>
                                  </p:stCondLst>
                                  <p:childTnLst>
                                    <p:set>
                                      <p:cBhvr>
                                        <p:cTn id="27" dur="1" fill="hold">
                                          <p:stCondLst>
                                            <p:cond delay="0"/>
                                          </p:stCondLst>
                                        </p:cTn>
                                        <p:tgtEl>
                                          <p:spTgt spid="41"/>
                                        </p:tgtEl>
                                        <p:attrNameLst>
                                          <p:attrName>style.visibility</p:attrName>
                                        </p:attrNameLst>
                                      </p:cBhvr>
                                      <p:to>
                                        <p:strVal val="visible"/>
                                      </p:to>
                                    </p:set>
                                    <p:animEffect transition="in" filter="wheel(1)">
                                      <p:cBhvr>
                                        <p:cTn id="28" dur="2000"/>
                                        <p:tgtEl>
                                          <p:spTgt spid="41"/>
                                        </p:tgtEl>
                                      </p:cBhvr>
                                    </p:animEffect>
                                  </p:childTnLst>
                                </p:cTn>
                              </p:par>
                              <p:par>
                                <p:cTn id="29" presetID="23" presetClass="entr" presetSubtype="16"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500" fill="hold"/>
                                        <p:tgtEl>
                                          <p:spTgt spid="22"/>
                                        </p:tgtEl>
                                        <p:attrNameLst>
                                          <p:attrName>ppt_w</p:attrName>
                                        </p:attrNameLst>
                                      </p:cBhvr>
                                      <p:tavLst>
                                        <p:tav tm="0">
                                          <p:val>
                                            <p:fltVal val="0"/>
                                          </p:val>
                                        </p:tav>
                                        <p:tav tm="100000">
                                          <p:val>
                                            <p:strVal val="#ppt_w"/>
                                          </p:val>
                                        </p:tav>
                                      </p:tavLst>
                                    </p:anim>
                                    <p:anim calcmode="lin" valueType="num">
                                      <p:cBhvr>
                                        <p:cTn id="32" dur="1500" fill="hold"/>
                                        <p:tgtEl>
                                          <p:spTgt spid="22"/>
                                        </p:tgtEl>
                                        <p:attrNameLst>
                                          <p:attrName>ppt_h</p:attrName>
                                        </p:attrNameLst>
                                      </p:cBhvr>
                                      <p:tavLst>
                                        <p:tav tm="0">
                                          <p:val>
                                            <p:fltVal val="0"/>
                                          </p:val>
                                        </p:tav>
                                        <p:tav tm="100000">
                                          <p:val>
                                            <p:strVal val="#ppt_h"/>
                                          </p:val>
                                        </p:tav>
                                      </p:tavLst>
                                    </p:anim>
                                  </p:childTnLst>
                                </p:cTn>
                              </p:par>
                              <p:par>
                                <p:cTn id="33" presetID="10" presetClass="entr" presetSubtype="0" fill="hold" grpId="0" nodeType="withEffect">
                                  <p:stCondLst>
                                    <p:cond delay="150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1000"/>
                                        <p:tgtEl>
                                          <p:spTgt spid="56"/>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500"/>
                                        <p:tgtEl>
                                          <p:spTgt spid="23"/>
                                        </p:tgtEl>
                                      </p:cBhvr>
                                    </p:animEffect>
                                  </p:childTnLst>
                                </p:cTn>
                              </p:par>
                              <p:par>
                                <p:cTn id="39" presetID="21" presetClass="entr" presetSubtype="1" fill="hold" grpId="0" nodeType="withEffect">
                                  <p:stCondLst>
                                    <p:cond delay="2000"/>
                                  </p:stCondLst>
                                  <p:childTnLst>
                                    <p:set>
                                      <p:cBhvr>
                                        <p:cTn id="40" dur="1" fill="hold">
                                          <p:stCondLst>
                                            <p:cond delay="0"/>
                                          </p:stCondLst>
                                        </p:cTn>
                                        <p:tgtEl>
                                          <p:spTgt spid="44"/>
                                        </p:tgtEl>
                                        <p:attrNameLst>
                                          <p:attrName>style.visibility</p:attrName>
                                        </p:attrNameLst>
                                      </p:cBhvr>
                                      <p:to>
                                        <p:strVal val="visible"/>
                                      </p:to>
                                    </p:set>
                                    <p:animEffect transition="in" filter="wheel(1)">
                                      <p:cBhvr>
                                        <p:cTn id="41" dur="2000"/>
                                        <p:tgtEl>
                                          <p:spTgt spid="44"/>
                                        </p:tgtEl>
                                      </p:cBhvr>
                                    </p:animEffect>
                                  </p:childTnLst>
                                </p:cTn>
                              </p:par>
                              <p:par>
                                <p:cTn id="42" presetID="23" presetClass="entr" presetSubtype="16" fill="hold" grpId="0" nodeType="withEffect">
                                  <p:stCondLst>
                                    <p:cond delay="2000"/>
                                  </p:stCondLst>
                                  <p:childTnLst>
                                    <p:set>
                                      <p:cBhvr>
                                        <p:cTn id="43" dur="1" fill="hold">
                                          <p:stCondLst>
                                            <p:cond delay="0"/>
                                          </p:stCondLst>
                                        </p:cTn>
                                        <p:tgtEl>
                                          <p:spTgt spid="65"/>
                                        </p:tgtEl>
                                        <p:attrNameLst>
                                          <p:attrName>style.visibility</p:attrName>
                                        </p:attrNameLst>
                                      </p:cBhvr>
                                      <p:to>
                                        <p:strVal val="visible"/>
                                      </p:to>
                                    </p:set>
                                    <p:anim calcmode="lin" valueType="num">
                                      <p:cBhvr>
                                        <p:cTn id="44" dur="1500" fill="hold"/>
                                        <p:tgtEl>
                                          <p:spTgt spid="65"/>
                                        </p:tgtEl>
                                        <p:attrNameLst>
                                          <p:attrName>ppt_w</p:attrName>
                                        </p:attrNameLst>
                                      </p:cBhvr>
                                      <p:tavLst>
                                        <p:tav tm="0">
                                          <p:val>
                                            <p:fltVal val="0"/>
                                          </p:val>
                                        </p:tav>
                                        <p:tav tm="100000">
                                          <p:val>
                                            <p:strVal val="#ppt_w"/>
                                          </p:val>
                                        </p:tav>
                                      </p:tavLst>
                                    </p:anim>
                                    <p:anim calcmode="lin" valueType="num">
                                      <p:cBhvr>
                                        <p:cTn id="45" dur="1500" fill="hold"/>
                                        <p:tgtEl>
                                          <p:spTgt spid="65"/>
                                        </p:tgtEl>
                                        <p:attrNameLst>
                                          <p:attrName>ppt_h</p:attrName>
                                        </p:attrNameLst>
                                      </p:cBhvr>
                                      <p:tavLst>
                                        <p:tav tm="0">
                                          <p:val>
                                            <p:fltVal val="0"/>
                                          </p:val>
                                        </p:tav>
                                        <p:tav tm="100000">
                                          <p:val>
                                            <p:strVal val="#ppt_h"/>
                                          </p:val>
                                        </p:tav>
                                      </p:tavLst>
                                    </p:anim>
                                  </p:childTnLst>
                                </p:cTn>
                              </p:par>
                              <p:par>
                                <p:cTn id="46" presetID="10" presetClass="entr" presetSubtype="0" fill="hold" grpId="0" nodeType="withEffect">
                                  <p:stCondLst>
                                    <p:cond delay="20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childTnLst>
                                </p:cTn>
                              </p:par>
                              <p:par>
                                <p:cTn id="49" presetID="10" presetClass="entr" presetSubtype="0" fill="hold" grpId="0" nodeType="withEffect">
                                  <p:stCondLst>
                                    <p:cond delay="20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1500"/>
                                        <p:tgtEl>
                                          <p:spTgt spid="66"/>
                                        </p:tgtEl>
                                      </p:cBhvr>
                                    </p:animEffect>
                                  </p:childTnLst>
                                </p:cTn>
                              </p:par>
                              <p:par>
                                <p:cTn id="52" presetID="22" presetClass="entr" presetSubtype="1" fill="hold" grpId="0" nodeType="withEffect">
                                  <p:stCondLst>
                                    <p:cond delay="2500"/>
                                  </p:stCondLst>
                                  <p:childTnLst>
                                    <p:set>
                                      <p:cBhvr>
                                        <p:cTn id="53" dur="1" fill="hold">
                                          <p:stCondLst>
                                            <p:cond delay="0"/>
                                          </p:stCondLst>
                                        </p:cTn>
                                        <p:tgtEl>
                                          <p:spTgt spid="48"/>
                                        </p:tgtEl>
                                        <p:attrNameLst>
                                          <p:attrName>style.visibility</p:attrName>
                                        </p:attrNameLst>
                                      </p:cBhvr>
                                      <p:to>
                                        <p:strVal val="visible"/>
                                      </p:to>
                                    </p:set>
                                    <p:animEffect transition="in" filter="wipe(up)">
                                      <p:cBhvr>
                                        <p:cTn id="54" dur="2000"/>
                                        <p:tgtEl>
                                          <p:spTgt spid="48"/>
                                        </p:tgtEl>
                                      </p:cBhvr>
                                    </p:animEffect>
                                  </p:childTnLst>
                                </p:cTn>
                              </p:par>
                              <p:par>
                                <p:cTn id="55" presetID="23" presetClass="entr" presetSubtype="16" fill="hold" grpId="0" nodeType="withEffect">
                                  <p:stCondLst>
                                    <p:cond delay="2500"/>
                                  </p:stCondLst>
                                  <p:childTnLst>
                                    <p:set>
                                      <p:cBhvr>
                                        <p:cTn id="56" dur="1" fill="hold">
                                          <p:stCondLst>
                                            <p:cond delay="0"/>
                                          </p:stCondLst>
                                        </p:cTn>
                                        <p:tgtEl>
                                          <p:spTgt spid="68"/>
                                        </p:tgtEl>
                                        <p:attrNameLst>
                                          <p:attrName>style.visibility</p:attrName>
                                        </p:attrNameLst>
                                      </p:cBhvr>
                                      <p:to>
                                        <p:strVal val="visible"/>
                                      </p:to>
                                    </p:set>
                                    <p:anim calcmode="lin" valueType="num">
                                      <p:cBhvr>
                                        <p:cTn id="57" dur="1500" fill="hold"/>
                                        <p:tgtEl>
                                          <p:spTgt spid="68"/>
                                        </p:tgtEl>
                                        <p:attrNameLst>
                                          <p:attrName>ppt_w</p:attrName>
                                        </p:attrNameLst>
                                      </p:cBhvr>
                                      <p:tavLst>
                                        <p:tav tm="0">
                                          <p:val>
                                            <p:fltVal val="0"/>
                                          </p:val>
                                        </p:tav>
                                        <p:tav tm="100000">
                                          <p:val>
                                            <p:strVal val="#ppt_w"/>
                                          </p:val>
                                        </p:tav>
                                      </p:tavLst>
                                    </p:anim>
                                    <p:anim calcmode="lin" valueType="num">
                                      <p:cBhvr>
                                        <p:cTn id="58" dur="1500" fill="hold"/>
                                        <p:tgtEl>
                                          <p:spTgt spid="68"/>
                                        </p:tgtEl>
                                        <p:attrNameLst>
                                          <p:attrName>ppt_h</p:attrName>
                                        </p:attrNameLst>
                                      </p:cBhvr>
                                      <p:tavLst>
                                        <p:tav tm="0">
                                          <p:val>
                                            <p:fltVal val="0"/>
                                          </p:val>
                                        </p:tav>
                                        <p:tav tm="100000">
                                          <p:val>
                                            <p:strVal val="#ppt_h"/>
                                          </p:val>
                                        </p:tav>
                                      </p:tavLst>
                                    </p:anim>
                                  </p:childTnLst>
                                </p:cTn>
                              </p:par>
                              <p:par>
                                <p:cTn id="59" presetID="10" presetClass="entr" presetSubtype="0" fill="hold" grpId="0" nodeType="withEffect">
                                  <p:stCondLst>
                                    <p:cond delay="25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childTnLst>
                                </p:cTn>
                              </p:par>
                              <p:par>
                                <p:cTn id="62" presetID="10" presetClass="entr" presetSubtype="0" fill="hold" grpId="0" nodeType="withEffect">
                                  <p:stCondLst>
                                    <p:cond delay="250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1500"/>
                                        <p:tgtEl>
                                          <p:spTgt spid="69"/>
                                        </p:tgtEl>
                                      </p:cBhvr>
                                    </p:animEffect>
                                  </p:childTnLst>
                                </p:cTn>
                              </p:par>
                              <p:par>
                                <p:cTn id="65" presetID="22" presetClass="entr" presetSubtype="1" fill="hold" grpId="0" nodeType="withEffect">
                                  <p:stCondLst>
                                    <p:cond delay="300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2000"/>
                                        <p:tgtEl>
                                          <p:spTgt spid="51"/>
                                        </p:tgtEl>
                                      </p:cBhvr>
                                    </p:animEffect>
                                  </p:childTnLst>
                                </p:cTn>
                              </p:par>
                              <p:par>
                                <p:cTn id="68" presetID="23" presetClass="entr" presetSubtype="16" fill="hold" grpId="0" nodeType="withEffect">
                                  <p:stCondLst>
                                    <p:cond delay="3000"/>
                                  </p:stCondLst>
                                  <p:childTnLst>
                                    <p:set>
                                      <p:cBhvr>
                                        <p:cTn id="69" dur="1" fill="hold">
                                          <p:stCondLst>
                                            <p:cond delay="0"/>
                                          </p:stCondLst>
                                        </p:cTn>
                                        <p:tgtEl>
                                          <p:spTgt spid="71"/>
                                        </p:tgtEl>
                                        <p:attrNameLst>
                                          <p:attrName>style.visibility</p:attrName>
                                        </p:attrNameLst>
                                      </p:cBhvr>
                                      <p:to>
                                        <p:strVal val="visible"/>
                                      </p:to>
                                    </p:set>
                                    <p:anim calcmode="lin" valueType="num">
                                      <p:cBhvr>
                                        <p:cTn id="70" dur="1500" fill="hold"/>
                                        <p:tgtEl>
                                          <p:spTgt spid="71"/>
                                        </p:tgtEl>
                                        <p:attrNameLst>
                                          <p:attrName>ppt_w</p:attrName>
                                        </p:attrNameLst>
                                      </p:cBhvr>
                                      <p:tavLst>
                                        <p:tav tm="0">
                                          <p:val>
                                            <p:fltVal val="0"/>
                                          </p:val>
                                        </p:tav>
                                        <p:tav tm="100000">
                                          <p:val>
                                            <p:strVal val="#ppt_w"/>
                                          </p:val>
                                        </p:tav>
                                      </p:tavLst>
                                    </p:anim>
                                    <p:anim calcmode="lin" valueType="num">
                                      <p:cBhvr>
                                        <p:cTn id="71" dur="1500" fill="hold"/>
                                        <p:tgtEl>
                                          <p:spTgt spid="71"/>
                                        </p:tgtEl>
                                        <p:attrNameLst>
                                          <p:attrName>ppt_h</p:attrName>
                                        </p:attrNameLst>
                                      </p:cBhvr>
                                      <p:tavLst>
                                        <p:tav tm="0">
                                          <p:val>
                                            <p:fltVal val="0"/>
                                          </p:val>
                                        </p:tav>
                                        <p:tav tm="100000">
                                          <p:val>
                                            <p:strVal val="#ppt_h"/>
                                          </p:val>
                                        </p:tav>
                                      </p:tavLst>
                                    </p:anim>
                                  </p:childTnLst>
                                </p:cTn>
                              </p:par>
                              <p:par>
                                <p:cTn id="72" presetID="10" presetClass="entr" presetSubtype="0" fill="hold" grpId="0" nodeType="withEffect">
                                  <p:stCondLst>
                                    <p:cond delay="300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1000"/>
                                        <p:tgtEl>
                                          <p:spTgt spid="58"/>
                                        </p:tgtEl>
                                      </p:cBhvr>
                                    </p:animEffect>
                                  </p:childTnLst>
                                </p:cTn>
                              </p:par>
                              <p:par>
                                <p:cTn id="75" presetID="10" presetClass="entr" presetSubtype="0" fill="hold" grpId="0" nodeType="withEffect">
                                  <p:stCondLst>
                                    <p:cond delay="300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1500"/>
                                        <p:tgtEl>
                                          <p:spTgt spid="72"/>
                                        </p:tgtEl>
                                      </p:cBhvr>
                                    </p:animEffect>
                                  </p:childTnLst>
                                </p:cTn>
                              </p:par>
                              <p:par>
                                <p:cTn id="78" presetID="6" presetClass="emph" presetSubtype="0" repeatCount="indefinite" autoRev="1" fill="hold" nodeType="withEffect">
                                  <p:stCondLst>
                                    <p:cond delay="0"/>
                                  </p:stCondLst>
                                  <p:endCondLst>
                                    <p:cond evt="onNext" delay="0">
                                      <p:tgtEl>
                                        <p:sldTgt/>
                                      </p:tgtEl>
                                    </p:cond>
                                  </p:endCondLst>
                                  <p:childTnLst>
                                    <p:animScale>
                                      <p:cBhvr>
                                        <p:cTn id="79" dur="8000" fill="hold"/>
                                        <p:tgtEl>
                                          <p:spTgt spid="76"/>
                                        </p:tgtEl>
                                      </p:cBhvr>
                                      <p:by x="130000" y="130000"/>
                                    </p:animScale>
                                  </p:childTnLst>
                                </p:cTn>
                              </p:par>
                              <p:par>
                                <p:cTn id="80" presetID="10" presetClass="entr" presetSubtype="0" fill="hold" grpId="0" nodeType="withEffect">
                                  <p:stCondLst>
                                    <p:cond delay="0"/>
                                  </p:stCondLst>
                                  <p:childTnLst>
                                    <p:set>
                                      <p:cBhvr>
                                        <p:cTn id="81" dur="1" fill="hold">
                                          <p:stCondLst>
                                            <p:cond delay="0"/>
                                          </p:stCondLst>
                                        </p:cTn>
                                        <p:tgtEl>
                                          <p:spTgt spid="168"/>
                                        </p:tgtEl>
                                        <p:attrNameLst>
                                          <p:attrName>style.visibility</p:attrName>
                                        </p:attrNameLst>
                                      </p:cBhvr>
                                      <p:to>
                                        <p:strVal val="visible"/>
                                      </p:to>
                                    </p:set>
                                    <p:animEffect transition="in" filter="fade">
                                      <p:cBhvr>
                                        <p:cTn id="82" dur="1000"/>
                                        <p:tgtEl>
                                          <p:spTgt spid="168"/>
                                        </p:tgtEl>
                                      </p:cBhvr>
                                    </p:animEffect>
                                  </p:childTnLst>
                                </p:cTn>
                              </p:par>
                              <p:par>
                                <p:cTn id="83" presetID="0" presetClass="path" presetSubtype="0" decel="50000" fill="hold" grpId="1" nodeType="withEffect">
                                  <p:stCondLst>
                                    <p:cond delay="0"/>
                                  </p:stCondLst>
                                  <p:childTnLst>
                                    <p:animMotion origin="layout" path="M 0.05938 1.48148E-6 L -1.25E-6 1.48148E-6 " pathEditMode="relative" rAng="0" ptsTypes="AA">
                                      <p:cBhvr>
                                        <p:cTn id="84" dur="1500" fill="hold"/>
                                        <p:tgtEl>
                                          <p:spTgt spid="168"/>
                                        </p:tgtEl>
                                        <p:attrNameLst>
                                          <p:attrName>ppt_x</p:attrName>
                                          <p:attrName>ppt_y</p:attrName>
                                        </p:attrNameLst>
                                      </p:cBhvr>
                                      <p:rCtr x="-2969" y="0"/>
                                    </p:animMotion>
                                  </p:childTnLst>
                                </p:cTn>
                              </p:par>
                              <p:par>
                                <p:cTn id="85" presetID="23" presetClass="entr" presetSubtype="288" fill="hold" grpId="0" nodeType="withEffect">
                                  <p:stCondLst>
                                    <p:cond delay="0"/>
                                  </p:stCondLst>
                                  <p:childTnLst>
                                    <p:set>
                                      <p:cBhvr>
                                        <p:cTn id="86" dur="1" fill="hold">
                                          <p:stCondLst>
                                            <p:cond delay="0"/>
                                          </p:stCondLst>
                                        </p:cTn>
                                        <p:tgtEl>
                                          <p:spTgt spid="194"/>
                                        </p:tgtEl>
                                        <p:attrNameLst>
                                          <p:attrName>style.visibility</p:attrName>
                                        </p:attrNameLst>
                                      </p:cBhvr>
                                      <p:to>
                                        <p:strVal val="visible"/>
                                      </p:to>
                                    </p:set>
                                    <p:anim calcmode="lin" valueType="num">
                                      <p:cBhvr>
                                        <p:cTn id="87" dur="2500" fill="hold"/>
                                        <p:tgtEl>
                                          <p:spTgt spid="194"/>
                                        </p:tgtEl>
                                        <p:attrNameLst>
                                          <p:attrName>ppt_w</p:attrName>
                                        </p:attrNameLst>
                                      </p:cBhvr>
                                      <p:tavLst>
                                        <p:tav tm="0">
                                          <p:val>
                                            <p:strVal val="4/3*#ppt_w"/>
                                          </p:val>
                                        </p:tav>
                                        <p:tav tm="100000">
                                          <p:val>
                                            <p:strVal val="#ppt_w"/>
                                          </p:val>
                                        </p:tav>
                                      </p:tavLst>
                                    </p:anim>
                                    <p:anim calcmode="lin" valueType="num">
                                      <p:cBhvr>
                                        <p:cTn id="88" dur="2500" fill="hold"/>
                                        <p:tgtEl>
                                          <p:spTgt spid="194"/>
                                        </p:tgtEl>
                                        <p:attrNameLst>
                                          <p:attrName>ppt_h</p:attrName>
                                        </p:attrNameLst>
                                      </p:cBhvr>
                                      <p:tavLst>
                                        <p:tav tm="0">
                                          <p:val>
                                            <p:strVal val="4/3*#ppt_h"/>
                                          </p:val>
                                        </p:tav>
                                        <p:tav tm="100000">
                                          <p:val>
                                            <p:strVal val="#ppt_h"/>
                                          </p:val>
                                        </p:tav>
                                      </p:tavLst>
                                    </p:anim>
                                  </p:childTnLst>
                                </p:cTn>
                              </p:par>
                              <p:par>
                                <p:cTn id="89" presetID="23" presetClass="entr" presetSubtype="288" fill="hold" grpId="0" nodeType="withEffect">
                                  <p:stCondLst>
                                    <p:cond delay="0"/>
                                  </p:stCondLst>
                                  <p:childTnLst>
                                    <p:set>
                                      <p:cBhvr>
                                        <p:cTn id="90" dur="1" fill="hold">
                                          <p:stCondLst>
                                            <p:cond delay="0"/>
                                          </p:stCondLst>
                                        </p:cTn>
                                        <p:tgtEl>
                                          <p:spTgt spid="196"/>
                                        </p:tgtEl>
                                        <p:attrNameLst>
                                          <p:attrName>style.visibility</p:attrName>
                                        </p:attrNameLst>
                                      </p:cBhvr>
                                      <p:to>
                                        <p:strVal val="visible"/>
                                      </p:to>
                                    </p:set>
                                    <p:anim calcmode="lin" valueType="num">
                                      <p:cBhvr>
                                        <p:cTn id="91" dur="2500" fill="hold"/>
                                        <p:tgtEl>
                                          <p:spTgt spid="196"/>
                                        </p:tgtEl>
                                        <p:attrNameLst>
                                          <p:attrName>ppt_w</p:attrName>
                                        </p:attrNameLst>
                                      </p:cBhvr>
                                      <p:tavLst>
                                        <p:tav tm="0">
                                          <p:val>
                                            <p:strVal val="4/3*#ppt_w"/>
                                          </p:val>
                                        </p:tav>
                                        <p:tav tm="100000">
                                          <p:val>
                                            <p:strVal val="#ppt_w"/>
                                          </p:val>
                                        </p:tav>
                                      </p:tavLst>
                                    </p:anim>
                                    <p:anim calcmode="lin" valueType="num">
                                      <p:cBhvr>
                                        <p:cTn id="92" dur="2500" fill="hold"/>
                                        <p:tgtEl>
                                          <p:spTgt spid="196"/>
                                        </p:tgtEl>
                                        <p:attrNameLst>
                                          <p:attrName>ppt_h</p:attrName>
                                        </p:attrNameLst>
                                      </p:cBhvr>
                                      <p:tavLst>
                                        <p:tav tm="0">
                                          <p:val>
                                            <p:strVal val="4/3*#ppt_h"/>
                                          </p:val>
                                        </p:tav>
                                        <p:tav tm="100000">
                                          <p:val>
                                            <p:strVal val="#ppt_h"/>
                                          </p:val>
                                        </p:tav>
                                      </p:tavLst>
                                    </p:anim>
                                  </p:childTnLst>
                                </p:cTn>
                              </p:par>
                              <p:par>
                                <p:cTn id="93" presetID="10" presetClass="entr" presetSubtype="0" fill="hold" grpId="0" nodeType="withEffect">
                                  <p:stCondLst>
                                    <p:cond delay="2000"/>
                                  </p:stCondLst>
                                  <p:childTnLst>
                                    <p:set>
                                      <p:cBhvr>
                                        <p:cTn id="94" dur="1" fill="hold">
                                          <p:stCondLst>
                                            <p:cond delay="0"/>
                                          </p:stCondLst>
                                        </p:cTn>
                                        <p:tgtEl>
                                          <p:spTgt spid="197"/>
                                        </p:tgtEl>
                                        <p:attrNameLst>
                                          <p:attrName>style.visibility</p:attrName>
                                        </p:attrNameLst>
                                      </p:cBhvr>
                                      <p:to>
                                        <p:strVal val="visible"/>
                                      </p:to>
                                    </p:set>
                                    <p:animEffect transition="in" filter="fade">
                                      <p:cBhvr>
                                        <p:cTn id="95" dur="1000"/>
                                        <p:tgtEl>
                                          <p:spTgt spid="197"/>
                                        </p:tgtEl>
                                      </p:cBhvr>
                                    </p:animEffect>
                                  </p:childTnLst>
                                </p:cTn>
                              </p:par>
                              <p:par>
                                <p:cTn id="96" presetID="10" presetClass="entr" presetSubtype="0" fill="hold" grpId="0" nodeType="withEffect">
                                  <p:stCondLst>
                                    <p:cond delay="2000"/>
                                  </p:stCondLst>
                                  <p:childTnLst>
                                    <p:set>
                                      <p:cBhvr>
                                        <p:cTn id="97" dur="1" fill="hold">
                                          <p:stCondLst>
                                            <p:cond delay="0"/>
                                          </p:stCondLst>
                                        </p:cTn>
                                        <p:tgtEl>
                                          <p:spTgt spid="195"/>
                                        </p:tgtEl>
                                        <p:attrNameLst>
                                          <p:attrName>style.visibility</p:attrName>
                                        </p:attrNameLst>
                                      </p:cBhvr>
                                      <p:to>
                                        <p:strVal val="visible"/>
                                      </p:to>
                                    </p:set>
                                    <p:animEffect transition="in" filter="fade">
                                      <p:cBhvr>
                                        <p:cTn id="98" dur="1000"/>
                                        <p:tgtEl>
                                          <p:spTgt spid="195"/>
                                        </p:tgtEl>
                                      </p:cBhvr>
                                    </p:animEffect>
                                  </p:childTnLst>
                                </p:cTn>
                              </p:par>
                              <p:par>
                                <p:cTn id="99" presetID="0" presetClass="path" presetSubtype="0" autoRev="1" fill="hold" grpId="1" nodeType="withEffect">
                                  <p:stCondLst>
                                    <p:cond delay="2000"/>
                                  </p:stCondLst>
                                  <p:childTnLst>
                                    <p:animMotion origin="layout" path="M 0 0 L 0.02409 0.025 L 0.05 0.05763 L 0.0767 0.1125 L 0.08659 0.14213 L 0.09831 0.18796 L 0.10495 0.22662 L 0.1125 0.27847 L 0.1142 0.34051 L 0.10834 0.41018 L 0.09167 0.48865 L 0.06667 0.55393 L 0.03334 0.60578 L 0.00417 0.63842 L -0.025 0.66064 L -0.07838 0.67685 L -0.09075 0.67847 L -0.09075 0.67847 L -0.09075 0.67847 " pathEditMode="relative" ptsTypes="AAAAAAAAAAAAAAAAAAA">
                                      <p:cBhvr>
                                        <p:cTn id="100" dur="40000" fill="hold"/>
                                        <p:tgtEl>
                                          <p:spTgt spid="197"/>
                                        </p:tgtEl>
                                        <p:attrNameLst>
                                          <p:attrName>ppt_x</p:attrName>
                                          <p:attrName>ppt_y</p:attrName>
                                        </p:attrNameLst>
                                      </p:cBhvr>
                                    </p:animMotion>
                                  </p:childTnLst>
                                </p:cTn>
                              </p:par>
                              <p:par>
                                <p:cTn id="101" presetID="0" presetClass="path" presetSubtype="0" autoRev="1" fill="hold" grpId="1" nodeType="withEffect">
                                  <p:stCondLst>
                                    <p:cond delay="2000"/>
                                  </p:stCondLst>
                                  <p:childTnLst>
                                    <p:animMotion origin="layout" path="M 0 0 L 0.0125 -0.04005 L 0.02422 -0.10093 L 0.03177 -0.1838 L 0.03008 -0.2713 L 0.02331 -0.33935 L 0.00834 -0.41482 L -0.01497 -0.4831 L -0.04414 -0.54236 L -0.08164 -0.5956 L -0.11419 -0.62824 L -0.14414 -0.65185 L -0.18086 -0.66389 L -0.20664 -0.66829 L -0.23164 -0.67107 L -0.23164 -0.67107 L -0.23164 -0.67107 " pathEditMode="relative" ptsTypes="AAAAAAAAAAAAAAAAA">
                                      <p:cBhvr>
                                        <p:cTn id="102" dur="40000" fill="hold"/>
                                        <p:tgtEl>
                                          <p:spTgt spid="19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8" grpId="1" animBg="1"/>
      <p:bldP spid="194" grpId="0" animBg="1"/>
      <p:bldP spid="195" grpId="0" animBg="1"/>
      <p:bldP spid="195" grpId="1" animBg="1"/>
      <p:bldP spid="196" grpId="0" animBg="1"/>
      <p:bldP spid="197" grpId="0" animBg="1"/>
      <p:bldP spid="197" grpId="1" animBg="1"/>
      <p:bldP spid="50" grpId="0" animBg="1"/>
      <p:bldP spid="51" grpId="0" animBg="1"/>
      <p:bldP spid="47" grpId="0" animBg="1"/>
      <p:bldP spid="48" grpId="0" animBg="1"/>
      <p:bldP spid="43" grpId="0" animBg="1"/>
      <p:bldP spid="4" grpId="0" animBg="1"/>
      <p:bldP spid="44" grpId="0" animBg="1"/>
      <p:bldP spid="12" grpId="0"/>
      <p:bldP spid="41" grpId="0" animBg="1"/>
      <p:bldP spid="56" grpId="0"/>
      <p:bldP spid="58" grpId="0"/>
      <p:bldP spid="22" grpId="0" animBg="1"/>
      <p:bldP spid="23" grpId="0"/>
      <p:bldP spid="65" grpId="0" animBg="1"/>
      <p:bldP spid="66" grpId="0"/>
      <p:bldP spid="68" grpId="0" animBg="1"/>
      <p:bldP spid="69" grpId="0"/>
      <p:bldP spid="71" grpId="0" animBg="1"/>
      <p:bldP spid="72" grpId="0"/>
      <p:bldP spid="53" grpId="0" animBg="1"/>
      <p:bldP spid="57" grpId="0"/>
      <p:bldP spid="54"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29FDC639-E1A3-42F9-9935-806BA95A7340}"/>
              </a:ext>
            </a:extLst>
          </p:cNvPr>
          <p:cNvGrpSpPr/>
          <p:nvPr/>
        </p:nvGrpSpPr>
        <p:grpSpPr>
          <a:xfrm rot="10800000">
            <a:off x="9675871" y="-1419621"/>
            <a:ext cx="4563987" cy="4407200"/>
            <a:chOff x="-4943201" y="1623425"/>
            <a:chExt cx="1901258" cy="1835944"/>
          </a:xfrm>
        </p:grpSpPr>
        <p:grpSp>
          <p:nvGrpSpPr>
            <p:cNvPr id="214" name="Group 213">
              <a:extLst>
                <a:ext uri="{FF2B5EF4-FFF2-40B4-BE49-F238E27FC236}">
                  <a16:creationId xmlns:a16="http://schemas.microsoft.com/office/drawing/2014/main" id="{CAFD799D-2FEC-4C54-8DAB-AE2EE3F255FB}"/>
                </a:ext>
              </a:extLst>
            </p:cNvPr>
            <p:cNvGrpSpPr/>
            <p:nvPr/>
          </p:nvGrpSpPr>
          <p:grpSpPr>
            <a:xfrm>
              <a:off x="-4827378" y="2019376"/>
              <a:ext cx="1785435" cy="1214438"/>
              <a:chOff x="-4827378" y="2019376"/>
              <a:chExt cx="1785435" cy="1214438"/>
            </a:xfrm>
          </p:grpSpPr>
          <p:sp>
            <p:nvSpPr>
              <p:cNvPr id="226" name="Freeform: Shape 225">
                <a:extLst>
                  <a:ext uri="{FF2B5EF4-FFF2-40B4-BE49-F238E27FC236}">
                    <a16:creationId xmlns:a16="http://schemas.microsoft.com/office/drawing/2014/main" id="{5BF2A0E2-18DD-44B4-B041-8D742471D561}"/>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62785D0-266B-408D-8617-EDE0237AC2AB}"/>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C4B59DA-4A35-44C8-978C-6B7ECCA5C423}"/>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2A99F05-2FBD-44DD-A13C-7C246BDF1A68}"/>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D078C58-9156-474E-8200-12262CFE314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A7E1189-4590-424D-9E33-FC167F0E2E14}"/>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40B787C-4A95-4765-9E9B-7746BD718E1B}"/>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2B8B76E-261B-42AD-BA39-858C14B8C7E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F1A0122-65F0-41A8-A9A1-F6B3AEE06CDC}"/>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835E0C0-F304-4643-9DF7-28D62F52D874}"/>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FC6D20D-6CCD-449D-86B2-BDE65CAF0C20}"/>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19F4F119-9CC7-4D80-AEAC-CD14FEACC5AC}"/>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7E9AD2D-9A4A-4AE2-AD76-3BCA29DE0586}"/>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F0023A2-7FC2-4BAA-A937-4FD73296BB35}"/>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67FA65F-74F9-472E-A8F5-E62E44C04918}"/>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FA95CA1-C52D-48F6-9D70-2E4D41AB8EBF}"/>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9C50778-6AC8-44EA-9F21-D11EA6D98267}"/>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7DB8D82-7CD9-4AFE-8463-BEF76B484E2D}"/>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6279B2F-212E-4F92-815F-07D0E9C0D459}"/>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DBED237-1E9B-4FD7-8F39-E024EDDD6ABE}"/>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F8D7509-9309-4A1A-805E-36CAAE16BDA8}"/>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58610C-CD22-4E46-B5D8-1753C99F85B8}"/>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21461B1F-4FE6-4EC6-B156-BAAFF06BEAA6}"/>
              </a:ext>
            </a:extLst>
          </p:cNvPr>
          <p:cNvGrpSpPr/>
          <p:nvPr/>
        </p:nvGrpSpPr>
        <p:grpSpPr>
          <a:xfrm rot="19965475">
            <a:off x="-3188389" y="3273652"/>
            <a:ext cx="5983644" cy="5778088"/>
            <a:chOff x="-4943201" y="1623425"/>
            <a:chExt cx="1901258" cy="1835944"/>
          </a:xfrm>
        </p:grpSpPr>
        <p:grpSp>
          <p:nvGrpSpPr>
            <p:cNvPr id="159" name="Group 158">
              <a:extLst>
                <a:ext uri="{FF2B5EF4-FFF2-40B4-BE49-F238E27FC236}">
                  <a16:creationId xmlns:a16="http://schemas.microsoft.com/office/drawing/2014/main" id="{812ED810-53FD-4B35-A5ED-50EF459B79BB}"/>
                </a:ext>
              </a:extLst>
            </p:cNvPr>
            <p:cNvGrpSpPr/>
            <p:nvPr/>
          </p:nvGrpSpPr>
          <p:grpSpPr>
            <a:xfrm>
              <a:off x="-4827378" y="2019376"/>
              <a:ext cx="1785435" cy="1214438"/>
              <a:chOff x="-4827378" y="2019376"/>
              <a:chExt cx="1785435" cy="1214438"/>
            </a:xfrm>
          </p:grpSpPr>
          <p:sp>
            <p:nvSpPr>
              <p:cNvPr id="171" name="Freeform: Shape 170">
                <a:extLst>
                  <a:ext uri="{FF2B5EF4-FFF2-40B4-BE49-F238E27FC236}">
                    <a16:creationId xmlns:a16="http://schemas.microsoft.com/office/drawing/2014/main" id="{6DDE242F-59FE-42D1-8C81-BA09497650CD}"/>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CE27D75-7F83-4D55-840E-FB761A843018}"/>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EB5BB9E-AD54-4E78-811F-BD6AA5A1798A}"/>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4AFFE4-B4DD-426C-8F3B-B126A06D6E1B}"/>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EE90CF7-FB66-4866-9916-317A6BAE56EC}"/>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295B770-1913-46AA-B164-D10FBA8C2989}"/>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B098A69-937D-446A-BA60-63D267BF3E2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A155928-AFB2-49EA-9C30-AC3100A92515}"/>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2C2F390-A36F-477A-977E-253CE6606D80}"/>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4C853D8-6F81-4312-B216-91F17887EB7B}"/>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4E127F73-5DE6-4F3F-B5E6-DEE07E9C1157}"/>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60" name="Freeform: Shape 159">
              <a:extLst>
                <a:ext uri="{FF2B5EF4-FFF2-40B4-BE49-F238E27FC236}">
                  <a16:creationId xmlns:a16="http://schemas.microsoft.com/office/drawing/2014/main" id="{DE0D74DF-2860-42FD-95CE-1F205B07F8D1}"/>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418A420-E130-497D-8DCB-525A4DDB279F}"/>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0C38996-29EE-4685-A4C3-8688BF30E49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1C4D429-3B1F-43C7-9071-7F6EC047BCED}"/>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8CE3EC1-6DC3-471F-8C57-465A833CE56F}"/>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331DD8-57B5-40EC-9059-C0E24ED308ED}"/>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608EA0B-2D86-4C8D-AB0B-6DAB9208AC85}"/>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2801C0E-16A8-430A-88A2-3A593010B2A6}"/>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8D53F43-01C2-49B3-95D3-F34CE61424F4}"/>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2DD8D14-AF6C-49DB-8727-E5CC525F1900}"/>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39B2B4A-18E1-44B2-981B-8DF1D68E51BB}"/>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0" name="Rounded Rectangle">
            <a:extLst>
              <a:ext uri="{FF2B5EF4-FFF2-40B4-BE49-F238E27FC236}">
                <a16:creationId xmlns:a16="http://schemas.microsoft.com/office/drawing/2014/main" id="{D2530871-AF10-4AA1-9D49-55A41869D6A3}"/>
              </a:ext>
            </a:extLst>
          </p:cNvPr>
          <p:cNvSpPr/>
          <p:nvPr/>
        </p:nvSpPr>
        <p:spPr>
          <a:xfrm>
            <a:off x="1022448" y="2429974"/>
            <a:ext cx="2617576" cy="1521468"/>
          </a:xfrm>
          <a:prstGeom prst="roundRect">
            <a:avLst>
              <a:gd name="adj" fmla="val 21151"/>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51" name="Group 50">
            <a:extLst>
              <a:ext uri="{FF2B5EF4-FFF2-40B4-BE49-F238E27FC236}">
                <a16:creationId xmlns:a16="http://schemas.microsoft.com/office/drawing/2014/main" id="{1DC1806D-DABE-47DE-8659-8B6BA850D827}"/>
              </a:ext>
            </a:extLst>
          </p:cNvPr>
          <p:cNvGrpSpPr/>
          <p:nvPr/>
        </p:nvGrpSpPr>
        <p:grpSpPr>
          <a:xfrm>
            <a:off x="1533693" y="1686383"/>
            <a:ext cx="1595084" cy="1595082"/>
            <a:chOff x="3758343" y="3103883"/>
            <a:chExt cx="805029" cy="805028"/>
          </a:xfrm>
        </p:grpSpPr>
        <p:sp>
          <p:nvSpPr>
            <p:cNvPr id="52" name="Circle">
              <a:extLst>
                <a:ext uri="{FF2B5EF4-FFF2-40B4-BE49-F238E27FC236}">
                  <a16:creationId xmlns:a16="http://schemas.microsoft.com/office/drawing/2014/main" id="{0919225D-1E18-48F5-A0AB-74269AF6AD17}"/>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53" name="Circle">
              <a:extLst>
                <a:ext uri="{FF2B5EF4-FFF2-40B4-BE49-F238E27FC236}">
                  <a16:creationId xmlns:a16="http://schemas.microsoft.com/office/drawing/2014/main" id="{AFBE734C-00EB-4046-B23B-925078C7C6C7}"/>
                </a:ext>
              </a:extLst>
            </p:cNvPr>
            <p:cNvSpPr/>
            <p:nvPr/>
          </p:nvSpPr>
          <p:spPr>
            <a:xfrm>
              <a:off x="4482741" y="3653136"/>
              <a:ext cx="74438" cy="74438"/>
            </a:xfrm>
            <a:prstGeom prst="ellipse">
              <a:avLst/>
            </a:prstGeom>
            <a:solidFill>
              <a:srgbClr val="3993F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54" name="Circle">
              <a:extLst>
                <a:ext uri="{FF2B5EF4-FFF2-40B4-BE49-F238E27FC236}">
                  <a16:creationId xmlns:a16="http://schemas.microsoft.com/office/drawing/2014/main" id="{4D4EB076-C03D-4489-8C2B-C6B06884B9C8}"/>
                </a:ext>
              </a:extLst>
            </p:cNvPr>
            <p:cNvSpPr/>
            <p:nvPr/>
          </p:nvSpPr>
          <p:spPr>
            <a:xfrm>
              <a:off x="3845166" y="3190706"/>
              <a:ext cx="631382" cy="631382"/>
            </a:xfrm>
            <a:prstGeom prst="ellipse">
              <a:avLst/>
            </a:prstGeom>
            <a:noFill/>
            <a:ln w="3175" cap="flat">
              <a:solidFill>
                <a:schemeClr val="accent3">
                  <a:alpha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55" name="Circle">
              <a:extLst>
                <a:ext uri="{FF2B5EF4-FFF2-40B4-BE49-F238E27FC236}">
                  <a16:creationId xmlns:a16="http://schemas.microsoft.com/office/drawing/2014/main" id="{F4DC91D1-FE9B-483D-9890-B78732BEE82C}"/>
                </a:ext>
              </a:extLst>
            </p:cNvPr>
            <p:cNvSpPr/>
            <p:nvPr/>
          </p:nvSpPr>
          <p:spPr>
            <a:xfrm>
              <a:off x="3938880" y="3256295"/>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56" name="Circle">
              <a:extLst>
                <a:ext uri="{FF2B5EF4-FFF2-40B4-BE49-F238E27FC236}">
                  <a16:creationId xmlns:a16="http://schemas.microsoft.com/office/drawing/2014/main" id="{2E53C8BA-9A37-4FB4-B7BD-6ABF32814F90}"/>
                </a:ext>
              </a:extLst>
            </p:cNvPr>
            <p:cNvSpPr/>
            <p:nvPr/>
          </p:nvSpPr>
          <p:spPr>
            <a:xfrm>
              <a:off x="3939679" y="3285220"/>
              <a:ext cx="442356" cy="44235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13" name="Textfeld 17">
            <a:extLst>
              <a:ext uri="{FF2B5EF4-FFF2-40B4-BE49-F238E27FC236}">
                <a16:creationId xmlns:a16="http://schemas.microsoft.com/office/drawing/2014/main" id="{FF3D1728-2C2A-40E1-9208-40BB857ED38F}"/>
              </a:ext>
            </a:extLst>
          </p:cNvPr>
          <p:cNvSpPr txBox="1"/>
          <p:nvPr/>
        </p:nvSpPr>
        <p:spPr>
          <a:xfrm>
            <a:off x="1346765" y="3000846"/>
            <a:ext cx="1968938" cy="323165"/>
          </a:xfrm>
          <a:prstGeom prst="rect">
            <a:avLst/>
          </a:prstGeom>
          <a:noFill/>
        </p:spPr>
        <p:txBody>
          <a:bodyPr wrap="square" rtlCol="0">
            <a:spAutoFit/>
          </a:bodyPr>
          <a:lstStyle/>
          <a:p>
            <a:pPr algn="ctr"/>
            <a:r>
              <a:rPr lang="de-DE" sz="1500" b="1" dirty="0">
                <a:solidFill>
                  <a:schemeClr val="bg1"/>
                </a:solidFill>
                <a:latin typeface="Century Gothic" panose="020B0502020202020204" pitchFamily="34" charset="0"/>
              </a:rPr>
              <a:t>ABC CO.</a:t>
            </a:r>
          </a:p>
        </p:txBody>
      </p:sp>
      <p:sp>
        <p:nvSpPr>
          <p:cNvPr id="24" name="TextBox 23">
            <a:extLst>
              <a:ext uri="{FF2B5EF4-FFF2-40B4-BE49-F238E27FC236}">
                <a16:creationId xmlns:a16="http://schemas.microsoft.com/office/drawing/2014/main" id="{38220FFD-741A-4388-9C8F-B1BB994E0B26}"/>
              </a:ext>
            </a:extLst>
          </p:cNvPr>
          <p:cNvSpPr txBox="1"/>
          <p:nvPr/>
        </p:nvSpPr>
        <p:spPr>
          <a:xfrm>
            <a:off x="1283575" y="3342316"/>
            <a:ext cx="2095322" cy="384401"/>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solidFill>
                  <a:schemeClr val="bg1"/>
                </a:solidFill>
              </a:rPr>
              <a:t>It is the leader in tech and can bring more revenue for us</a:t>
            </a:r>
          </a:p>
        </p:txBody>
      </p:sp>
      <p:pic>
        <p:nvPicPr>
          <p:cNvPr id="8" name="Picture 7">
            <a:extLst>
              <a:ext uri="{FF2B5EF4-FFF2-40B4-BE49-F238E27FC236}">
                <a16:creationId xmlns:a16="http://schemas.microsoft.com/office/drawing/2014/main" id="{9911CCB6-6F42-4324-B837-F99DA99F934B}"/>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69978" y="2255325"/>
            <a:ext cx="522512" cy="457198"/>
          </a:xfrm>
          <a:prstGeom prst="rect">
            <a:avLst/>
          </a:prstGeom>
        </p:spPr>
      </p:pic>
      <p:sp>
        <p:nvSpPr>
          <p:cNvPr id="111" name="Rounded Rectangle">
            <a:extLst>
              <a:ext uri="{FF2B5EF4-FFF2-40B4-BE49-F238E27FC236}">
                <a16:creationId xmlns:a16="http://schemas.microsoft.com/office/drawing/2014/main" id="{4629EDCF-81C3-4A1D-8941-287FF435C32C}"/>
              </a:ext>
            </a:extLst>
          </p:cNvPr>
          <p:cNvSpPr/>
          <p:nvPr/>
        </p:nvSpPr>
        <p:spPr>
          <a:xfrm>
            <a:off x="2904830" y="4750882"/>
            <a:ext cx="2617576" cy="1521468"/>
          </a:xfrm>
          <a:prstGeom prst="roundRect">
            <a:avLst>
              <a:gd name="adj" fmla="val 21151"/>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112" name="Group 111">
            <a:extLst>
              <a:ext uri="{FF2B5EF4-FFF2-40B4-BE49-F238E27FC236}">
                <a16:creationId xmlns:a16="http://schemas.microsoft.com/office/drawing/2014/main" id="{E49AA375-98F6-4279-A7B1-4FBDEF23DA0C}"/>
              </a:ext>
            </a:extLst>
          </p:cNvPr>
          <p:cNvGrpSpPr/>
          <p:nvPr/>
        </p:nvGrpSpPr>
        <p:grpSpPr>
          <a:xfrm>
            <a:off x="3416075" y="4007291"/>
            <a:ext cx="1595084" cy="1595082"/>
            <a:chOff x="3758343" y="3103883"/>
            <a:chExt cx="805029" cy="805028"/>
          </a:xfrm>
        </p:grpSpPr>
        <p:sp>
          <p:nvSpPr>
            <p:cNvPr id="115" name="Circle">
              <a:extLst>
                <a:ext uri="{FF2B5EF4-FFF2-40B4-BE49-F238E27FC236}">
                  <a16:creationId xmlns:a16="http://schemas.microsoft.com/office/drawing/2014/main" id="{F353A3E7-F097-4044-955A-30D48A2A73FD}"/>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16" name="Circle">
              <a:extLst>
                <a:ext uri="{FF2B5EF4-FFF2-40B4-BE49-F238E27FC236}">
                  <a16:creationId xmlns:a16="http://schemas.microsoft.com/office/drawing/2014/main" id="{FD688A92-73E5-477B-BC1E-68424CACCD8A}"/>
                </a:ext>
              </a:extLst>
            </p:cNvPr>
            <p:cNvSpPr/>
            <p:nvPr/>
          </p:nvSpPr>
          <p:spPr>
            <a:xfrm>
              <a:off x="4482741" y="3653136"/>
              <a:ext cx="74438" cy="74438"/>
            </a:xfrm>
            <a:prstGeom prst="ellipse">
              <a:avLst/>
            </a:prstGeom>
            <a:solidFill>
              <a:srgbClr val="3993F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17" name="Circle">
              <a:extLst>
                <a:ext uri="{FF2B5EF4-FFF2-40B4-BE49-F238E27FC236}">
                  <a16:creationId xmlns:a16="http://schemas.microsoft.com/office/drawing/2014/main" id="{6A31659F-175B-43BF-877A-0B5A18F19E70}"/>
                </a:ext>
              </a:extLst>
            </p:cNvPr>
            <p:cNvSpPr/>
            <p:nvPr/>
          </p:nvSpPr>
          <p:spPr>
            <a:xfrm>
              <a:off x="3845166" y="3190706"/>
              <a:ext cx="631382" cy="631382"/>
            </a:xfrm>
            <a:prstGeom prst="ellipse">
              <a:avLst/>
            </a:prstGeom>
            <a:noFill/>
            <a:ln w="3175" cap="flat">
              <a:solidFill>
                <a:schemeClr val="accent3">
                  <a:alpha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18" name="Circle">
              <a:extLst>
                <a:ext uri="{FF2B5EF4-FFF2-40B4-BE49-F238E27FC236}">
                  <a16:creationId xmlns:a16="http://schemas.microsoft.com/office/drawing/2014/main" id="{7706C5FE-DF83-43A1-BB8A-6F6ADEAEC410}"/>
                </a:ext>
              </a:extLst>
            </p:cNvPr>
            <p:cNvSpPr/>
            <p:nvPr/>
          </p:nvSpPr>
          <p:spPr>
            <a:xfrm>
              <a:off x="3938880" y="3256295"/>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19" name="Circle">
              <a:extLst>
                <a:ext uri="{FF2B5EF4-FFF2-40B4-BE49-F238E27FC236}">
                  <a16:creationId xmlns:a16="http://schemas.microsoft.com/office/drawing/2014/main" id="{111F0FC5-4412-4097-B3D8-01FBFF8F8A2C}"/>
                </a:ext>
              </a:extLst>
            </p:cNvPr>
            <p:cNvSpPr/>
            <p:nvPr/>
          </p:nvSpPr>
          <p:spPr>
            <a:xfrm>
              <a:off x="3939679" y="3285220"/>
              <a:ext cx="442356" cy="44235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113" name="Textfeld 17">
            <a:extLst>
              <a:ext uri="{FF2B5EF4-FFF2-40B4-BE49-F238E27FC236}">
                <a16:creationId xmlns:a16="http://schemas.microsoft.com/office/drawing/2014/main" id="{B5AFA5BF-B85A-4A65-9B2C-B9DF3F51FAEB}"/>
              </a:ext>
            </a:extLst>
          </p:cNvPr>
          <p:cNvSpPr txBox="1"/>
          <p:nvPr/>
        </p:nvSpPr>
        <p:spPr>
          <a:xfrm>
            <a:off x="3229147" y="5321754"/>
            <a:ext cx="1968938" cy="323165"/>
          </a:xfrm>
          <a:prstGeom prst="rect">
            <a:avLst/>
          </a:prstGeom>
          <a:noFill/>
        </p:spPr>
        <p:txBody>
          <a:bodyPr wrap="square" rtlCol="0">
            <a:spAutoFit/>
          </a:bodyPr>
          <a:lstStyle/>
          <a:p>
            <a:pPr algn="ctr"/>
            <a:r>
              <a:rPr lang="de-DE" sz="1500" b="1" dirty="0">
                <a:solidFill>
                  <a:schemeClr val="bg1"/>
                </a:solidFill>
                <a:latin typeface="Century Gothic" panose="020B0502020202020204" pitchFamily="34" charset="0"/>
              </a:rPr>
              <a:t>DEF CO.</a:t>
            </a:r>
          </a:p>
        </p:txBody>
      </p:sp>
      <p:sp>
        <p:nvSpPr>
          <p:cNvPr id="114" name="TextBox 113">
            <a:extLst>
              <a:ext uri="{FF2B5EF4-FFF2-40B4-BE49-F238E27FC236}">
                <a16:creationId xmlns:a16="http://schemas.microsoft.com/office/drawing/2014/main" id="{C8CCE221-1787-4F59-8D0D-BD0BA8B89567}"/>
              </a:ext>
            </a:extLst>
          </p:cNvPr>
          <p:cNvSpPr txBox="1"/>
          <p:nvPr/>
        </p:nvSpPr>
        <p:spPr>
          <a:xfrm>
            <a:off x="3165957" y="5663224"/>
            <a:ext cx="2095322" cy="384401"/>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solidFill>
                  <a:schemeClr val="bg1"/>
                </a:solidFill>
              </a:rPr>
              <a:t>It has a positive public image and improve our public relations for us</a:t>
            </a:r>
          </a:p>
        </p:txBody>
      </p:sp>
      <p:pic>
        <p:nvPicPr>
          <p:cNvPr id="110" name="Picture 109">
            <a:extLst>
              <a:ext uri="{FF2B5EF4-FFF2-40B4-BE49-F238E27FC236}">
                <a16:creationId xmlns:a16="http://schemas.microsoft.com/office/drawing/2014/main" id="{6C6D3B32-9324-43DD-91D7-693D0E35AD7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52360" y="4576233"/>
            <a:ext cx="522512" cy="457198"/>
          </a:xfrm>
          <a:prstGeom prst="rect">
            <a:avLst/>
          </a:prstGeom>
        </p:spPr>
      </p:pic>
      <p:sp>
        <p:nvSpPr>
          <p:cNvPr id="123" name="Rounded Rectangle">
            <a:extLst>
              <a:ext uri="{FF2B5EF4-FFF2-40B4-BE49-F238E27FC236}">
                <a16:creationId xmlns:a16="http://schemas.microsoft.com/office/drawing/2014/main" id="{85151FD1-B3EB-4F7F-8B99-3F2436858997}"/>
              </a:ext>
            </a:extLst>
          </p:cNvPr>
          <p:cNvSpPr/>
          <p:nvPr/>
        </p:nvSpPr>
        <p:spPr>
          <a:xfrm>
            <a:off x="4787212" y="2429974"/>
            <a:ext cx="2617576" cy="1521468"/>
          </a:xfrm>
          <a:prstGeom prst="roundRect">
            <a:avLst>
              <a:gd name="adj" fmla="val 21151"/>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124" name="Group 123">
            <a:extLst>
              <a:ext uri="{FF2B5EF4-FFF2-40B4-BE49-F238E27FC236}">
                <a16:creationId xmlns:a16="http://schemas.microsoft.com/office/drawing/2014/main" id="{1EF06038-7E63-449A-9B13-74434AE60DB1}"/>
              </a:ext>
            </a:extLst>
          </p:cNvPr>
          <p:cNvGrpSpPr/>
          <p:nvPr/>
        </p:nvGrpSpPr>
        <p:grpSpPr>
          <a:xfrm>
            <a:off x="5298457" y="1686383"/>
            <a:ext cx="1595084" cy="1595082"/>
            <a:chOff x="3758343" y="3103883"/>
            <a:chExt cx="805029" cy="805028"/>
          </a:xfrm>
        </p:grpSpPr>
        <p:sp>
          <p:nvSpPr>
            <p:cNvPr id="127" name="Circle">
              <a:extLst>
                <a:ext uri="{FF2B5EF4-FFF2-40B4-BE49-F238E27FC236}">
                  <a16:creationId xmlns:a16="http://schemas.microsoft.com/office/drawing/2014/main" id="{606E4B0F-5A45-4DEE-815D-3C61DB1945E3}"/>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8" name="Circle">
              <a:extLst>
                <a:ext uri="{FF2B5EF4-FFF2-40B4-BE49-F238E27FC236}">
                  <a16:creationId xmlns:a16="http://schemas.microsoft.com/office/drawing/2014/main" id="{190285F3-1876-471C-85FB-C04D44A27C84}"/>
                </a:ext>
              </a:extLst>
            </p:cNvPr>
            <p:cNvSpPr/>
            <p:nvPr/>
          </p:nvSpPr>
          <p:spPr>
            <a:xfrm>
              <a:off x="4482741" y="3653136"/>
              <a:ext cx="74438" cy="74438"/>
            </a:xfrm>
            <a:prstGeom prst="ellipse">
              <a:avLst/>
            </a:prstGeom>
            <a:solidFill>
              <a:srgbClr val="3993F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9" name="Circle">
              <a:extLst>
                <a:ext uri="{FF2B5EF4-FFF2-40B4-BE49-F238E27FC236}">
                  <a16:creationId xmlns:a16="http://schemas.microsoft.com/office/drawing/2014/main" id="{54DC6BB4-8BEE-409B-8E4A-CE3D95E52531}"/>
                </a:ext>
              </a:extLst>
            </p:cNvPr>
            <p:cNvSpPr/>
            <p:nvPr/>
          </p:nvSpPr>
          <p:spPr>
            <a:xfrm>
              <a:off x="3845166" y="3190706"/>
              <a:ext cx="631382" cy="631382"/>
            </a:xfrm>
            <a:prstGeom prst="ellipse">
              <a:avLst/>
            </a:prstGeom>
            <a:noFill/>
            <a:ln w="3175" cap="flat">
              <a:solidFill>
                <a:schemeClr val="accent3">
                  <a:alpha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0" name="Circle">
              <a:extLst>
                <a:ext uri="{FF2B5EF4-FFF2-40B4-BE49-F238E27FC236}">
                  <a16:creationId xmlns:a16="http://schemas.microsoft.com/office/drawing/2014/main" id="{A7B2D3F4-0A48-4662-91DA-470B07154411}"/>
                </a:ext>
              </a:extLst>
            </p:cNvPr>
            <p:cNvSpPr/>
            <p:nvPr/>
          </p:nvSpPr>
          <p:spPr>
            <a:xfrm>
              <a:off x="3938880" y="3256295"/>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1" name="Circle">
              <a:extLst>
                <a:ext uri="{FF2B5EF4-FFF2-40B4-BE49-F238E27FC236}">
                  <a16:creationId xmlns:a16="http://schemas.microsoft.com/office/drawing/2014/main" id="{9FD4BB34-4BF4-4117-AC9D-05E6C7466357}"/>
                </a:ext>
              </a:extLst>
            </p:cNvPr>
            <p:cNvSpPr/>
            <p:nvPr/>
          </p:nvSpPr>
          <p:spPr>
            <a:xfrm>
              <a:off x="3939679" y="3285220"/>
              <a:ext cx="442356" cy="44235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125" name="Textfeld 17">
            <a:extLst>
              <a:ext uri="{FF2B5EF4-FFF2-40B4-BE49-F238E27FC236}">
                <a16:creationId xmlns:a16="http://schemas.microsoft.com/office/drawing/2014/main" id="{A5AC4CEF-96EC-4BF8-A941-AC650C67C466}"/>
              </a:ext>
            </a:extLst>
          </p:cNvPr>
          <p:cNvSpPr txBox="1"/>
          <p:nvPr/>
        </p:nvSpPr>
        <p:spPr>
          <a:xfrm>
            <a:off x="5111529" y="3000846"/>
            <a:ext cx="1968938" cy="323165"/>
          </a:xfrm>
          <a:prstGeom prst="rect">
            <a:avLst/>
          </a:prstGeom>
          <a:noFill/>
        </p:spPr>
        <p:txBody>
          <a:bodyPr wrap="square" rtlCol="0">
            <a:spAutoFit/>
          </a:bodyPr>
          <a:lstStyle/>
          <a:p>
            <a:pPr algn="ctr"/>
            <a:r>
              <a:rPr lang="de-DE" sz="1500" b="1" dirty="0">
                <a:solidFill>
                  <a:schemeClr val="bg1"/>
                </a:solidFill>
                <a:latin typeface="Century Gothic" panose="020B0502020202020204" pitchFamily="34" charset="0"/>
              </a:rPr>
              <a:t>GHI CO.</a:t>
            </a:r>
          </a:p>
        </p:txBody>
      </p:sp>
      <p:sp>
        <p:nvSpPr>
          <p:cNvPr id="126" name="TextBox 125">
            <a:extLst>
              <a:ext uri="{FF2B5EF4-FFF2-40B4-BE49-F238E27FC236}">
                <a16:creationId xmlns:a16="http://schemas.microsoft.com/office/drawing/2014/main" id="{FBE3301F-2FCB-466C-A7C3-43BFCDCA9CD6}"/>
              </a:ext>
            </a:extLst>
          </p:cNvPr>
          <p:cNvSpPr txBox="1"/>
          <p:nvPr/>
        </p:nvSpPr>
        <p:spPr>
          <a:xfrm>
            <a:off x="5048339" y="3342316"/>
            <a:ext cx="2095322" cy="384401"/>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solidFill>
                  <a:schemeClr val="bg1"/>
                </a:solidFill>
              </a:rPr>
              <a:t>It has big spending budget and can improve our sales</a:t>
            </a:r>
          </a:p>
        </p:txBody>
      </p:sp>
      <p:pic>
        <p:nvPicPr>
          <p:cNvPr id="122" name="Picture 121">
            <a:extLst>
              <a:ext uri="{FF2B5EF4-FFF2-40B4-BE49-F238E27FC236}">
                <a16:creationId xmlns:a16="http://schemas.microsoft.com/office/drawing/2014/main" id="{4E41F5E7-06CF-49D8-A458-19DF32DDDE4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34742" y="2255325"/>
            <a:ext cx="522512" cy="457198"/>
          </a:xfrm>
          <a:prstGeom prst="rect">
            <a:avLst/>
          </a:prstGeom>
        </p:spPr>
      </p:pic>
      <p:sp>
        <p:nvSpPr>
          <p:cNvPr id="135" name="Rounded Rectangle">
            <a:extLst>
              <a:ext uri="{FF2B5EF4-FFF2-40B4-BE49-F238E27FC236}">
                <a16:creationId xmlns:a16="http://schemas.microsoft.com/office/drawing/2014/main" id="{376E8253-99AF-4E30-A1FC-365DF0290C3A}"/>
              </a:ext>
            </a:extLst>
          </p:cNvPr>
          <p:cNvSpPr/>
          <p:nvPr/>
        </p:nvSpPr>
        <p:spPr>
          <a:xfrm>
            <a:off x="6669594" y="4750882"/>
            <a:ext cx="2617576" cy="1521468"/>
          </a:xfrm>
          <a:prstGeom prst="roundRect">
            <a:avLst>
              <a:gd name="adj" fmla="val 21151"/>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136" name="Group 135">
            <a:extLst>
              <a:ext uri="{FF2B5EF4-FFF2-40B4-BE49-F238E27FC236}">
                <a16:creationId xmlns:a16="http://schemas.microsoft.com/office/drawing/2014/main" id="{9BA406AE-99D4-46B6-B08E-310859D6BA8C}"/>
              </a:ext>
            </a:extLst>
          </p:cNvPr>
          <p:cNvGrpSpPr/>
          <p:nvPr/>
        </p:nvGrpSpPr>
        <p:grpSpPr>
          <a:xfrm>
            <a:off x="7180839" y="4007291"/>
            <a:ext cx="1595084" cy="1595082"/>
            <a:chOff x="3758343" y="3103883"/>
            <a:chExt cx="805029" cy="805028"/>
          </a:xfrm>
        </p:grpSpPr>
        <p:sp>
          <p:nvSpPr>
            <p:cNvPr id="139" name="Circle">
              <a:extLst>
                <a:ext uri="{FF2B5EF4-FFF2-40B4-BE49-F238E27FC236}">
                  <a16:creationId xmlns:a16="http://schemas.microsoft.com/office/drawing/2014/main" id="{12F4A73C-6842-46CD-97BF-6A03D93433AF}"/>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0" name="Circle">
              <a:extLst>
                <a:ext uri="{FF2B5EF4-FFF2-40B4-BE49-F238E27FC236}">
                  <a16:creationId xmlns:a16="http://schemas.microsoft.com/office/drawing/2014/main" id="{0A8D0DF5-B9BD-442E-B0D2-E93196DD80C0}"/>
                </a:ext>
              </a:extLst>
            </p:cNvPr>
            <p:cNvSpPr/>
            <p:nvPr/>
          </p:nvSpPr>
          <p:spPr>
            <a:xfrm>
              <a:off x="4482741" y="3653136"/>
              <a:ext cx="74438" cy="74438"/>
            </a:xfrm>
            <a:prstGeom prst="ellipse">
              <a:avLst/>
            </a:prstGeom>
            <a:solidFill>
              <a:srgbClr val="3993F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1" name="Circle">
              <a:extLst>
                <a:ext uri="{FF2B5EF4-FFF2-40B4-BE49-F238E27FC236}">
                  <a16:creationId xmlns:a16="http://schemas.microsoft.com/office/drawing/2014/main" id="{4AD4C24E-964C-483E-A838-49C13F74171B}"/>
                </a:ext>
              </a:extLst>
            </p:cNvPr>
            <p:cNvSpPr/>
            <p:nvPr/>
          </p:nvSpPr>
          <p:spPr>
            <a:xfrm>
              <a:off x="3845166" y="3190706"/>
              <a:ext cx="631382" cy="631382"/>
            </a:xfrm>
            <a:prstGeom prst="ellipse">
              <a:avLst/>
            </a:prstGeom>
            <a:noFill/>
            <a:ln w="3175" cap="flat">
              <a:solidFill>
                <a:schemeClr val="accent3">
                  <a:alpha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2" name="Circle">
              <a:extLst>
                <a:ext uri="{FF2B5EF4-FFF2-40B4-BE49-F238E27FC236}">
                  <a16:creationId xmlns:a16="http://schemas.microsoft.com/office/drawing/2014/main" id="{C907E083-6C78-4539-B163-AB1A17400318}"/>
                </a:ext>
              </a:extLst>
            </p:cNvPr>
            <p:cNvSpPr/>
            <p:nvPr/>
          </p:nvSpPr>
          <p:spPr>
            <a:xfrm>
              <a:off x="3938880" y="3256295"/>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3" name="Circle">
              <a:extLst>
                <a:ext uri="{FF2B5EF4-FFF2-40B4-BE49-F238E27FC236}">
                  <a16:creationId xmlns:a16="http://schemas.microsoft.com/office/drawing/2014/main" id="{3FE6FC20-9F2C-4F85-B057-29ADD0145A22}"/>
                </a:ext>
              </a:extLst>
            </p:cNvPr>
            <p:cNvSpPr/>
            <p:nvPr/>
          </p:nvSpPr>
          <p:spPr>
            <a:xfrm>
              <a:off x="3939679" y="3285220"/>
              <a:ext cx="442356" cy="44235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137" name="Textfeld 17">
            <a:extLst>
              <a:ext uri="{FF2B5EF4-FFF2-40B4-BE49-F238E27FC236}">
                <a16:creationId xmlns:a16="http://schemas.microsoft.com/office/drawing/2014/main" id="{6613C5C7-5C42-4855-83FD-A30E6CFC0508}"/>
              </a:ext>
            </a:extLst>
          </p:cNvPr>
          <p:cNvSpPr txBox="1"/>
          <p:nvPr/>
        </p:nvSpPr>
        <p:spPr>
          <a:xfrm>
            <a:off x="6993911" y="5321754"/>
            <a:ext cx="1968938" cy="323165"/>
          </a:xfrm>
          <a:prstGeom prst="rect">
            <a:avLst/>
          </a:prstGeom>
          <a:noFill/>
        </p:spPr>
        <p:txBody>
          <a:bodyPr wrap="square" rtlCol="0">
            <a:spAutoFit/>
          </a:bodyPr>
          <a:lstStyle/>
          <a:p>
            <a:pPr algn="ctr"/>
            <a:r>
              <a:rPr lang="de-DE" sz="1500" b="1" dirty="0">
                <a:solidFill>
                  <a:schemeClr val="bg1"/>
                </a:solidFill>
                <a:latin typeface="Century Gothic" panose="020B0502020202020204" pitchFamily="34" charset="0"/>
              </a:rPr>
              <a:t>JKL CO.</a:t>
            </a:r>
          </a:p>
        </p:txBody>
      </p:sp>
      <p:sp>
        <p:nvSpPr>
          <p:cNvPr id="138" name="TextBox 137">
            <a:extLst>
              <a:ext uri="{FF2B5EF4-FFF2-40B4-BE49-F238E27FC236}">
                <a16:creationId xmlns:a16="http://schemas.microsoft.com/office/drawing/2014/main" id="{057E8176-0D3D-4B65-8037-6AC5BA994FD9}"/>
              </a:ext>
            </a:extLst>
          </p:cNvPr>
          <p:cNvSpPr txBox="1"/>
          <p:nvPr/>
        </p:nvSpPr>
        <p:spPr>
          <a:xfrm>
            <a:off x="6761745" y="5663224"/>
            <a:ext cx="2433274" cy="384401"/>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solidFill>
                  <a:schemeClr val="bg1"/>
                </a:solidFill>
              </a:rPr>
              <a:t>It provides further learning to our consultants who work on its projects</a:t>
            </a:r>
          </a:p>
        </p:txBody>
      </p:sp>
      <p:pic>
        <p:nvPicPr>
          <p:cNvPr id="134" name="Picture 133">
            <a:extLst>
              <a:ext uri="{FF2B5EF4-FFF2-40B4-BE49-F238E27FC236}">
                <a16:creationId xmlns:a16="http://schemas.microsoft.com/office/drawing/2014/main" id="{4239CDDA-902A-4430-AAF3-8BA78D6A3908}"/>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17124" y="4576233"/>
            <a:ext cx="522512" cy="457198"/>
          </a:xfrm>
          <a:prstGeom prst="rect">
            <a:avLst/>
          </a:prstGeom>
        </p:spPr>
      </p:pic>
      <p:sp>
        <p:nvSpPr>
          <p:cNvPr id="147" name="Rounded Rectangle">
            <a:extLst>
              <a:ext uri="{FF2B5EF4-FFF2-40B4-BE49-F238E27FC236}">
                <a16:creationId xmlns:a16="http://schemas.microsoft.com/office/drawing/2014/main" id="{0BA77FF7-3DF5-4F4F-864A-9F0C323AE913}"/>
              </a:ext>
            </a:extLst>
          </p:cNvPr>
          <p:cNvSpPr/>
          <p:nvPr/>
        </p:nvSpPr>
        <p:spPr>
          <a:xfrm>
            <a:off x="8551976" y="2429974"/>
            <a:ext cx="2617576" cy="1521468"/>
          </a:xfrm>
          <a:prstGeom prst="roundRect">
            <a:avLst>
              <a:gd name="adj" fmla="val 21151"/>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148" name="Group 147">
            <a:extLst>
              <a:ext uri="{FF2B5EF4-FFF2-40B4-BE49-F238E27FC236}">
                <a16:creationId xmlns:a16="http://schemas.microsoft.com/office/drawing/2014/main" id="{F708163E-3AB4-4458-8F40-E3219002FD8C}"/>
              </a:ext>
            </a:extLst>
          </p:cNvPr>
          <p:cNvGrpSpPr/>
          <p:nvPr/>
        </p:nvGrpSpPr>
        <p:grpSpPr>
          <a:xfrm>
            <a:off x="9063221" y="1686383"/>
            <a:ext cx="1595084" cy="1595082"/>
            <a:chOff x="3758343" y="3103883"/>
            <a:chExt cx="805029" cy="805028"/>
          </a:xfrm>
        </p:grpSpPr>
        <p:sp>
          <p:nvSpPr>
            <p:cNvPr id="151" name="Circle">
              <a:extLst>
                <a:ext uri="{FF2B5EF4-FFF2-40B4-BE49-F238E27FC236}">
                  <a16:creationId xmlns:a16="http://schemas.microsoft.com/office/drawing/2014/main" id="{5C92342C-8595-4A57-87BF-86A524EF6998}"/>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2" name="Circle">
              <a:extLst>
                <a:ext uri="{FF2B5EF4-FFF2-40B4-BE49-F238E27FC236}">
                  <a16:creationId xmlns:a16="http://schemas.microsoft.com/office/drawing/2014/main" id="{1DC006D5-E282-497B-AB55-27BF28B2D98C}"/>
                </a:ext>
              </a:extLst>
            </p:cNvPr>
            <p:cNvSpPr/>
            <p:nvPr/>
          </p:nvSpPr>
          <p:spPr>
            <a:xfrm>
              <a:off x="4482741" y="3653136"/>
              <a:ext cx="74438" cy="74438"/>
            </a:xfrm>
            <a:prstGeom prst="ellipse">
              <a:avLst/>
            </a:prstGeom>
            <a:solidFill>
              <a:srgbClr val="3993F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3" name="Circle">
              <a:extLst>
                <a:ext uri="{FF2B5EF4-FFF2-40B4-BE49-F238E27FC236}">
                  <a16:creationId xmlns:a16="http://schemas.microsoft.com/office/drawing/2014/main" id="{21104832-8483-4107-AD05-68A7434E007D}"/>
                </a:ext>
              </a:extLst>
            </p:cNvPr>
            <p:cNvSpPr/>
            <p:nvPr/>
          </p:nvSpPr>
          <p:spPr>
            <a:xfrm>
              <a:off x="3845166" y="3190706"/>
              <a:ext cx="631382" cy="631382"/>
            </a:xfrm>
            <a:prstGeom prst="ellipse">
              <a:avLst/>
            </a:prstGeom>
            <a:noFill/>
            <a:ln w="3175" cap="flat">
              <a:solidFill>
                <a:schemeClr val="accent3">
                  <a:alpha val="5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4" name="Circle">
              <a:extLst>
                <a:ext uri="{FF2B5EF4-FFF2-40B4-BE49-F238E27FC236}">
                  <a16:creationId xmlns:a16="http://schemas.microsoft.com/office/drawing/2014/main" id="{C6BB9CDD-DC8B-4F1B-8EAE-B6438F481D36}"/>
                </a:ext>
              </a:extLst>
            </p:cNvPr>
            <p:cNvSpPr/>
            <p:nvPr/>
          </p:nvSpPr>
          <p:spPr>
            <a:xfrm>
              <a:off x="3938880" y="3256295"/>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5" name="Circle">
              <a:extLst>
                <a:ext uri="{FF2B5EF4-FFF2-40B4-BE49-F238E27FC236}">
                  <a16:creationId xmlns:a16="http://schemas.microsoft.com/office/drawing/2014/main" id="{EEC224E2-9416-4B8B-81D7-25B213429A6A}"/>
                </a:ext>
              </a:extLst>
            </p:cNvPr>
            <p:cNvSpPr/>
            <p:nvPr/>
          </p:nvSpPr>
          <p:spPr>
            <a:xfrm>
              <a:off x="3939679" y="3285220"/>
              <a:ext cx="442356" cy="44235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149" name="Textfeld 17">
            <a:extLst>
              <a:ext uri="{FF2B5EF4-FFF2-40B4-BE49-F238E27FC236}">
                <a16:creationId xmlns:a16="http://schemas.microsoft.com/office/drawing/2014/main" id="{F1A65EED-30AF-4882-823A-9AC122AA59C1}"/>
              </a:ext>
            </a:extLst>
          </p:cNvPr>
          <p:cNvSpPr txBox="1"/>
          <p:nvPr/>
        </p:nvSpPr>
        <p:spPr>
          <a:xfrm>
            <a:off x="8876293" y="3000846"/>
            <a:ext cx="1968938" cy="323165"/>
          </a:xfrm>
          <a:prstGeom prst="rect">
            <a:avLst/>
          </a:prstGeom>
          <a:noFill/>
        </p:spPr>
        <p:txBody>
          <a:bodyPr wrap="square" rtlCol="0">
            <a:spAutoFit/>
          </a:bodyPr>
          <a:lstStyle/>
          <a:p>
            <a:pPr algn="ctr"/>
            <a:r>
              <a:rPr lang="de-DE" sz="1500" b="1" dirty="0">
                <a:solidFill>
                  <a:schemeClr val="bg1"/>
                </a:solidFill>
                <a:latin typeface="Century Gothic" panose="020B0502020202020204" pitchFamily="34" charset="0"/>
              </a:rPr>
              <a:t>MNO LTD.</a:t>
            </a:r>
          </a:p>
        </p:txBody>
      </p:sp>
      <p:sp>
        <p:nvSpPr>
          <p:cNvPr id="150" name="TextBox 149">
            <a:extLst>
              <a:ext uri="{FF2B5EF4-FFF2-40B4-BE49-F238E27FC236}">
                <a16:creationId xmlns:a16="http://schemas.microsoft.com/office/drawing/2014/main" id="{AE23F59F-B4B8-4C2D-BE37-99F3CA232826}"/>
              </a:ext>
            </a:extLst>
          </p:cNvPr>
          <p:cNvSpPr txBox="1"/>
          <p:nvPr/>
        </p:nvSpPr>
        <p:spPr>
          <a:xfrm>
            <a:off x="8813103" y="3342316"/>
            <a:ext cx="2095322" cy="384401"/>
          </a:xfrm>
          <a:prstGeom prst="rect">
            <a:avLst/>
          </a:prstGeom>
          <a:noFill/>
        </p:spPr>
        <p:txBody>
          <a:bodyPr wrap="square" lIns="182880" rIns="182880" rtlCol="0" anchor="t" anchorCtr="0">
            <a:spAutoFit/>
          </a:bodyPr>
          <a:lstStyle>
            <a:defPPr>
              <a:defRPr lang="en-US"/>
            </a:defPPr>
            <a:lvl1pPr>
              <a:lnSpc>
                <a:spcPts val="1200"/>
              </a:lnSpc>
              <a:defRPr sz="800">
                <a:solidFill>
                  <a:schemeClr val="tx2"/>
                </a:solidFill>
                <a:latin typeface="Century Gothic" panose="020B0502020202020204" pitchFamily="34" charset="0"/>
              </a:defRPr>
            </a:lvl1pPr>
          </a:lstStyle>
          <a:p>
            <a:pPr algn="ctr"/>
            <a:r>
              <a:rPr lang="en-US" dirty="0">
                <a:solidFill>
                  <a:schemeClr val="bg1"/>
                </a:solidFill>
              </a:rPr>
              <a:t>It has many affiliated entities to refer our business too</a:t>
            </a:r>
          </a:p>
        </p:txBody>
      </p:sp>
      <p:pic>
        <p:nvPicPr>
          <p:cNvPr id="146" name="Picture 145">
            <a:extLst>
              <a:ext uri="{FF2B5EF4-FFF2-40B4-BE49-F238E27FC236}">
                <a16:creationId xmlns:a16="http://schemas.microsoft.com/office/drawing/2014/main" id="{7FC7B675-4D91-4390-9B0C-D46B5591D1D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99506" y="2255325"/>
            <a:ext cx="522512" cy="457198"/>
          </a:xfrm>
          <a:prstGeom prst="rect">
            <a:avLst/>
          </a:prstGeom>
        </p:spPr>
      </p:pic>
      <p:sp>
        <p:nvSpPr>
          <p:cNvPr id="156" name="TextBox 155">
            <a:extLst>
              <a:ext uri="{FF2B5EF4-FFF2-40B4-BE49-F238E27FC236}">
                <a16:creationId xmlns:a16="http://schemas.microsoft.com/office/drawing/2014/main" id="{875A6F21-82C4-4E10-8830-835997CA69C1}"/>
              </a:ext>
            </a:extLst>
          </p:cNvPr>
          <p:cNvSpPr txBox="1"/>
          <p:nvPr/>
        </p:nvSpPr>
        <p:spPr>
          <a:xfrm>
            <a:off x="3331769" y="778512"/>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MAJOR CLIENTS ACQUIRED</a:t>
            </a:r>
          </a:p>
        </p:txBody>
      </p:sp>
      <p:grpSp>
        <p:nvGrpSpPr>
          <p:cNvPr id="261" name="Group 260">
            <a:extLst>
              <a:ext uri="{FF2B5EF4-FFF2-40B4-BE49-F238E27FC236}">
                <a16:creationId xmlns:a16="http://schemas.microsoft.com/office/drawing/2014/main" id="{47BF4A54-C2A3-4D86-99C8-9B7F90546D3E}"/>
              </a:ext>
            </a:extLst>
          </p:cNvPr>
          <p:cNvGrpSpPr/>
          <p:nvPr/>
        </p:nvGrpSpPr>
        <p:grpSpPr>
          <a:xfrm rot="4612412">
            <a:off x="9043088" y="5067850"/>
            <a:ext cx="4563987" cy="4407200"/>
            <a:chOff x="-4943201" y="1623425"/>
            <a:chExt cx="1901258" cy="1835944"/>
          </a:xfrm>
        </p:grpSpPr>
        <p:grpSp>
          <p:nvGrpSpPr>
            <p:cNvPr id="262" name="Group 261">
              <a:extLst>
                <a:ext uri="{FF2B5EF4-FFF2-40B4-BE49-F238E27FC236}">
                  <a16:creationId xmlns:a16="http://schemas.microsoft.com/office/drawing/2014/main" id="{C48B5B38-6339-476C-BAAF-69C60A24850A}"/>
                </a:ext>
              </a:extLst>
            </p:cNvPr>
            <p:cNvGrpSpPr/>
            <p:nvPr/>
          </p:nvGrpSpPr>
          <p:grpSpPr>
            <a:xfrm>
              <a:off x="-4827378" y="2019376"/>
              <a:ext cx="1785435" cy="1214438"/>
              <a:chOff x="-4827378" y="2019376"/>
              <a:chExt cx="1785435" cy="1214438"/>
            </a:xfrm>
          </p:grpSpPr>
          <p:sp>
            <p:nvSpPr>
              <p:cNvPr id="274" name="Freeform: Shape 273">
                <a:extLst>
                  <a:ext uri="{FF2B5EF4-FFF2-40B4-BE49-F238E27FC236}">
                    <a16:creationId xmlns:a16="http://schemas.microsoft.com/office/drawing/2014/main" id="{1AEE586E-E59B-447F-88B5-3CBECC5659A4}"/>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45D8658-AA82-4EF2-BF2A-9CFE16D23BEC}"/>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8B8C6DBB-275B-48B4-88AD-EF815342D209}"/>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33A36DC-DC30-48D0-802E-B2D1977E89AF}"/>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6AA3F40-017C-4FF7-A345-25D0FFE800A3}"/>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03DE5DF-9AB1-4A58-BA87-630B800A24CE}"/>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D234920-CF26-4443-A9CB-757A66D20DB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5505A23-537D-4C91-82BC-65EEA8C41685}"/>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6C72906B-3EDE-4965-925B-9100E10F2081}"/>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806448-D4D1-47F7-A10B-8907F0D089AF}"/>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2AB0C75-480D-45D3-A36D-F8AC4AF7F95D}"/>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63" name="Freeform: Shape 262">
              <a:extLst>
                <a:ext uri="{FF2B5EF4-FFF2-40B4-BE49-F238E27FC236}">
                  <a16:creationId xmlns:a16="http://schemas.microsoft.com/office/drawing/2014/main" id="{4890008A-A8C7-46D4-8BC1-395EA9AA2D6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3B059E8-072B-4698-B7C3-4D54A84EA40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8204B8AF-3DA0-4A7A-A974-0333D65CF7D9}"/>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5C2C0E-A40A-4E35-89B7-6F83F58D5C8B}"/>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B042A82-C325-42F7-8D0D-D94105746B2F}"/>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B4028FD5-FF47-4920-B64E-4EEE75FE8E81}"/>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70ACDDB-E995-4FAE-9433-78974EF9302F}"/>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D901F2F-87D5-4E4D-9EF9-F585B9EA3764}"/>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347E0C56-DC1A-48AB-94C0-41E0A1E1EC98}"/>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9F5FA47-0A00-43BA-8F8D-EB69F62A916F}"/>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3FBE8DAF-7841-442B-9C60-36578996C90F}"/>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32" name="Rounded Rectangle">
            <a:extLst>
              <a:ext uri="{FF2B5EF4-FFF2-40B4-BE49-F238E27FC236}">
                <a16:creationId xmlns:a16="http://schemas.microsoft.com/office/drawing/2014/main" id="{0083B4E0-DA44-80CB-A8E4-53B6E4F09AEE}"/>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3055355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1500"/>
                                        <p:tgtEl>
                                          <p:spTgt spid="1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1500"/>
                                        <p:tgtEl>
                                          <p:spTgt spid="1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1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1500"/>
                                        <p:tgtEl>
                                          <p:spTgt spid="135"/>
                                        </p:tgtEl>
                                      </p:cBhvr>
                                    </p:animEffect>
                                  </p:childTnLst>
                                </p:cTn>
                              </p:par>
                              <p:par>
                                <p:cTn id="20" presetID="0" presetClass="path" presetSubtype="0" decel="50000" fill="hold" grpId="1" nodeType="withEffect">
                                  <p:stCondLst>
                                    <p:cond delay="0"/>
                                  </p:stCondLst>
                                  <p:childTnLst>
                                    <p:animMotion origin="layout" path="M 0.30573 0.17685 L 2.5E-6 3.7037E-6 " pathEditMode="relative" rAng="0" ptsTypes="AA">
                                      <p:cBhvr>
                                        <p:cTn id="21" dur="2000" fill="hold"/>
                                        <p:tgtEl>
                                          <p:spTgt spid="50"/>
                                        </p:tgtEl>
                                        <p:attrNameLst>
                                          <p:attrName>ppt_x</p:attrName>
                                          <p:attrName>ppt_y</p:attrName>
                                        </p:attrNameLst>
                                      </p:cBhvr>
                                      <p:rCtr x="-15234" y="-8866"/>
                                    </p:animMotion>
                                  </p:childTnLst>
                                </p:cTn>
                              </p:par>
                              <p:par>
                                <p:cTn id="22" presetID="0" presetClass="path" presetSubtype="0" decel="50000" fill="hold" grpId="1" nodeType="withEffect">
                                  <p:stCondLst>
                                    <p:cond delay="0"/>
                                  </p:stCondLst>
                                  <p:childTnLst>
                                    <p:animMotion origin="layout" path="M -0.00312 0.18241 L 0 2.22222E-6 " pathEditMode="relative" rAng="0" ptsTypes="AA">
                                      <p:cBhvr>
                                        <p:cTn id="23" dur="2000" fill="hold"/>
                                        <p:tgtEl>
                                          <p:spTgt spid="123"/>
                                        </p:tgtEl>
                                        <p:attrNameLst>
                                          <p:attrName>ppt_x</p:attrName>
                                          <p:attrName>ppt_y</p:attrName>
                                        </p:attrNameLst>
                                      </p:cBhvr>
                                      <p:rCtr x="156" y="-9120"/>
                                    </p:animMotion>
                                  </p:childTnLst>
                                </p:cTn>
                              </p:par>
                              <p:par>
                                <p:cTn id="24" presetID="0" presetClass="path" presetSubtype="0" decel="50000" fill="hold" grpId="1" nodeType="withEffect">
                                  <p:stCondLst>
                                    <p:cond delay="0"/>
                                  </p:stCondLst>
                                  <p:childTnLst>
                                    <p:animMotion origin="layout" path="M -0.31184 0.17685 L -1.25E-6 -3.7037E-7 " pathEditMode="relative" rAng="0" ptsTypes="AA">
                                      <p:cBhvr>
                                        <p:cTn id="25" dur="2000" fill="hold"/>
                                        <p:tgtEl>
                                          <p:spTgt spid="147"/>
                                        </p:tgtEl>
                                        <p:attrNameLst>
                                          <p:attrName>ppt_x</p:attrName>
                                          <p:attrName>ppt_y</p:attrName>
                                        </p:attrNameLst>
                                      </p:cBhvr>
                                      <p:rCtr x="15508" y="-8912"/>
                                    </p:animMotion>
                                  </p:childTnLst>
                                </p:cTn>
                              </p:par>
                              <p:par>
                                <p:cTn id="26" presetID="0" presetClass="path" presetSubtype="0" decel="50000" fill="hold" grpId="1" nodeType="withEffect">
                                  <p:stCondLst>
                                    <p:cond delay="0"/>
                                  </p:stCondLst>
                                  <p:childTnLst>
                                    <p:animMotion origin="layout" path="M 0.15131 -0.16435 L -3.125E-6 1.11111E-6 " pathEditMode="relative" rAng="0" ptsTypes="AA">
                                      <p:cBhvr>
                                        <p:cTn id="27" dur="2000" fill="hold"/>
                                        <p:tgtEl>
                                          <p:spTgt spid="111"/>
                                        </p:tgtEl>
                                        <p:attrNameLst>
                                          <p:attrName>ppt_x</p:attrName>
                                          <p:attrName>ppt_y</p:attrName>
                                        </p:attrNameLst>
                                      </p:cBhvr>
                                      <p:rCtr x="-7565" y="8102"/>
                                    </p:animMotion>
                                  </p:childTnLst>
                                </p:cTn>
                              </p:par>
                              <p:par>
                                <p:cTn id="28" presetID="0" presetClass="path" presetSubtype="0" decel="50000" fill="hold" grpId="1" nodeType="withEffect">
                                  <p:stCondLst>
                                    <p:cond delay="0"/>
                                  </p:stCondLst>
                                  <p:childTnLst>
                                    <p:animMotion origin="layout" path="M -0.15742 -0.16342 L 4.58333E-6 4.07407E-6 " pathEditMode="relative" rAng="0" ptsTypes="AA">
                                      <p:cBhvr>
                                        <p:cTn id="29" dur="2000" fill="hold"/>
                                        <p:tgtEl>
                                          <p:spTgt spid="135"/>
                                        </p:tgtEl>
                                        <p:attrNameLst>
                                          <p:attrName>ppt_x</p:attrName>
                                          <p:attrName>ppt_y</p:attrName>
                                        </p:attrNameLst>
                                      </p:cBhvr>
                                      <p:rCtr x="7826" y="8333"/>
                                    </p:animMotion>
                                  </p:childTnLst>
                                </p:cTn>
                              </p:par>
                              <p:par>
                                <p:cTn id="30" presetID="6" presetClass="entr" presetSubtype="32" fill="hold" nodeType="withEffect">
                                  <p:stCondLst>
                                    <p:cond delay="1000"/>
                                  </p:stCondLst>
                                  <p:childTnLst>
                                    <p:set>
                                      <p:cBhvr>
                                        <p:cTn id="31" dur="1" fill="hold">
                                          <p:stCondLst>
                                            <p:cond delay="0"/>
                                          </p:stCondLst>
                                        </p:cTn>
                                        <p:tgtEl>
                                          <p:spTgt spid="51"/>
                                        </p:tgtEl>
                                        <p:attrNameLst>
                                          <p:attrName>style.visibility</p:attrName>
                                        </p:attrNameLst>
                                      </p:cBhvr>
                                      <p:to>
                                        <p:strVal val="visible"/>
                                      </p:to>
                                    </p:set>
                                    <p:animEffect transition="in" filter="circle(out)">
                                      <p:cBhvr>
                                        <p:cTn id="32" dur="2000"/>
                                        <p:tgtEl>
                                          <p:spTgt spid="51"/>
                                        </p:tgtEl>
                                      </p:cBhvr>
                                    </p:animEffect>
                                  </p:childTnLst>
                                </p:cTn>
                              </p:par>
                              <p:par>
                                <p:cTn id="33" presetID="6" presetClass="entr" presetSubtype="32" fill="hold" nodeType="withEffect">
                                  <p:stCondLst>
                                    <p:cond delay="1000"/>
                                  </p:stCondLst>
                                  <p:childTnLst>
                                    <p:set>
                                      <p:cBhvr>
                                        <p:cTn id="34" dur="1" fill="hold">
                                          <p:stCondLst>
                                            <p:cond delay="0"/>
                                          </p:stCondLst>
                                        </p:cTn>
                                        <p:tgtEl>
                                          <p:spTgt spid="124"/>
                                        </p:tgtEl>
                                        <p:attrNameLst>
                                          <p:attrName>style.visibility</p:attrName>
                                        </p:attrNameLst>
                                      </p:cBhvr>
                                      <p:to>
                                        <p:strVal val="visible"/>
                                      </p:to>
                                    </p:set>
                                    <p:animEffect transition="in" filter="circle(out)">
                                      <p:cBhvr>
                                        <p:cTn id="35" dur="2000"/>
                                        <p:tgtEl>
                                          <p:spTgt spid="124"/>
                                        </p:tgtEl>
                                      </p:cBhvr>
                                    </p:animEffect>
                                  </p:childTnLst>
                                </p:cTn>
                              </p:par>
                              <p:par>
                                <p:cTn id="36" presetID="6" presetClass="entr" presetSubtype="32" fill="hold" nodeType="withEffect">
                                  <p:stCondLst>
                                    <p:cond delay="1000"/>
                                  </p:stCondLst>
                                  <p:childTnLst>
                                    <p:set>
                                      <p:cBhvr>
                                        <p:cTn id="37" dur="1" fill="hold">
                                          <p:stCondLst>
                                            <p:cond delay="0"/>
                                          </p:stCondLst>
                                        </p:cTn>
                                        <p:tgtEl>
                                          <p:spTgt spid="148"/>
                                        </p:tgtEl>
                                        <p:attrNameLst>
                                          <p:attrName>style.visibility</p:attrName>
                                        </p:attrNameLst>
                                      </p:cBhvr>
                                      <p:to>
                                        <p:strVal val="visible"/>
                                      </p:to>
                                    </p:set>
                                    <p:animEffect transition="in" filter="circle(out)">
                                      <p:cBhvr>
                                        <p:cTn id="38" dur="2000"/>
                                        <p:tgtEl>
                                          <p:spTgt spid="148"/>
                                        </p:tgtEl>
                                      </p:cBhvr>
                                    </p:animEffect>
                                  </p:childTnLst>
                                </p:cTn>
                              </p:par>
                              <p:par>
                                <p:cTn id="39" presetID="6" presetClass="entr" presetSubtype="32" fill="hold" nodeType="withEffect">
                                  <p:stCondLst>
                                    <p:cond delay="1000"/>
                                  </p:stCondLst>
                                  <p:childTnLst>
                                    <p:set>
                                      <p:cBhvr>
                                        <p:cTn id="40" dur="1" fill="hold">
                                          <p:stCondLst>
                                            <p:cond delay="0"/>
                                          </p:stCondLst>
                                        </p:cTn>
                                        <p:tgtEl>
                                          <p:spTgt spid="112"/>
                                        </p:tgtEl>
                                        <p:attrNameLst>
                                          <p:attrName>style.visibility</p:attrName>
                                        </p:attrNameLst>
                                      </p:cBhvr>
                                      <p:to>
                                        <p:strVal val="visible"/>
                                      </p:to>
                                    </p:set>
                                    <p:animEffect transition="in" filter="circle(out)">
                                      <p:cBhvr>
                                        <p:cTn id="41" dur="2000"/>
                                        <p:tgtEl>
                                          <p:spTgt spid="112"/>
                                        </p:tgtEl>
                                      </p:cBhvr>
                                    </p:animEffect>
                                  </p:childTnLst>
                                </p:cTn>
                              </p:par>
                              <p:par>
                                <p:cTn id="42" presetID="6" presetClass="entr" presetSubtype="32" fill="hold" nodeType="withEffect">
                                  <p:stCondLst>
                                    <p:cond delay="1000"/>
                                  </p:stCondLst>
                                  <p:childTnLst>
                                    <p:set>
                                      <p:cBhvr>
                                        <p:cTn id="43" dur="1" fill="hold">
                                          <p:stCondLst>
                                            <p:cond delay="0"/>
                                          </p:stCondLst>
                                        </p:cTn>
                                        <p:tgtEl>
                                          <p:spTgt spid="136"/>
                                        </p:tgtEl>
                                        <p:attrNameLst>
                                          <p:attrName>style.visibility</p:attrName>
                                        </p:attrNameLst>
                                      </p:cBhvr>
                                      <p:to>
                                        <p:strVal val="visible"/>
                                      </p:to>
                                    </p:set>
                                    <p:animEffect transition="in" filter="circle(out)">
                                      <p:cBhvr>
                                        <p:cTn id="44" dur="2000"/>
                                        <p:tgtEl>
                                          <p:spTgt spid="136"/>
                                        </p:tgtEl>
                                      </p:cBhvr>
                                    </p:animEffect>
                                  </p:childTnLst>
                                </p:cTn>
                              </p:par>
                              <p:par>
                                <p:cTn id="45" presetID="10" presetClass="entr" presetSubtype="0" fill="hold" nodeType="withEffect">
                                  <p:stCondLst>
                                    <p:cond delay="20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childTnLst>
                                </p:cTn>
                              </p:par>
                              <p:par>
                                <p:cTn id="48" presetID="10" presetClass="entr" presetSubtype="0" fill="hold" nodeType="withEffect">
                                  <p:stCondLst>
                                    <p:cond delay="2000"/>
                                  </p:stCondLst>
                                  <p:childTnLst>
                                    <p:set>
                                      <p:cBhvr>
                                        <p:cTn id="49" dur="1" fill="hold">
                                          <p:stCondLst>
                                            <p:cond delay="0"/>
                                          </p:stCondLst>
                                        </p:cTn>
                                        <p:tgtEl>
                                          <p:spTgt spid="122"/>
                                        </p:tgtEl>
                                        <p:attrNameLst>
                                          <p:attrName>style.visibility</p:attrName>
                                        </p:attrNameLst>
                                      </p:cBhvr>
                                      <p:to>
                                        <p:strVal val="visible"/>
                                      </p:to>
                                    </p:set>
                                    <p:animEffect transition="in" filter="fade">
                                      <p:cBhvr>
                                        <p:cTn id="50" dur="1000"/>
                                        <p:tgtEl>
                                          <p:spTgt spid="122"/>
                                        </p:tgtEl>
                                      </p:cBhvr>
                                    </p:animEffect>
                                  </p:childTnLst>
                                </p:cTn>
                              </p:par>
                              <p:par>
                                <p:cTn id="51" presetID="10" presetClass="entr" presetSubtype="0" fill="hold" nodeType="withEffect">
                                  <p:stCondLst>
                                    <p:cond delay="2000"/>
                                  </p:stCondLst>
                                  <p:childTnLst>
                                    <p:set>
                                      <p:cBhvr>
                                        <p:cTn id="52" dur="1" fill="hold">
                                          <p:stCondLst>
                                            <p:cond delay="0"/>
                                          </p:stCondLst>
                                        </p:cTn>
                                        <p:tgtEl>
                                          <p:spTgt spid="146"/>
                                        </p:tgtEl>
                                        <p:attrNameLst>
                                          <p:attrName>style.visibility</p:attrName>
                                        </p:attrNameLst>
                                      </p:cBhvr>
                                      <p:to>
                                        <p:strVal val="visible"/>
                                      </p:to>
                                    </p:set>
                                    <p:animEffect transition="in" filter="fade">
                                      <p:cBhvr>
                                        <p:cTn id="53" dur="1000"/>
                                        <p:tgtEl>
                                          <p:spTgt spid="146"/>
                                        </p:tgtEl>
                                      </p:cBhvr>
                                    </p:animEffect>
                                  </p:childTnLst>
                                </p:cTn>
                              </p:par>
                              <p:par>
                                <p:cTn id="54" presetID="10" presetClass="entr" presetSubtype="0" fill="hold" nodeType="withEffect">
                                  <p:stCondLst>
                                    <p:cond delay="2000"/>
                                  </p:stCondLst>
                                  <p:childTnLst>
                                    <p:set>
                                      <p:cBhvr>
                                        <p:cTn id="55" dur="1" fill="hold">
                                          <p:stCondLst>
                                            <p:cond delay="0"/>
                                          </p:stCondLst>
                                        </p:cTn>
                                        <p:tgtEl>
                                          <p:spTgt spid="134"/>
                                        </p:tgtEl>
                                        <p:attrNameLst>
                                          <p:attrName>style.visibility</p:attrName>
                                        </p:attrNameLst>
                                      </p:cBhvr>
                                      <p:to>
                                        <p:strVal val="visible"/>
                                      </p:to>
                                    </p:set>
                                    <p:animEffect transition="in" filter="fade">
                                      <p:cBhvr>
                                        <p:cTn id="56" dur="1000"/>
                                        <p:tgtEl>
                                          <p:spTgt spid="134"/>
                                        </p:tgtEl>
                                      </p:cBhvr>
                                    </p:animEffect>
                                  </p:childTnLst>
                                </p:cTn>
                              </p:par>
                              <p:par>
                                <p:cTn id="57" presetID="10" presetClass="entr" presetSubtype="0" fill="hold" nodeType="withEffect">
                                  <p:stCondLst>
                                    <p:cond delay="2000"/>
                                  </p:stCondLst>
                                  <p:childTnLst>
                                    <p:set>
                                      <p:cBhvr>
                                        <p:cTn id="58" dur="1" fill="hold">
                                          <p:stCondLst>
                                            <p:cond delay="0"/>
                                          </p:stCondLst>
                                        </p:cTn>
                                        <p:tgtEl>
                                          <p:spTgt spid="110"/>
                                        </p:tgtEl>
                                        <p:attrNameLst>
                                          <p:attrName>style.visibility</p:attrName>
                                        </p:attrNameLst>
                                      </p:cBhvr>
                                      <p:to>
                                        <p:strVal val="visible"/>
                                      </p:to>
                                    </p:set>
                                    <p:animEffect transition="in" filter="fade">
                                      <p:cBhvr>
                                        <p:cTn id="59" dur="1000"/>
                                        <p:tgtEl>
                                          <p:spTgt spid="110"/>
                                        </p:tgtEl>
                                      </p:cBhvr>
                                    </p:animEffect>
                                  </p:childTnLst>
                                </p:cTn>
                              </p:par>
                              <p:par>
                                <p:cTn id="60" presetID="55" presetClass="entr" presetSubtype="0" fill="hold" grpId="0" nodeType="withEffect">
                                  <p:stCondLst>
                                    <p:cond delay="20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1000" fill="hold"/>
                                        <p:tgtEl>
                                          <p:spTgt spid="13"/>
                                        </p:tgtEl>
                                        <p:attrNameLst>
                                          <p:attrName>ppt_w</p:attrName>
                                        </p:attrNameLst>
                                      </p:cBhvr>
                                      <p:tavLst>
                                        <p:tav tm="0">
                                          <p:val>
                                            <p:strVal val="#ppt_w*0.70"/>
                                          </p:val>
                                        </p:tav>
                                        <p:tav tm="100000">
                                          <p:val>
                                            <p:strVal val="#ppt_w"/>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animEffect transition="in" filter="fade">
                                      <p:cBhvr>
                                        <p:cTn id="64" dur="1000"/>
                                        <p:tgtEl>
                                          <p:spTgt spid="13"/>
                                        </p:tgtEl>
                                      </p:cBhvr>
                                    </p:animEffect>
                                  </p:childTnLst>
                                </p:cTn>
                              </p:par>
                              <p:par>
                                <p:cTn id="65" presetID="55" presetClass="entr" presetSubtype="0" fill="hold" grpId="0" nodeType="withEffect">
                                  <p:stCondLst>
                                    <p:cond delay="2000"/>
                                  </p:stCondLst>
                                  <p:childTnLst>
                                    <p:set>
                                      <p:cBhvr>
                                        <p:cTn id="66" dur="1" fill="hold">
                                          <p:stCondLst>
                                            <p:cond delay="0"/>
                                          </p:stCondLst>
                                        </p:cTn>
                                        <p:tgtEl>
                                          <p:spTgt spid="125"/>
                                        </p:tgtEl>
                                        <p:attrNameLst>
                                          <p:attrName>style.visibility</p:attrName>
                                        </p:attrNameLst>
                                      </p:cBhvr>
                                      <p:to>
                                        <p:strVal val="visible"/>
                                      </p:to>
                                    </p:set>
                                    <p:anim calcmode="lin" valueType="num">
                                      <p:cBhvr>
                                        <p:cTn id="67" dur="1000" fill="hold"/>
                                        <p:tgtEl>
                                          <p:spTgt spid="125"/>
                                        </p:tgtEl>
                                        <p:attrNameLst>
                                          <p:attrName>ppt_w</p:attrName>
                                        </p:attrNameLst>
                                      </p:cBhvr>
                                      <p:tavLst>
                                        <p:tav tm="0">
                                          <p:val>
                                            <p:strVal val="#ppt_w*0.70"/>
                                          </p:val>
                                        </p:tav>
                                        <p:tav tm="100000">
                                          <p:val>
                                            <p:strVal val="#ppt_w"/>
                                          </p:val>
                                        </p:tav>
                                      </p:tavLst>
                                    </p:anim>
                                    <p:anim calcmode="lin" valueType="num">
                                      <p:cBhvr>
                                        <p:cTn id="68" dur="1000" fill="hold"/>
                                        <p:tgtEl>
                                          <p:spTgt spid="125"/>
                                        </p:tgtEl>
                                        <p:attrNameLst>
                                          <p:attrName>ppt_h</p:attrName>
                                        </p:attrNameLst>
                                      </p:cBhvr>
                                      <p:tavLst>
                                        <p:tav tm="0">
                                          <p:val>
                                            <p:strVal val="#ppt_h"/>
                                          </p:val>
                                        </p:tav>
                                        <p:tav tm="100000">
                                          <p:val>
                                            <p:strVal val="#ppt_h"/>
                                          </p:val>
                                        </p:tav>
                                      </p:tavLst>
                                    </p:anim>
                                    <p:animEffect transition="in" filter="fade">
                                      <p:cBhvr>
                                        <p:cTn id="69" dur="1000"/>
                                        <p:tgtEl>
                                          <p:spTgt spid="125"/>
                                        </p:tgtEl>
                                      </p:cBhvr>
                                    </p:animEffect>
                                  </p:childTnLst>
                                </p:cTn>
                              </p:par>
                              <p:par>
                                <p:cTn id="70" presetID="55" presetClass="entr" presetSubtype="0" fill="hold" grpId="0" nodeType="withEffect">
                                  <p:stCondLst>
                                    <p:cond delay="2000"/>
                                  </p:stCondLst>
                                  <p:childTnLst>
                                    <p:set>
                                      <p:cBhvr>
                                        <p:cTn id="71" dur="1" fill="hold">
                                          <p:stCondLst>
                                            <p:cond delay="0"/>
                                          </p:stCondLst>
                                        </p:cTn>
                                        <p:tgtEl>
                                          <p:spTgt spid="149"/>
                                        </p:tgtEl>
                                        <p:attrNameLst>
                                          <p:attrName>style.visibility</p:attrName>
                                        </p:attrNameLst>
                                      </p:cBhvr>
                                      <p:to>
                                        <p:strVal val="visible"/>
                                      </p:to>
                                    </p:set>
                                    <p:anim calcmode="lin" valueType="num">
                                      <p:cBhvr>
                                        <p:cTn id="72" dur="1000" fill="hold"/>
                                        <p:tgtEl>
                                          <p:spTgt spid="149"/>
                                        </p:tgtEl>
                                        <p:attrNameLst>
                                          <p:attrName>ppt_w</p:attrName>
                                        </p:attrNameLst>
                                      </p:cBhvr>
                                      <p:tavLst>
                                        <p:tav tm="0">
                                          <p:val>
                                            <p:strVal val="#ppt_w*0.70"/>
                                          </p:val>
                                        </p:tav>
                                        <p:tav tm="100000">
                                          <p:val>
                                            <p:strVal val="#ppt_w"/>
                                          </p:val>
                                        </p:tav>
                                      </p:tavLst>
                                    </p:anim>
                                    <p:anim calcmode="lin" valueType="num">
                                      <p:cBhvr>
                                        <p:cTn id="73" dur="1000" fill="hold"/>
                                        <p:tgtEl>
                                          <p:spTgt spid="149"/>
                                        </p:tgtEl>
                                        <p:attrNameLst>
                                          <p:attrName>ppt_h</p:attrName>
                                        </p:attrNameLst>
                                      </p:cBhvr>
                                      <p:tavLst>
                                        <p:tav tm="0">
                                          <p:val>
                                            <p:strVal val="#ppt_h"/>
                                          </p:val>
                                        </p:tav>
                                        <p:tav tm="100000">
                                          <p:val>
                                            <p:strVal val="#ppt_h"/>
                                          </p:val>
                                        </p:tav>
                                      </p:tavLst>
                                    </p:anim>
                                    <p:animEffect transition="in" filter="fade">
                                      <p:cBhvr>
                                        <p:cTn id="74" dur="1000"/>
                                        <p:tgtEl>
                                          <p:spTgt spid="149"/>
                                        </p:tgtEl>
                                      </p:cBhvr>
                                    </p:animEffect>
                                  </p:childTnLst>
                                </p:cTn>
                              </p:par>
                              <p:par>
                                <p:cTn id="75" presetID="55" presetClass="entr" presetSubtype="0" fill="hold" grpId="0" nodeType="withEffect">
                                  <p:stCondLst>
                                    <p:cond delay="200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1000" fill="hold"/>
                                        <p:tgtEl>
                                          <p:spTgt spid="113"/>
                                        </p:tgtEl>
                                        <p:attrNameLst>
                                          <p:attrName>ppt_w</p:attrName>
                                        </p:attrNameLst>
                                      </p:cBhvr>
                                      <p:tavLst>
                                        <p:tav tm="0">
                                          <p:val>
                                            <p:strVal val="#ppt_w*0.70"/>
                                          </p:val>
                                        </p:tav>
                                        <p:tav tm="100000">
                                          <p:val>
                                            <p:strVal val="#ppt_w"/>
                                          </p:val>
                                        </p:tav>
                                      </p:tavLst>
                                    </p:anim>
                                    <p:anim calcmode="lin" valueType="num">
                                      <p:cBhvr>
                                        <p:cTn id="78" dur="1000" fill="hold"/>
                                        <p:tgtEl>
                                          <p:spTgt spid="113"/>
                                        </p:tgtEl>
                                        <p:attrNameLst>
                                          <p:attrName>ppt_h</p:attrName>
                                        </p:attrNameLst>
                                      </p:cBhvr>
                                      <p:tavLst>
                                        <p:tav tm="0">
                                          <p:val>
                                            <p:strVal val="#ppt_h"/>
                                          </p:val>
                                        </p:tav>
                                        <p:tav tm="100000">
                                          <p:val>
                                            <p:strVal val="#ppt_h"/>
                                          </p:val>
                                        </p:tav>
                                      </p:tavLst>
                                    </p:anim>
                                    <p:animEffect transition="in" filter="fade">
                                      <p:cBhvr>
                                        <p:cTn id="79" dur="1000"/>
                                        <p:tgtEl>
                                          <p:spTgt spid="113"/>
                                        </p:tgtEl>
                                      </p:cBhvr>
                                    </p:animEffect>
                                  </p:childTnLst>
                                </p:cTn>
                              </p:par>
                              <p:par>
                                <p:cTn id="80" presetID="55" presetClass="entr" presetSubtype="0" fill="hold" grpId="0" nodeType="withEffect">
                                  <p:stCondLst>
                                    <p:cond delay="2000"/>
                                  </p:stCondLst>
                                  <p:childTnLst>
                                    <p:set>
                                      <p:cBhvr>
                                        <p:cTn id="81" dur="1" fill="hold">
                                          <p:stCondLst>
                                            <p:cond delay="0"/>
                                          </p:stCondLst>
                                        </p:cTn>
                                        <p:tgtEl>
                                          <p:spTgt spid="137"/>
                                        </p:tgtEl>
                                        <p:attrNameLst>
                                          <p:attrName>style.visibility</p:attrName>
                                        </p:attrNameLst>
                                      </p:cBhvr>
                                      <p:to>
                                        <p:strVal val="visible"/>
                                      </p:to>
                                    </p:set>
                                    <p:anim calcmode="lin" valueType="num">
                                      <p:cBhvr>
                                        <p:cTn id="82" dur="1000" fill="hold"/>
                                        <p:tgtEl>
                                          <p:spTgt spid="137"/>
                                        </p:tgtEl>
                                        <p:attrNameLst>
                                          <p:attrName>ppt_w</p:attrName>
                                        </p:attrNameLst>
                                      </p:cBhvr>
                                      <p:tavLst>
                                        <p:tav tm="0">
                                          <p:val>
                                            <p:strVal val="#ppt_w*0.70"/>
                                          </p:val>
                                        </p:tav>
                                        <p:tav tm="100000">
                                          <p:val>
                                            <p:strVal val="#ppt_w"/>
                                          </p:val>
                                        </p:tav>
                                      </p:tavLst>
                                    </p:anim>
                                    <p:anim calcmode="lin" valueType="num">
                                      <p:cBhvr>
                                        <p:cTn id="83" dur="1000" fill="hold"/>
                                        <p:tgtEl>
                                          <p:spTgt spid="137"/>
                                        </p:tgtEl>
                                        <p:attrNameLst>
                                          <p:attrName>ppt_h</p:attrName>
                                        </p:attrNameLst>
                                      </p:cBhvr>
                                      <p:tavLst>
                                        <p:tav tm="0">
                                          <p:val>
                                            <p:strVal val="#ppt_h"/>
                                          </p:val>
                                        </p:tav>
                                        <p:tav tm="100000">
                                          <p:val>
                                            <p:strVal val="#ppt_h"/>
                                          </p:val>
                                        </p:tav>
                                      </p:tavLst>
                                    </p:anim>
                                    <p:animEffect transition="in" filter="fade">
                                      <p:cBhvr>
                                        <p:cTn id="84" dur="1000"/>
                                        <p:tgtEl>
                                          <p:spTgt spid="137"/>
                                        </p:tgtEl>
                                      </p:cBhvr>
                                    </p:animEffect>
                                  </p:childTnLst>
                                </p:cTn>
                              </p:par>
                              <p:par>
                                <p:cTn id="85" presetID="12" presetClass="entr" presetSubtype="1" fill="hold" grpId="0" nodeType="withEffect">
                                  <p:stCondLst>
                                    <p:cond delay="300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1500"/>
                                        <p:tgtEl>
                                          <p:spTgt spid="24"/>
                                        </p:tgtEl>
                                        <p:attrNameLst>
                                          <p:attrName>ppt_y</p:attrName>
                                        </p:attrNameLst>
                                      </p:cBhvr>
                                      <p:tavLst>
                                        <p:tav tm="0">
                                          <p:val>
                                            <p:strVal val="#ppt_y-#ppt_h*1.125000"/>
                                          </p:val>
                                        </p:tav>
                                        <p:tav tm="100000">
                                          <p:val>
                                            <p:strVal val="#ppt_y"/>
                                          </p:val>
                                        </p:tav>
                                      </p:tavLst>
                                    </p:anim>
                                    <p:animEffect transition="in" filter="wipe(down)">
                                      <p:cBhvr>
                                        <p:cTn id="88" dur="1500"/>
                                        <p:tgtEl>
                                          <p:spTgt spid="24"/>
                                        </p:tgtEl>
                                      </p:cBhvr>
                                    </p:animEffect>
                                  </p:childTnLst>
                                </p:cTn>
                              </p:par>
                              <p:par>
                                <p:cTn id="89" presetID="12" presetClass="entr" presetSubtype="1" fill="hold" grpId="0" nodeType="withEffect">
                                  <p:stCondLst>
                                    <p:cond delay="3000"/>
                                  </p:stCondLst>
                                  <p:childTnLst>
                                    <p:set>
                                      <p:cBhvr>
                                        <p:cTn id="90" dur="1" fill="hold">
                                          <p:stCondLst>
                                            <p:cond delay="0"/>
                                          </p:stCondLst>
                                        </p:cTn>
                                        <p:tgtEl>
                                          <p:spTgt spid="114"/>
                                        </p:tgtEl>
                                        <p:attrNameLst>
                                          <p:attrName>style.visibility</p:attrName>
                                        </p:attrNameLst>
                                      </p:cBhvr>
                                      <p:to>
                                        <p:strVal val="visible"/>
                                      </p:to>
                                    </p:set>
                                    <p:anim calcmode="lin" valueType="num">
                                      <p:cBhvr additive="base">
                                        <p:cTn id="91" dur="1500"/>
                                        <p:tgtEl>
                                          <p:spTgt spid="114"/>
                                        </p:tgtEl>
                                        <p:attrNameLst>
                                          <p:attrName>ppt_y</p:attrName>
                                        </p:attrNameLst>
                                      </p:cBhvr>
                                      <p:tavLst>
                                        <p:tav tm="0">
                                          <p:val>
                                            <p:strVal val="#ppt_y-#ppt_h*1.125000"/>
                                          </p:val>
                                        </p:tav>
                                        <p:tav tm="100000">
                                          <p:val>
                                            <p:strVal val="#ppt_y"/>
                                          </p:val>
                                        </p:tav>
                                      </p:tavLst>
                                    </p:anim>
                                    <p:animEffect transition="in" filter="wipe(down)">
                                      <p:cBhvr>
                                        <p:cTn id="92" dur="1500"/>
                                        <p:tgtEl>
                                          <p:spTgt spid="114"/>
                                        </p:tgtEl>
                                      </p:cBhvr>
                                    </p:animEffect>
                                  </p:childTnLst>
                                </p:cTn>
                              </p:par>
                              <p:par>
                                <p:cTn id="93" presetID="12" presetClass="entr" presetSubtype="1" fill="hold" grpId="0" nodeType="withEffect">
                                  <p:stCondLst>
                                    <p:cond delay="3000"/>
                                  </p:stCondLst>
                                  <p:childTnLst>
                                    <p:set>
                                      <p:cBhvr>
                                        <p:cTn id="94" dur="1" fill="hold">
                                          <p:stCondLst>
                                            <p:cond delay="0"/>
                                          </p:stCondLst>
                                        </p:cTn>
                                        <p:tgtEl>
                                          <p:spTgt spid="126"/>
                                        </p:tgtEl>
                                        <p:attrNameLst>
                                          <p:attrName>style.visibility</p:attrName>
                                        </p:attrNameLst>
                                      </p:cBhvr>
                                      <p:to>
                                        <p:strVal val="visible"/>
                                      </p:to>
                                    </p:set>
                                    <p:anim calcmode="lin" valueType="num">
                                      <p:cBhvr additive="base">
                                        <p:cTn id="95" dur="1500"/>
                                        <p:tgtEl>
                                          <p:spTgt spid="126"/>
                                        </p:tgtEl>
                                        <p:attrNameLst>
                                          <p:attrName>ppt_y</p:attrName>
                                        </p:attrNameLst>
                                      </p:cBhvr>
                                      <p:tavLst>
                                        <p:tav tm="0">
                                          <p:val>
                                            <p:strVal val="#ppt_y-#ppt_h*1.125000"/>
                                          </p:val>
                                        </p:tav>
                                        <p:tav tm="100000">
                                          <p:val>
                                            <p:strVal val="#ppt_y"/>
                                          </p:val>
                                        </p:tav>
                                      </p:tavLst>
                                    </p:anim>
                                    <p:animEffect transition="in" filter="wipe(down)">
                                      <p:cBhvr>
                                        <p:cTn id="96" dur="1500"/>
                                        <p:tgtEl>
                                          <p:spTgt spid="126"/>
                                        </p:tgtEl>
                                      </p:cBhvr>
                                    </p:animEffect>
                                  </p:childTnLst>
                                </p:cTn>
                              </p:par>
                              <p:par>
                                <p:cTn id="97" presetID="12" presetClass="entr" presetSubtype="1" fill="hold" grpId="0" nodeType="withEffect">
                                  <p:stCondLst>
                                    <p:cond delay="3000"/>
                                  </p:stCondLst>
                                  <p:childTnLst>
                                    <p:set>
                                      <p:cBhvr>
                                        <p:cTn id="98" dur="1" fill="hold">
                                          <p:stCondLst>
                                            <p:cond delay="0"/>
                                          </p:stCondLst>
                                        </p:cTn>
                                        <p:tgtEl>
                                          <p:spTgt spid="138"/>
                                        </p:tgtEl>
                                        <p:attrNameLst>
                                          <p:attrName>style.visibility</p:attrName>
                                        </p:attrNameLst>
                                      </p:cBhvr>
                                      <p:to>
                                        <p:strVal val="visible"/>
                                      </p:to>
                                    </p:set>
                                    <p:anim calcmode="lin" valueType="num">
                                      <p:cBhvr additive="base">
                                        <p:cTn id="99" dur="1500"/>
                                        <p:tgtEl>
                                          <p:spTgt spid="138"/>
                                        </p:tgtEl>
                                        <p:attrNameLst>
                                          <p:attrName>ppt_y</p:attrName>
                                        </p:attrNameLst>
                                      </p:cBhvr>
                                      <p:tavLst>
                                        <p:tav tm="0">
                                          <p:val>
                                            <p:strVal val="#ppt_y-#ppt_h*1.125000"/>
                                          </p:val>
                                        </p:tav>
                                        <p:tav tm="100000">
                                          <p:val>
                                            <p:strVal val="#ppt_y"/>
                                          </p:val>
                                        </p:tav>
                                      </p:tavLst>
                                    </p:anim>
                                    <p:animEffect transition="in" filter="wipe(down)">
                                      <p:cBhvr>
                                        <p:cTn id="100" dur="1500"/>
                                        <p:tgtEl>
                                          <p:spTgt spid="138"/>
                                        </p:tgtEl>
                                      </p:cBhvr>
                                    </p:animEffect>
                                  </p:childTnLst>
                                </p:cTn>
                              </p:par>
                              <p:par>
                                <p:cTn id="101" presetID="12" presetClass="entr" presetSubtype="1" fill="hold" grpId="0" nodeType="withEffect">
                                  <p:stCondLst>
                                    <p:cond delay="3000"/>
                                  </p:stCondLst>
                                  <p:childTnLst>
                                    <p:set>
                                      <p:cBhvr>
                                        <p:cTn id="102" dur="1" fill="hold">
                                          <p:stCondLst>
                                            <p:cond delay="0"/>
                                          </p:stCondLst>
                                        </p:cTn>
                                        <p:tgtEl>
                                          <p:spTgt spid="150"/>
                                        </p:tgtEl>
                                        <p:attrNameLst>
                                          <p:attrName>style.visibility</p:attrName>
                                        </p:attrNameLst>
                                      </p:cBhvr>
                                      <p:to>
                                        <p:strVal val="visible"/>
                                      </p:to>
                                    </p:set>
                                    <p:anim calcmode="lin" valueType="num">
                                      <p:cBhvr additive="base">
                                        <p:cTn id="103" dur="1500"/>
                                        <p:tgtEl>
                                          <p:spTgt spid="150"/>
                                        </p:tgtEl>
                                        <p:attrNameLst>
                                          <p:attrName>ppt_y</p:attrName>
                                        </p:attrNameLst>
                                      </p:cBhvr>
                                      <p:tavLst>
                                        <p:tav tm="0">
                                          <p:val>
                                            <p:strVal val="#ppt_y-#ppt_h*1.125000"/>
                                          </p:val>
                                        </p:tav>
                                        <p:tav tm="100000">
                                          <p:val>
                                            <p:strVal val="#ppt_y"/>
                                          </p:val>
                                        </p:tav>
                                      </p:tavLst>
                                    </p:anim>
                                    <p:animEffect transition="in" filter="wipe(down)">
                                      <p:cBhvr>
                                        <p:cTn id="104" dur="1500"/>
                                        <p:tgtEl>
                                          <p:spTgt spid="150"/>
                                        </p:tgtEl>
                                      </p:cBhvr>
                                    </p:animEffect>
                                  </p:childTnLst>
                                </p:cTn>
                              </p:par>
                              <p:par>
                                <p:cTn id="105" presetID="8" presetClass="emph" presetSubtype="0" repeatCount="indefinite" fill="hold" nodeType="withEffect">
                                  <p:stCondLst>
                                    <p:cond delay="2000"/>
                                  </p:stCondLst>
                                  <p:endCondLst>
                                    <p:cond evt="onNext" delay="0">
                                      <p:tgtEl>
                                        <p:sldTgt/>
                                      </p:tgtEl>
                                    </p:cond>
                                  </p:endCondLst>
                                  <p:childTnLst>
                                    <p:animRot by="21600000">
                                      <p:cBhvr>
                                        <p:cTn id="106" dur="60000" fill="hold"/>
                                        <p:tgtEl>
                                          <p:spTgt spid="51"/>
                                        </p:tgtEl>
                                        <p:attrNameLst>
                                          <p:attrName>r</p:attrName>
                                        </p:attrNameLst>
                                      </p:cBhvr>
                                    </p:animRot>
                                  </p:childTnLst>
                                </p:cTn>
                              </p:par>
                              <p:par>
                                <p:cTn id="107" presetID="8" presetClass="emph" presetSubtype="0" repeatCount="indefinite" fill="hold" nodeType="withEffect">
                                  <p:stCondLst>
                                    <p:cond delay="2000"/>
                                  </p:stCondLst>
                                  <p:endCondLst>
                                    <p:cond evt="onNext" delay="0">
                                      <p:tgtEl>
                                        <p:sldTgt/>
                                      </p:tgtEl>
                                    </p:cond>
                                  </p:endCondLst>
                                  <p:childTnLst>
                                    <p:animRot by="21600000">
                                      <p:cBhvr>
                                        <p:cTn id="108" dur="60000" fill="hold"/>
                                        <p:tgtEl>
                                          <p:spTgt spid="124"/>
                                        </p:tgtEl>
                                        <p:attrNameLst>
                                          <p:attrName>r</p:attrName>
                                        </p:attrNameLst>
                                      </p:cBhvr>
                                    </p:animRot>
                                  </p:childTnLst>
                                </p:cTn>
                              </p:par>
                              <p:par>
                                <p:cTn id="109" presetID="8" presetClass="emph" presetSubtype="0" repeatCount="indefinite" fill="hold" nodeType="withEffect">
                                  <p:stCondLst>
                                    <p:cond delay="2000"/>
                                  </p:stCondLst>
                                  <p:endCondLst>
                                    <p:cond evt="onNext" delay="0">
                                      <p:tgtEl>
                                        <p:sldTgt/>
                                      </p:tgtEl>
                                    </p:cond>
                                  </p:endCondLst>
                                  <p:childTnLst>
                                    <p:animRot by="21600000">
                                      <p:cBhvr>
                                        <p:cTn id="110" dur="60000" fill="hold"/>
                                        <p:tgtEl>
                                          <p:spTgt spid="148"/>
                                        </p:tgtEl>
                                        <p:attrNameLst>
                                          <p:attrName>r</p:attrName>
                                        </p:attrNameLst>
                                      </p:cBhvr>
                                    </p:animRot>
                                  </p:childTnLst>
                                </p:cTn>
                              </p:par>
                              <p:par>
                                <p:cTn id="111" presetID="8" presetClass="emph" presetSubtype="0" repeatCount="indefinite" fill="hold" nodeType="withEffect">
                                  <p:stCondLst>
                                    <p:cond delay="2000"/>
                                  </p:stCondLst>
                                  <p:endCondLst>
                                    <p:cond evt="onNext" delay="0">
                                      <p:tgtEl>
                                        <p:sldTgt/>
                                      </p:tgtEl>
                                    </p:cond>
                                  </p:endCondLst>
                                  <p:childTnLst>
                                    <p:animRot by="21600000">
                                      <p:cBhvr>
                                        <p:cTn id="112" dur="60000" fill="hold"/>
                                        <p:tgtEl>
                                          <p:spTgt spid="112"/>
                                        </p:tgtEl>
                                        <p:attrNameLst>
                                          <p:attrName>r</p:attrName>
                                        </p:attrNameLst>
                                      </p:cBhvr>
                                    </p:animRot>
                                  </p:childTnLst>
                                </p:cTn>
                              </p:par>
                              <p:par>
                                <p:cTn id="113" presetID="8" presetClass="emph" presetSubtype="0" repeatCount="indefinite" fill="hold" nodeType="withEffect">
                                  <p:stCondLst>
                                    <p:cond delay="2000"/>
                                  </p:stCondLst>
                                  <p:endCondLst>
                                    <p:cond evt="onNext" delay="0">
                                      <p:tgtEl>
                                        <p:sldTgt/>
                                      </p:tgtEl>
                                    </p:cond>
                                  </p:endCondLst>
                                  <p:childTnLst>
                                    <p:animRot by="21600000">
                                      <p:cBhvr>
                                        <p:cTn id="114" dur="60000" fill="hold"/>
                                        <p:tgtEl>
                                          <p:spTgt spid="136"/>
                                        </p:tgtEl>
                                        <p:attrNameLst>
                                          <p:attrName>r</p:attrName>
                                        </p:attrNameLst>
                                      </p:cBhvr>
                                    </p:animRot>
                                  </p:childTnLst>
                                </p:cTn>
                              </p:par>
                              <p:par>
                                <p:cTn id="115" presetID="8" presetClass="emph" presetSubtype="0" repeatCount="indefinite" autoRev="1" fill="hold" nodeType="withEffect">
                                  <p:stCondLst>
                                    <p:cond delay="0"/>
                                  </p:stCondLst>
                                  <p:endCondLst>
                                    <p:cond evt="onNext" delay="0">
                                      <p:tgtEl>
                                        <p:sldTgt/>
                                      </p:tgtEl>
                                    </p:cond>
                                  </p:endCondLst>
                                  <p:childTnLst>
                                    <p:animRot by="-5400000">
                                      <p:cBhvr>
                                        <p:cTn id="116" dur="60000" fill="hold"/>
                                        <p:tgtEl>
                                          <p:spTgt spid="158"/>
                                        </p:tgtEl>
                                        <p:attrNameLst>
                                          <p:attrName>r</p:attrName>
                                        </p:attrNameLst>
                                      </p:cBhvr>
                                    </p:animRot>
                                  </p:childTnLst>
                                </p:cTn>
                              </p:par>
                              <p:par>
                                <p:cTn id="117" presetID="2" presetClass="entr" presetSubtype="3" decel="50000" fill="hold" nodeType="withEffect">
                                  <p:stCondLst>
                                    <p:cond delay="0"/>
                                  </p:stCondLst>
                                  <p:childTnLst>
                                    <p:set>
                                      <p:cBhvr>
                                        <p:cTn id="118" dur="1" fill="hold">
                                          <p:stCondLst>
                                            <p:cond delay="0"/>
                                          </p:stCondLst>
                                        </p:cTn>
                                        <p:tgtEl>
                                          <p:spTgt spid="213"/>
                                        </p:tgtEl>
                                        <p:attrNameLst>
                                          <p:attrName>style.visibility</p:attrName>
                                        </p:attrNameLst>
                                      </p:cBhvr>
                                      <p:to>
                                        <p:strVal val="visible"/>
                                      </p:to>
                                    </p:set>
                                    <p:anim calcmode="lin" valueType="num">
                                      <p:cBhvr additive="base">
                                        <p:cTn id="119" dur="10000" fill="hold"/>
                                        <p:tgtEl>
                                          <p:spTgt spid="213"/>
                                        </p:tgtEl>
                                        <p:attrNameLst>
                                          <p:attrName>ppt_x</p:attrName>
                                        </p:attrNameLst>
                                      </p:cBhvr>
                                      <p:tavLst>
                                        <p:tav tm="0">
                                          <p:val>
                                            <p:strVal val="1+#ppt_w/2"/>
                                          </p:val>
                                        </p:tav>
                                        <p:tav tm="100000">
                                          <p:val>
                                            <p:strVal val="#ppt_x"/>
                                          </p:val>
                                        </p:tav>
                                      </p:tavLst>
                                    </p:anim>
                                    <p:anim calcmode="lin" valueType="num">
                                      <p:cBhvr additive="base">
                                        <p:cTn id="120" dur="10000" fill="hold"/>
                                        <p:tgtEl>
                                          <p:spTgt spid="213"/>
                                        </p:tgtEl>
                                        <p:attrNameLst>
                                          <p:attrName>ppt_y</p:attrName>
                                        </p:attrNameLst>
                                      </p:cBhvr>
                                      <p:tavLst>
                                        <p:tav tm="0">
                                          <p:val>
                                            <p:strVal val="0-#ppt_h/2"/>
                                          </p:val>
                                        </p:tav>
                                        <p:tav tm="100000">
                                          <p:val>
                                            <p:strVal val="#ppt_y"/>
                                          </p:val>
                                        </p:tav>
                                      </p:tavLst>
                                    </p:anim>
                                  </p:childTnLst>
                                </p:cTn>
                              </p:par>
                              <p:par>
                                <p:cTn id="121" presetID="2" presetClass="entr" presetSubtype="6" decel="50000" fill="hold" nodeType="withEffect">
                                  <p:stCondLst>
                                    <p:cond delay="0"/>
                                  </p:stCondLst>
                                  <p:childTnLst>
                                    <p:set>
                                      <p:cBhvr>
                                        <p:cTn id="122" dur="1" fill="hold">
                                          <p:stCondLst>
                                            <p:cond delay="0"/>
                                          </p:stCondLst>
                                        </p:cTn>
                                        <p:tgtEl>
                                          <p:spTgt spid="261"/>
                                        </p:tgtEl>
                                        <p:attrNameLst>
                                          <p:attrName>style.visibility</p:attrName>
                                        </p:attrNameLst>
                                      </p:cBhvr>
                                      <p:to>
                                        <p:strVal val="visible"/>
                                      </p:to>
                                    </p:set>
                                    <p:anim calcmode="lin" valueType="num">
                                      <p:cBhvr additive="base">
                                        <p:cTn id="123" dur="10000" fill="hold"/>
                                        <p:tgtEl>
                                          <p:spTgt spid="261"/>
                                        </p:tgtEl>
                                        <p:attrNameLst>
                                          <p:attrName>ppt_x</p:attrName>
                                        </p:attrNameLst>
                                      </p:cBhvr>
                                      <p:tavLst>
                                        <p:tav tm="0">
                                          <p:val>
                                            <p:strVal val="1+#ppt_w/2"/>
                                          </p:val>
                                        </p:tav>
                                        <p:tav tm="100000">
                                          <p:val>
                                            <p:strVal val="#ppt_x"/>
                                          </p:val>
                                        </p:tav>
                                      </p:tavLst>
                                    </p:anim>
                                    <p:anim calcmode="lin" valueType="num">
                                      <p:cBhvr additive="base">
                                        <p:cTn id="124" dur="10000" fill="hold"/>
                                        <p:tgtEl>
                                          <p:spTgt spid="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13" grpId="0"/>
      <p:bldP spid="24" grpId="0"/>
      <p:bldP spid="111" grpId="0" animBg="1"/>
      <p:bldP spid="111" grpId="1" animBg="1"/>
      <p:bldP spid="113" grpId="0"/>
      <p:bldP spid="114" grpId="0"/>
      <p:bldP spid="123" grpId="0" animBg="1"/>
      <p:bldP spid="123" grpId="1" animBg="1"/>
      <p:bldP spid="125" grpId="0"/>
      <p:bldP spid="126" grpId="0"/>
      <p:bldP spid="135" grpId="0" animBg="1"/>
      <p:bldP spid="135" grpId="1" animBg="1"/>
      <p:bldP spid="137" grpId="0"/>
      <p:bldP spid="138" grpId="0"/>
      <p:bldP spid="147" grpId="0" animBg="1"/>
      <p:bldP spid="147" grpId="1" animBg="1"/>
      <p:bldP spid="149" grpId="0"/>
      <p:bldP spid="1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39E21136-EA0C-4066-9495-C229492D9534}"/>
              </a:ext>
            </a:extLst>
          </p:cNvPr>
          <p:cNvGrpSpPr/>
          <p:nvPr/>
        </p:nvGrpSpPr>
        <p:grpSpPr>
          <a:xfrm rot="10573342">
            <a:off x="10436975" y="1575510"/>
            <a:ext cx="5983644" cy="5778088"/>
            <a:chOff x="-4943201" y="1623425"/>
            <a:chExt cx="1901258" cy="1835944"/>
          </a:xfrm>
        </p:grpSpPr>
        <p:grpSp>
          <p:nvGrpSpPr>
            <p:cNvPr id="174" name="Group 173">
              <a:extLst>
                <a:ext uri="{FF2B5EF4-FFF2-40B4-BE49-F238E27FC236}">
                  <a16:creationId xmlns:a16="http://schemas.microsoft.com/office/drawing/2014/main" id="{FC3F8222-93F0-448D-A9BF-6F16C497BE8D}"/>
                </a:ext>
              </a:extLst>
            </p:cNvPr>
            <p:cNvGrpSpPr/>
            <p:nvPr/>
          </p:nvGrpSpPr>
          <p:grpSpPr>
            <a:xfrm>
              <a:off x="-4827378" y="2019376"/>
              <a:ext cx="1785435" cy="1214438"/>
              <a:chOff x="-4827378" y="2019376"/>
              <a:chExt cx="1785435" cy="1214438"/>
            </a:xfrm>
          </p:grpSpPr>
          <p:sp>
            <p:nvSpPr>
              <p:cNvPr id="186" name="Freeform: Shape 185">
                <a:extLst>
                  <a:ext uri="{FF2B5EF4-FFF2-40B4-BE49-F238E27FC236}">
                    <a16:creationId xmlns:a16="http://schemas.microsoft.com/office/drawing/2014/main" id="{BD27DD49-BC37-478E-8599-1D0FCC13485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3C0EA16-7D8D-4614-90BD-7EEBA54FDF02}"/>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554BF-7965-40DC-865D-3498231DAA1F}"/>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8B05795-F99B-4D85-B683-86E75935BFF6}"/>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0C632BA-7720-40A3-A429-9960DAF0C118}"/>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4727168-B9DB-4EFB-80EF-8DC21024C3BA}"/>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32EBEA2-EC65-4978-81D4-B417D05C1643}"/>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A157ADF-47F6-4599-A741-A94A274402DA}"/>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0A7DF5C-7139-41D5-A676-A390626F096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97D7474-AE41-499B-9DD8-74F271C52CA4}"/>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409E924-03FC-4761-A58F-3505C015EEEE}"/>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75" name="Freeform: Shape 174">
              <a:extLst>
                <a:ext uri="{FF2B5EF4-FFF2-40B4-BE49-F238E27FC236}">
                  <a16:creationId xmlns:a16="http://schemas.microsoft.com/office/drawing/2014/main" id="{5300C4AF-C325-434C-B8D1-3A3886420294}"/>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5B454A4-4DA2-4810-9925-F0B60AE2EF6F}"/>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98071A2-E908-4A9F-B3F8-B837F2EB768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B388C9-EAEC-4FDA-8139-E2F8F3866474}"/>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0E5A82D-F644-467A-A0BD-CFBB7233DCD5}"/>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A698D09-726B-42E3-B723-ECFD829030ED}"/>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381800C-BC87-49DD-B0B8-E9BC7CE77ABF}"/>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5F98C98-140B-4CC9-A218-7C1619BA3F7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6C8E78C-FF04-4E73-957D-E082663D8A94}"/>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432A1C6-634C-4D6A-AD5E-F407F17B5457}"/>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3D4DE11-6893-4D3F-9EF5-B14AD1359054}"/>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18" name="Group 117">
            <a:extLst>
              <a:ext uri="{FF2B5EF4-FFF2-40B4-BE49-F238E27FC236}">
                <a16:creationId xmlns:a16="http://schemas.microsoft.com/office/drawing/2014/main" id="{E2BCCECC-F1D3-49BD-9540-BA6242566111}"/>
              </a:ext>
            </a:extLst>
          </p:cNvPr>
          <p:cNvGrpSpPr/>
          <p:nvPr/>
        </p:nvGrpSpPr>
        <p:grpSpPr>
          <a:xfrm>
            <a:off x="-1604138" y="-736450"/>
            <a:ext cx="5983644" cy="5778088"/>
            <a:chOff x="-4943201" y="1623425"/>
            <a:chExt cx="1901258" cy="1835944"/>
          </a:xfrm>
        </p:grpSpPr>
        <p:grpSp>
          <p:nvGrpSpPr>
            <p:cNvPr id="119" name="Group 118">
              <a:extLst>
                <a:ext uri="{FF2B5EF4-FFF2-40B4-BE49-F238E27FC236}">
                  <a16:creationId xmlns:a16="http://schemas.microsoft.com/office/drawing/2014/main" id="{46DD1CD5-18CF-4A49-B85E-4D176D623FED}"/>
                </a:ext>
              </a:extLst>
            </p:cNvPr>
            <p:cNvGrpSpPr/>
            <p:nvPr/>
          </p:nvGrpSpPr>
          <p:grpSpPr>
            <a:xfrm>
              <a:off x="-4827378" y="2019376"/>
              <a:ext cx="1785435" cy="1214438"/>
              <a:chOff x="-4827378" y="2019376"/>
              <a:chExt cx="1785435" cy="1214438"/>
            </a:xfrm>
          </p:grpSpPr>
          <p:sp>
            <p:nvSpPr>
              <p:cNvPr id="131" name="Freeform: Shape 130">
                <a:extLst>
                  <a:ext uri="{FF2B5EF4-FFF2-40B4-BE49-F238E27FC236}">
                    <a16:creationId xmlns:a16="http://schemas.microsoft.com/office/drawing/2014/main" id="{5F16C46E-B405-4CFE-BDD2-CD537D570B4F}"/>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3B4CA58-411F-4C12-8052-A61D3095470B}"/>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2766EBB-E229-49B6-AB95-EE20229D4166}"/>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F0771B3-FC7F-45CA-86AD-D883BD0ABBCF}"/>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BE38544-68B7-45B5-B9DE-C5FFAA0AFB89}"/>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B8EFA72-8A29-460F-9DED-99340DE2AA30}"/>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34670A1-5A4F-4EB1-8DA9-2EFBED03D5D8}"/>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5F035F7-1A93-4EB8-9641-BFF4810328C1}"/>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1B0BEE3-02A6-4939-AB20-A02B7845DF5B}"/>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3ACAA28-EF2C-48C7-82B7-530D36E952B6}"/>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B0A2EB4-CE72-4895-A8CD-BB32FA241F2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20" name="Freeform: Shape 119">
              <a:extLst>
                <a:ext uri="{FF2B5EF4-FFF2-40B4-BE49-F238E27FC236}">
                  <a16:creationId xmlns:a16="http://schemas.microsoft.com/office/drawing/2014/main" id="{19FD13CA-E8A0-44AB-BD95-85CE73189DAC}"/>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B66292D-78D1-448B-9952-E2F2E0750418}"/>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3E6625-69BF-4857-87DC-0BEF60802A9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192CE66-DB89-4A5C-9EF6-522C82BB606C}"/>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46B18A2-031E-4F94-B6C5-25C64FB66440}"/>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11AEF1D-DF77-4EEB-A1B1-456A2FE2A850}"/>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EC6E573-982B-4F36-8F9A-E9A7F7279AC4}"/>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1C0276-7711-4B82-85EF-B4A8D4A9A959}"/>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16A4666-6930-4167-9E76-E7DAA0432CE2}"/>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46F3155-88B9-4220-8763-BC9E95AFEDC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255F209-CF72-4487-AF51-491838A0D8FA}"/>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45" name="Rounded Rectangle">
            <a:extLst>
              <a:ext uri="{FF2B5EF4-FFF2-40B4-BE49-F238E27FC236}">
                <a16:creationId xmlns:a16="http://schemas.microsoft.com/office/drawing/2014/main" id="{2C77E993-2DB8-4561-8AE8-54E608987BC7}"/>
              </a:ext>
            </a:extLst>
          </p:cNvPr>
          <p:cNvSpPr/>
          <p:nvPr/>
        </p:nvSpPr>
        <p:spPr>
          <a:xfrm>
            <a:off x="1037082" y="3036385"/>
            <a:ext cx="1921198" cy="2975990"/>
          </a:xfrm>
          <a:prstGeom prst="roundRect">
            <a:avLst>
              <a:gd name="adj" fmla="val 6900"/>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bg1"/>
              </a:solidFill>
              <a:latin typeface="Century Gothic" panose="020B0502020202020204" pitchFamily="34" charset="0"/>
            </a:endParaRPr>
          </a:p>
        </p:txBody>
      </p:sp>
      <p:sp>
        <p:nvSpPr>
          <p:cNvPr id="58" name="Rounded Rectangle">
            <a:extLst>
              <a:ext uri="{FF2B5EF4-FFF2-40B4-BE49-F238E27FC236}">
                <a16:creationId xmlns:a16="http://schemas.microsoft.com/office/drawing/2014/main" id="{DF7938BF-D349-43E9-A105-1F72116816A4}"/>
              </a:ext>
            </a:extLst>
          </p:cNvPr>
          <p:cNvSpPr/>
          <p:nvPr/>
        </p:nvSpPr>
        <p:spPr>
          <a:xfrm>
            <a:off x="3203872" y="1791592"/>
            <a:ext cx="1803568" cy="4221719"/>
          </a:xfrm>
          <a:prstGeom prst="roundRect">
            <a:avLst>
              <a:gd name="adj" fmla="val 7765"/>
            </a:avLst>
          </a:prstGeom>
          <a:solidFill>
            <a:schemeClr val="accent2"/>
          </a:solidFill>
          <a:ln w="12700" cap="flat">
            <a:noFill/>
            <a:miter lim="400000"/>
          </a:ln>
          <a:effectLst>
            <a:outerShdw blurRad="266700" sx="102000" sy="102000" algn="ctr" rotWithShape="0">
              <a:schemeClr val="accent2">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sp>
        <p:nvSpPr>
          <p:cNvPr id="56" name="Rounded Rectangle">
            <a:extLst>
              <a:ext uri="{FF2B5EF4-FFF2-40B4-BE49-F238E27FC236}">
                <a16:creationId xmlns:a16="http://schemas.microsoft.com/office/drawing/2014/main" id="{117C798B-493D-4D79-A599-6FBFA82E3E63}"/>
              </a:ext>
            </a:extLst>
          </p:cNvPr>
          <p:cNvSpPr/>
          <p:nvPr/>
        </p:nvSpPr>
        <p:spPr>
          <a:xfrm>
            <a:off x="3203872" y="2438097"/>
            <a:ext cx="1803568" cy="3287297"/>
          </a:xfrm>
          <a:prstGeom prst="roundRect">
            <a:avLst>
              <a:gd name="adj" fmla="val 8562"/>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accent2"/>
              </a:solidFill>
              <a:latin typeface="Century Gothic" panose="020B0502020202020204" pitchFamily="34" charset="0"/>
            </a:endParaRPr>
          </a:p>
        </p:txBody>
      </p:sp>
      <p:sp>
        <p:nvSpPr>
          <p:cNvPr id="49" name="Rounded Rectangle">
            <a:extLst>
              <a:ext uri="{FF2B5EF4-FFF2-40B4-BE49-F238E27FC236}">
                <a16:creationId xmlns:a16="http://schemas.microsoft.com/office/drawing/2014/main" id="{C79278CA-F5E7-4998-9EFD-01BED8719D68}"/>
              </a:ext>
            </a:extLst>
          </p:cNvPr>
          <p:cNvSpPr/>
          <p:nvPr/>
        </p:nvSpPr>
        <p:spPr>
          <a:xfrm>
            <a:off x="3203872" y="3037321"/>
            <a:ext cx="1803568" cy="2975990"/>
          </a:xfrm>
          <a:prstGeom prst="roundRect">
            <a:avLst>
              <a:gd name="adj" fmla="val 7066"/>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Century Gothic" panose="020B0502020202020204" pitchFamily="34" charset="0"/>
            </a:endParaRPr>
          </a:p>
        </p:txBody>
      </p:sp>
      <p:sp>
        <p:nvSpPr>
          <p:cNvPr id="6" name="Gleichschenkliges Dreieck 44">
            <a:extLst>
              <a:ext uri="{FF2B5EF4-FFF2-40B4-BE49-F238E27FC236}">
                <a16:creationId xmlns:a16="http://schemas.microsoft.com/office/drawing/2014/main" id="{9793AC77-214F-4D3E-A735-BDB5F14BB754}"/>
              </a:ext>
            </a:extLst>
          </p:cNvPr>
          <p:cNvSpPr/>
          <p:nvPr/>
        </p:nvSpPr>
        <p:spPr>
          <a:xfrm>
            <a:off x="3349813" y="1892599"/>
            <a:ext cx="1511685" cy="468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80"/>
              </a:lnSpc>
            </a:pPr>
            <a:r>
              <a:rPr lang="de-DE" sz="1200" b="1" dirty="0">
                <a:solidFill>
                  <a:schemeClr val="bg1"/>
                </a:solidFill>
                <a:latin typeface="Century Gothic" panose="020B0502020202020204" pitchFamily="34" charset="0"/>
              </a:rPr>
              <a:t>PROJECTS BAGGED</a:t>
            </a:r>
          </a:p>
        </p:txBody>
      </p:sp>
      <p:sp>
        <p:nvSpPr>
          <p:cNvPr id="16" name="Rechteck 35">
            <a:extLst>
              <a:ext uri="{FF2B5EF4-FFF2-40B4-BE49-F238E27FC236}">
                <a16:creationId xmlns:a16="http://schemas.microsoft.com/office/drawing/2014/main" id="{48CD9DE4-3C88-4BF9-A3CB-9BA0A5D2ED5F}"/>
              </a:ext>
            </a:extLst>
          </p:cNvPr>
          <p:cNvSpPr/>
          <p:nvPr/>
        </p:nvSpPr>
        <p:spPr>
          <a:xfrm>
            <a:off x="3357479" y="2522503"/>
            <a:ext cx="1496354" cy="429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accent2"/>
                </a:solidFill>
                <a:latin typeface="Century Gothic" panose="020B0502020202020204" pitchFamily="34" charset="0"/>
              </a:rPr>
              <a:t>AMOUNT</a:t>
            </a:r>
          </a:p>
        </p:txBody>
      </p:sp>
      <p:sp>
        <p:nvSpPr>
          <p:cNvPr id="21" name="Rechteck 55">
            <a:extLst>
              <a:ext uri="{FF2B5EF4-FFF2-40B4-BE49-F238E27FC236}">
                <a16:creationId xmlns:a16="http://schemas.microsoft.com/office/drawing/2014/main" id="{DC18BE45-DB0D-416E-AD99-A960C25D2229}"/>
              </a:ext>
            </a:extLst>
          </p:cNvPr>
          <p:cNvSpPr/>
          <p:nvPr/>
        </p:nvSpPr>
        <p:spPr>
          <a:xfrm>
            <a:off x="3357479" y="3182293"/>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20 K</a:t>
            </a:r>
          </a:p>
        </p:txBody>
      </p:sp>
      <p:sp>
        <p:nvSpPr>
          <p:cNvPr id="23" name="Rechteck 55">
            <a:extLst>
              <a:ext uri="{FF2B5EF4-FFF2-40B4-BE49-F238E27FC236}">
                <a16:creationId xmlns:a16="http://schemas.microsoft.com/office/drawing/2014/main" id="{BE368D6E-B2A9-4E83-A07D-195A22D643B1}"/>
              </a:ext>
            </a:extLst>
          </p:cNvPr>
          <p:cNvSpPr/>
          <p:nvPr/>
        </p:nvSpPr>
        <p:spPr>
          <a:xfrm>
            <a:off x="3357479" y="3734705"/>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60 K</a:t>
            </a:r>
          </a:p>
        </p:txBody>
      </p:sp>
      <p:sp>
        <p:nvSpPr>
          <p:cNvPr id="25" name="Rechteck 55">
            <a:extLst>
              <a:ext uri="{FF2B5EF4-FFF2-40B4-BE49-F238E27FC236}">
                <a16:creationId xmlns:a16="http://schemas.microsoft.com/office/drawing/2014/main" id="{27ED6A3D-1A18-48D9-8DE6-B2F74575D2B5}"/>
              </a:ext>
            </a:extLst>
          </p:cNvPr>
          <p:cNvSpPr/>
          <p:nvPr/>
        </p:nvSpPr>
        <p:spPr>
          <a:xfrm>
            <a:off x="3357479" y="4287117"/>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1 MM</a:t>
            </a:r>
          </a:p>
        </p:txBody>
      </p:sp>
      <p:sp>
        <p:nvSpPr>
          <p:cNvPr id="27" name="Rechteck 55">
            <a:extLst>
              <a:ext uri="{FF2B5EF4-FFF2-40B4-BE49-F238E27FC236}">
                <a16:creationId xmlns:a16="http://schemas.microsoft.com/office/drawing/2014/main" id="{C732C003-C420-45EF-BE6C-D567ACA40FBD}"/>
              </a:ext>
            </a:extLst>
          </p:cNvPr>
          <p:cNvSpPr/>
          <p:nvPr/>
        </p:nvSpPr>
        <p:spPr>
          <a:xfrm>
            <a:off x="3357479" y="4839529"/>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87 K</a:t>
            </a:r>
          </a:p>
        </p:txBody>
      </p:sp>
      <p:sp>
        <p:nvSpPr>
          <p:cNvPr id="29" name="Rechteck 55">
            <a:extLst>
              <a:ext uri="{FF2B5EF4-FFF2-40B4-BE49-F238E27FC236}">
                <a16:creationId xmlns:a16="http://schemas.microsoft.com/office/drawing/2014/main" id="{02F4F1FB-1F6C-42FD-98F0-C7E7F26C1B87}"/>
              </a:ext>
            </a:extLst>
          </p:cNvPr>
          <p:cNvSpPr/>
          <p:nvPr/>
        </p:nvSpPr>
        <p:spPr>
          <a:xfrm>
            <a:off x="3357479" y="5391940"/>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 MM</a:t>
            </a:r>
          </a:p>
        </p:txBody>
      </p:sp>
      <p:sp>
        <p:nvSpPr>
          <p:cNvPr id="72" name="Rounded Rectangle">
            <a:extLst>
              <a:ext uri="{FF2B5EF4-FFF2-40B4-BE49-F238E27FC236}">
                <a16:creationId xmlns:a16="http://schemas.microsoft.com/office/drawing/2014/main" id="{C9CDF6B7-AACC-486D-A268-883E84CEAE5F}"/>
              </a:ext>
            </a:extLst>
          </p:cNvPr>
          <p:cNvSpPr/>
          <p:nvPr/>
        </p:nvSpPr>
        <p:spPr>
          <a:xfrm>
            <a:off x="5253031" y="1791592"/>
            <a:ext cx="1803568" cy="4221719"/>
          </a:xfrm>
          <a:prstGeom prst="roundRect">
            <a:avLst>
              <a:gd name="adj" fmla="val 7765"/>
            </a:avLst>
          </a:prstGeom>
          <a:solidFill>
            <a:schemeClr val="accent2"/>
          </a:solidFill>
          <a:ln w="12700" cap="flat">
            <a:noFill/>
            <a:miter lim="400000"/>
          </a:ln>
          <a:effectLst>
            <a:outerShdw blurRad="266700" sx="102000" sy="102000" algn="ctr" rotWithShape="0">
              <a:schemeClr val="accent2">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sp>
        <p:nvSpPr>
          <p:cNvPr id="73" name="Rounded Rectangle">
            <a:extLst>
              <a:ext uri="{FF2B5EF4-FFF2-40B4-BE49-F238E27FC236}">
                <a16:creationId xmlns:a16="http://schemas.microsoft.com/office/drawing/2014/main" id="{401BBE95-AED8-4D92-BEB5-CDD54B94E679}"/>
              </a:ext>
            </a:extLst>
          </p:cNvPr>
          <p:cNvSpPr/>
          <p:nvPr/>
        </p:nvSpPr>
        <p:spPr>
          <a:xfrm>
            <a:off x="5253031" y="2438097"/>
            <a:ext cx="1803568" cy="3287297"/>
          </a:xfrm>
          <a:prstGeom prst="roundRect">
            <a:avLst>
              <a:gd name="adj" fmla="val 8562"/>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accent2"/>
              </a:solidFill>
              <a:latin typeface="Century Gothic" panose="020B0502020202020204" pitchFamily="34" charset="0"/>
            </a:endParaRPr>
          </a:p>
        </p:txBody>
      </p:sp>
      <p:sp>
        <p:nvSpPr>
          <p:cNvPr id="74" name="Rounded Rectangle">
            <a:extLst>
              <a:ext uri="{FF2B5EF4-FFF2-40B4-BE49-F238E27FC236}">
                <a16:creationId xmlns:a16="http://schemas.microsoft.com/office/drawing/2014/main" id="{AFBA00CE-4463-4D34-A6B5-391F57678B4C}"/>
              </a:ext>
            </a:extLst>
          </p:cNvPr>
          <p:cNvSpPr/>
          <p:nvPr/>
        </p:nvSpPr>
        <p:spPr>
          <a:xfrm>
            <a:off x="5253031" y="3037321"/>
            <a:ext cx="1803568" cy="2975990"/>
          </a:xfrm>
          <a:prstGeom prst="roundRect">
            <a:avLst>
              <a:gd name="adj" fmla="val 7066"/>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Century Gothic" panose="020B0502020202020204" pitchFamily="34" charset="0"/>
            </a:endParaRPr>
          </a:p>
        </p:txBody>
      </p:sp>
      <p:sp>
        <p:nvSpPr>
          <p:cNvPr id="75" name="Gleichschenkliges Dreieck 44">
            <a:extLst>
              <a:ext uri="{FF2B5EF4-FFF2-40B4-BE49-F238E27FC236}">
                <a16:creationId xmlns:a16="http://schemas.microsoft.com/office/drawing/2014/main" id="{FE09AE7A-1A2A-4307-9136-549B88CDCD54}"/>
              </a:ext>
            </a:extLst>
          </p:cNvPr>
          <p:cNvSpPr/>
          <p:nvPr/>
        </p:nvSpPr>
        <p:spPr>
          <a:xfrm>
            <a:off x="5398972" y="1892599"/>
            <a:ext cx="1511685" cy="468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80"/>
              </a:lnSpc>
            </a:pPr>
            <a:r>
              <a:rPr lang="de-DE" sz="1200" b="1" dirty="0">
                <a:solidFill>
                  <a:schemeClr val="bg1"/>
                </a:solidFill>
                <a:latin typeface="Century Gothic" panose="020B0502020202020204" pitchFamily="34" charset="0"/>
              </a:rPr>
              <a:t>PROJECTS IN HANDS</a:t>
            </a:r>
          </a:p>
        </p:txBody>
      </p:sp>
      <p:sp>
        <p:nvSpPr>
          <p:cNvPr id="76" name="Rechteck 35">
            <a:extLst>
              <a:ext uri="{FF2B5EF4-FFF2-40B4-BE49-F238E27FC236}">
                <a16:creationId xmlns:a16="http://schemas.microsoft.com/office/drawing/2014/main" id="{16833654-B157-455D-84B9-B78C78ED2712}"/>
              </a:ext>
            </a:extLst>
          </p:cNvPr>
          <p:cNvSpPr/>
          <p:nvPr/>
        </p:nvSpPr>
        <p:spPr>
          <a:xfrm>
            <a:off x="5406638" y="2522503"/>
            <a:ext cx="1496354" cy="429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accent2"/>
                </a:solidFill>
                <a:latin typeface="Century Gothic" panose="020B0502020202020204" pitchFamily="34" charset="0"/>
              </a:rPr>
              <a:t>AMOUNT</a:t>
            </a:r>
          </a:p>
        </p:txBody>
      </p:sp>
      <p:sp>
        <p:nvSpPr>
          <p:cNvPr id="77" name="Rechteck 55">
            <a:extLst>
              <a:ext uri="{FF2B5EF4-FFF2-40B4-BE49-F238E27FC236}">
                <a16:creationId xmlns:a16="http://schemas.microsoft.com/office/drawing/2014/main" id="{8EFF11D8-6111-4073-BC5D-8AEF543031C7}"/>
              </a:ext>
            </a:extLst>
          </p:cNvPr>
          <p:cNvSpPr/>
          <p:nvPr/>
        </p:nvSpPr>
        <p:spPr>
          <a:xfrm>
            <a:off x="5406638" y="3182293"/>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20 K</a:t>
            </a:r>
          </a:p>
        </p:txBody>
      </p:sp>
      <p:sp>
        <p:nvSpPr>
          <p:cNvPr id="78" name="Rechteck 55">
            <a:extLst>
              <a:ext uri="{FF2B5EF4-FFF2-40B4-BE49-F238E27FC236}">
                <a16:creationId xmlns:a16="http://schemas.microsoft.com/office/drawing/2014/main" id="{79EF3181-63D8-4E9E-B8CC-128C31FBD007}"/>
              </a:ext>
            </a:extLst>
          </p:cNvPr>
          <p:cNvSpPr/>
          <p:nvPr/>
        </p:nvSpPr>
        <p:spPr>
          <a:xfrm>
            <a:off x="5406638" y="3734705"/>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60 K</a:t>
            </a:r>
          </a:p>
        </p:txBody>
      </p:sp>
      <p:sp>
        <p:nvSpPr>
          <p:cNvPr id="79" name="Rechteck 55">
            <a:extLst>
              <a:ext uri="{FF2B5EF4-FFF2-40B4-BE49-F238E27FC236}">
                <a16:creationId xmlns:a16="http://schemas.microsoft.com/office/drawing/2014/main" id="{A4553493-5B48-4D35-B1F7-2C62489C57CC}"/>
              </a:ext>
            </a:extLst>
          </p:cNvPr>
          <p:cNvSpPr/>
          <p:nvPr/>
        </p:nvSpPr>
        <p:spPr>
          <a:xfrm>
            <a:off x="5406638" y="4287117"/>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1 MM</a:t>
            </a:r>
          </a:p>
        </p:txBody>
      </p:sp>
      <p:sp>
        <p:nvSpPr>
          <p:cNvPr id="80" name="Rechteck 55">
            <a:extLst>
              <a:ext uri="{FF2B5EF4-FFF2-40B4-BE49-F238E27FC236}">
                <a16:creationId xmlns:a16="http://schemas.microsoft.com/office/drawing/2014/main" id="{6C9B269B-D5AF-4917-9314-92A5E4514948}"/>
              </a:ext>
            </a:extLst>
          </p:cNvPr>
          <p:cNvSpPr/>
          <p:nvPr/>
        </p:nvSpPr>
        <p:spPr>
          <a:xfrm>
            <a:off x="5406638" y="4839529"/>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87 K</a:t>
            </a:r>
          </a:p>
        </p:txBody>
      </p:sp>
      <p:sp>
        <p:nvSpPr>
          <p:cNvPr id="81" name="Rechteck 55">
            <a:extLst>
              <a:ext uri="{FF2B5EF4-FFF2-40B4-BE49-F238E27FC236}">
                <a16:creationId xmlns:a16="http://schemas.microsoft.com/office/drawing/2014/main" id="{6B072090-D2A0-4CCA-A58D-C324B8C9BB55}"/>
              </a:ext>
            </a:extLst>
          </p:cNvPr>
          <p:cNvSpPr/>
          <p:nvPr/>
        </p:nvSpPr>
        <p:spPr>
          <a:xfrm>
            <a:off x="5406638" y="5391940"/>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 MM</a:t>
            </a:r>
          </a:p>
        </p:txBody>
      </p:sp>
      <p:sp>
        <p:nvSpPr>
          <p:cNvPr id="83" name="Rounded Rectangle">
            <a:extLst>
              <a:ext uri="{FF2B5EF4-FFF2-40B4-BE49-F238E27FC236}">
                <a16:creationId xmlns:a16="http://schemas.microsoft.com/office/drawing/2014/main" id="{37BA77DB-BE81-48EB-AD8A-DF6AFB6D82D2}"/>
              </a:ext>
            </a:extLst>
          </p:cNvPr>
          <p:cNvSpPr/>
          <p:nvPr/>
        </p:nvSpPr>
        <p:spPr>
          <a:xfrm>
            <a:off x="7302190" y="1791592"/>
            <a:ext cx="1803568" cy="4221719"/>
          </a:xfrm>
          <a:prstGeom prst="roundRect">
            <a:avLst>
              <a:gd name="adj" fmla="val 7765"/>
            </a:avLst>
          </a:prstGeom>
          <a:solidFill>
            <a:schemeClr val="accent2"/>
          </a:solidFill>
          <a:ln w="12700" cap="flat">
            <a:noFill/>
            <a:miter lim="400000"/>
          </a:ln>
          <a:effectLst>
            <a:outerShdw blurRad="266700" sx="102000" sy="102000" algn="ctr" rotWithShape="0">
              <a:schemeClr val="accent2">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sp>
        <p:nvSpPr>
          <p:cNvPr id="84" name="Rounded Rectangle">
            <a:extLst>
              <a:ext uri="{FF2B5EF4-FFF2-40B4-BE49-F238E27FC236}">
                <a16:creationId xmlns:a16="http://schemas.microsoft.com/office/drawing/2014/main" id="{AAC6507F-1FE1-4A6C-8143-A25B9D0CEB98}"/>
              </a:ext>
            </a:extLst>
          </p:cNvPr>
          <p:cNvSpPr/>
          <p:nvPr/>
        </p:nvSpPr>
        <p:spPr>
          <a:xfrm>
            <a:off x="7302190" y="2438097"/>
            <a:ext cx="1803568" cy="3287297"/>
          </a:xfrm>
          <a:prstGeom prst="roundRect">
            <a:avLst>
              <a:gd name="adj" fmla="val 8562"/>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accent2"/>
              </a:solidFill>
              <a:latin typeface="Century Gothic" panose="020B0502020202020204" pitchFamily="34" charset="0"/>
            </a:endParaRPr>
          </a:p>
        </p:txBody>
      </p:sp>
      <p:sp>
        <p:nvSpPr>
          <p:cNvPr id="85" name="Rounded Rectangle">
            <a:extLst>
              <a:ext uri="{FF2B5EF4-FFF2-40B4-BE49-F238E27FC236}">
                <a16:creationId xmlns:a16="http://schemas.microsoft.com/office/drawing/2014/main" id="{532B18F1-BB4D-4F83-BDF1-9C8D142584E1}"/>
              </a:ext>
            </a:extLst>
          </p:cNvPr>
          <p:cNvSpPr/>
          <p:nvPr/>
        </p:nvSpPr>
        <p:spPr>
          <a:xfrm>
            <a:off x="7302190" y="3037321"/>
            <a:ext cx="1803568" cy="2975990"/>
          </a:xfrm>
          <a:prstGeom prst="roundRect">
            <a:avLst>
              <a:gd name="adj" fmla="val 7066"/>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Century Gothic" panose="020B0502020202020204" pitchFamily="34" charset="0"/>
            </a:endParaRPr>
          </a:p>
        </p:txBody>
      </p:sp>
      <p:sp>
        <p:nvSpPr>
          <p:cNvPr id="86" name="Gleichschenkliges Dreieck 44">
            <a:extLst>
              <a:ext uri="{FF2B5EF4-FFF2-40B4-BE49-F238E27FC236}">
                <a16:creationId xmlns:a16="http://schemas.microsoft.com/office/drawing/2014/main" id="{4E54701A-2289-4A76-A3F7-E8D793F4006A}"/>
              </a:ext>
            </a:extLst>
          </p:cNvPr>
          <p:cNvSpPr/>
          <p:nvPr/>
        </p:nvSpPr>
        <p:spPr>
          <a:xfrm>
            <a:off x="7448131" y="1892599"/>
            <a:ext cx="1511685" cy="468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80"/>
              </a:lnSpc>
            </a:pPr>
            <a:r>
              <a:rPr lang="de-DE" sz="1200" b="1" dirty="0">
                <a:solidFill>
                  <a:schemeClr val="bg1"/>
                </a:solidFill>
                <a:latin typeface="Century Gothic" panose="020B0502020202020204" pitchFamily="34" charset="0"/>
              </a:rPr>
              <a:t>PROJECTS LOST</a:t>
            </a:r>
          </a:p>
        </p:txBody>
      </p:sp>
      <p:sp>
        <p:nvSpPr>
          <p:cNvPr id="87" name="Rechteck 35">
            <a:extLst>
              <a:ext uri="{FF2B5EF4-FFF2-40B4-BE49-F238E27FC236}">
                <a16:creationId xmlns:a16="http://schemas.microsoft.com/office/drawing/2014/main" id="{DE029EC1-AAD4-4FA8-8D2D-F0CD9EF84F07}"/>
              </a:ext>
            </a:extLst>
          </p:cNvPr>
          <p:cNvSpPr/>
          <p:nvPr/>
        </p:nvSpPr>
        <p:spPr>
          <a:xfrm>
            <a:off x="7455797" y="2522503"/>
            <a:ext cx="1496354" cy="429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accent2"/>
                </a:solidFill>
                <a:latin typeface="Century Gothic" panose="020B0502020202020204" pitchFamily="34" charset="0"/>
              </a:rPr>
              <a:t>AMOUNT</a:t>
            </a:r>
          </a:p>
        </p:txBody>
      </p:sp>
      <p:sp>
        <p:nvSpPr>
          <p:cNvPr id="88" name="Rechteck 55">
            <a:extLst>
              <a:ext uri="{FF2B5EF4-FFF2-40B4-BE49-F238E27FC236}">
                <a16:creationId xmlns:a16="http://schemas.microsoft.com/office/drawing/2014/main" id="{48275C8E-A842-4DC2-A3E6-5C7AD0E77210}"/>
              </a:ext>
            </a:extLst>
          </p:cNvPr>
          <p:cNvSpPr/>
          <p:nvPr/>
        </p:nvSpPr>
        <p:spPr>
          <a:xfrm>
            <a:off x="7455797" y="3182293"/>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20 K</a:t>
            </a:r>
          </a:p>
        </p:txBody>
      </p:sp>
      <p:sp>
        <p:nvSpPr>
          <p:cNvPr id="89" name="Rechteck 55">
            <a:extLst>
              <a:ext uri="{FF2B5EF4-FFF2-40B4-BE49-F238E27FC236}">
                <a16:creationId xmlns:a16="http://schemas.microsoft.com/office/drawing/2014/main" id="{EF8B32E4-B940-4A51-8063-602CDD55A762}"/>
              </a:ext>
            </a:extLst>
          </p:cNvPr>
          <p:cNvSpPr/>
          <p:nvPr/>
        </p:nvSpPr>
        <p:spPr>
          <a:xfrm>
            <a:off x="7455797" y="3734705"/>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60 K</a:t>
            </a:r>
          </a:p>
        </p:txBody>
      </p:sp>
      <p:sp>
        <p:nvSpPr>
          <p:cNvPr id="90" name="Rechteck 55">
            <a:extLst>
              <a:ext uri="{FF2B5EF4-FFF2-40B4-BE49-F238E27FC236}">
                <a16:creationId xmlns:a16="http://schemas.microsoft.com/office/drawing/2014/main" id="{4C487405-51A3-446A-B56D-DF0004C03FEF}"/>
              </a:ext>
            </a:extLst>
          </p:cNvPr>
          <p:cNvSpPr/>
          <p:nvPr/>
        </p:nvSpPr>
        <p:spPr>
          <a:xfrm>
            <a:off x="7455797" y="4287117"/>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1 MM</a:t>
            </a:r>
          </a:p>
        </p:txBody>
      </p:sp>
      <p:sp>
        <p:nvSpPr>
          <p:cNvPr id="91" name="Rechteck 55">
            <a:extLst>
              <a:ext uri="{FF2B5EF4-FFF2-40B4-BE49-F238E27FC236}">
                <a16:creationId xmlns:a16="http://schemas.microsoft.com/office/drawing/2014/main" id="{2C34286C-9F58-4808-B7D9-D8E9E74ADE49}"/>
              </a:ext>
            </a:extLst>
          </p:cNvPr>
          <p:cNvSpPr/>
          <p:nvPr/>
        </p:nvSpPr>
        <p:spPr>
          <a:xfrm>
            <a:off x="7455797" y="4839529"/>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87 K</a:t>
            </a:r>
          </a:p>
        </p:txBody>
      </p:sp>
      <p:sp>
        <p:nvSpPr>
          <p:cNvPr id="92" name="Rechteck 55">
            <a:extLst>
              <a:ext uri="{FF2B5EF4-FFF2-40B4-BE49-F238E27FC236}">
                <a16:creationId xmlns:a16="http://schemas.microsoft.com/office/drawing/2014/main" id="{357C9483-3D3C-4F35-8A02-5CA2F2379B13}"/>
              </a:ext>
            </a:extLst>
          </p:cNvPr>
          <p:cNvSpPr/>
          <p:nvPr/>
        </p:nvSpPr>
        <p:spPr>
          <a:xfrm>
            <a:off x="7455797" y="5391940"/>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 MM</a:t>
            </a:r>
          </a:p>
        </p:txBody>
      </p:sp>
      <p:sp>
        <p:nvSpPr>
          <p:cNvPr id="94" name="Rounded Rectangle">
            <a:extLst>
              <a:ext uri="{FF2B5EF4-FFF2-40B4-BE49-F238E27FC236}">
                <a16:creationId xmlns:a16="http://schemas.microsoft.com/office/drawing/2014/main" id="{9A68C8EA-2873-403F-94D3-F60EE6EEB2A7}"/>
              </a:ext>
            </a:extLst>
          </p:cNvPr>
          <p:cNvSpPr/>
          <p:nvPr/>
        </p:nvSpPr>
        <p:spPr>
          <a:xfrm>
            <a:off x="9351350" y="1791592"/>
            <a:ext cx="1803568" cy="4221719"/>
          </a:xfrm>
          <a:prstGeom prst="roundRect">
            <a:avLst>
              <a:gd name="adj" fmla="val 7765"/>
            </a:avLst>
          </a:prstGeom>
          <a:solidFill>
            <a:schemeClr val="accent2"/>
          </a:solidFill>
          <a:ln w="12700" cap="flat">
            <a:noFill/>
            <a:miter lim="400000"/>
          </a:ln>
          <a:effectLst>
            <a:outerShdw blurRad="266700" sx="102000" sy="102000" algn="ctr" rotWithShape="0">
              <a:schemeClr val="accent2">
                <a:alpha val="25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sp>
        <p:nvSpPr>
          <p:cNvPr id="95" name="Rounded Rectangle">
            <a:extLst>
              <a:ext uri="{FF2B5EF4-FFF2-40B4-BE49-F238E27FC236}">
                <a16:creationId xmlns:a16="http://schemas.microsoft.com/office/drawing/2014/main" id="{DF2E5F4E-93BE-4A9E-857F-8CC361B6D153}"/>
              </a:ext>
            </a:extLst>
          </p:cNvPr>
          <p:cNvSpPr/>
          <p:nvPr/>
        </p:nvSpPr>
        <p:spPr>
          <a:xfrm>
            <a:off x="9351350" y="2438097"/>
            <a:ext cx="1803568" cy="3287297"/>
          </a:xfrm>
          <a:prstGeom prst="roundRect">
            <a:avLst>
              <a:gd name="adj" fmla="val 8562"/>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accent2"/>
              </a:solidFill>
              <a:latin typeface="Century Gothic" panose="020B0502020202020204" pitchFamily="34" charset="0"/>
            </a:endParaRPr>
          </a:p>
        </p:txBody>
      </p:sp>
      <p:sp>
        <p:nvSpPr>
          <p:cNvPr id="96" name="Rounded Rectangle">
            <a:extLst>
              <a:ext uri="{FF2B5EF4-FFF2-40B4-BE49-F238E27FC236}">
                <a16:creationId xmlns:a16="http://schemas.microsoft.com/office/drawing/2014/main" id="{99F6929A-320C-4AC7-AF9C-377016CB004C}"/>
              </a:ext>
            </a:extLst>
          </p:cNvPr>
          <p:cNvSpPr/>
          <p:nvPr/>
        </p:nvSpPr>
        <p:spPr>
          <a:xfrm>
            <a:off x="9351350" y="3037321"/>
            <a:ext cx="1803568" cy="2975990"/>
          </a:xfrm>
          <a:prstGeom prst="roundRect">
            <a:avLst>
              <a:gd name="adj" fmla="val 7066"/>
            </a:avLst>
          </a:prstGeom>
          <a:solidFill>
            <a:schemeClr val="bg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Century Gothic" panose="020B0502020202020204" pitchFamily="34" charset="0"/>
            </a:endParaRPr>
          </a:p>
        </p:txBody>
      </p:sp>
      <p:sp>
        <p:nvSpPr>
          <p:cNvPr id="97" name="Gleichschenkliges Dreieck 44">
            <a:extLst>
              <a:ext uri="{FF2B5EF4-FFF2-40B4-BE49-F238E27FC236}">
                <a16:creationId xmlns:a16="http://schemas.microsoft.com/office/drawing/2014/main" id="{6648DF56-A7B9-43DE-AF63-F6FA8E293EAC}"/>
              </a:ext>
            </a:extLst>
          </p:cNvPr>
          <p:cNvSpPr/>
          <p:nvPr/>
        </p:nvSpPr>
        <p:spPr>
          <a:xfrm>
            <a:off x="9497291" y="1892599"/>
            <a:ext cx="1511685" cy="468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580"/>
              </a:lnSpc>
            </a:pPr>
            <a:r>
              <a:rPr lang="de-DE" sz="1200" b="1" dirty="0">
                <a:solidFill>
                  <a:schemeClr val="bg1"/>
                </a:solidFill>
                <a:latin typeface="Century Gothic" panose="020B0502020202020204" pitchFamily="34" charset="0"/>
              </a:rPr>
              <a:t>PIPELINE ORDERS</a:t>
            </a:r>
          </a:p>
        </p:txBody>
      </p:sp>
      <p:sp>
        <p:nvSpPr>
          <p:cNvPr id="98" name="Rechteck 35">
            <a:extLst>
              <a:ext uri="{FF2B5EF4-FFF2-40B4-BE49-F238E27FC236}">
                <a16:creationId xmlns:a16="http://schemas.microsoft.com/office/drawing/2014/main" id="{58AD455A-0592-42B0-A8EC-07DCD9D319E5}"/>
              </a:ext>
            </a:extLst>
          </p:cNvPr>
          <p:cNvSpPr/>
          <p:nvPr/>
        </p:nvSpPr>
        <p:spPr>
          <a:xfrm>
            <a:off x="9504957" y="2522503"/>
            <a:ext cx="1496354" cy="429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b="1" dirty="0">
                <a:solidFill>
                  <a:schemeClr val="accent2"/>
                </a:solidFill>
                <a:latin typeface="Century Gothic" panose="020B0502020202020204" pitchFamily="34" charset="0"/>
              </a:rPr>
              <a:t>AMOUNT</a:t>
            </a:r>
          </a:p>
        </p:txBody>
      </p:sp>
      <p:sp>
        <p:nvSpPr>
          <p:cNvPr id="99" name="Rechteck 55">
            <a:extLst>
              <a:ext uri="{FF2B5EF4-FFF2-40B4-BE49-F238E27FC236}">
                <a16:creationId xmlns:a16="http://schemas.microsoft.com/office/drawing/2014/main" id="{31B672CD-879B-4331-913C-B2B9CF8BB9ED}"/>
              </a:ext>
            </a:extLst>
          </p:cNvPr>
          <p:cNvSpPr/>
          <p:nvPr/>
        </p:nvSpPr>
        <p:spPr>
          <a:xfrm>
            <a:off x="9504957" y="3182293"/>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20 K</a:t>
            </a:r>
          </a:p>
        </p:txBody>
      </p:sp>
      <p:sp>
        <p:nvSpPr>
          <p:cNvPr id="100" name="Rechteck 55">
            <a:extLst>
              <a:ext uri="{FF2B5EF4-FFF2-40B4-BE49-F238E27FC236}">
                <a16:creationId xmlns:a16="http://schemas.microsoft.com/office/drawing/2014/main" id="{F3574D1C-523B-48D5-B33C-22FCDD78F237}"/>
              </a:ext>
            </a:extLst>
          </p:cNvPr>
          <p:cNvSpPr/>
          <p:nvPr/>
        </p:nvSpPr>
        <p:spPr>
          <a:xfrm>
            <a:off x="9504957" y="3734705"/>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60 K</a:t>
            </a:r>
          </a:p>
        </p:txBody>
      </p:sp>
      <p:sp>
        <p:nvSpPr>
          <p:cNvPr id="101" name="Rechteck 55">
            <a:extLst>
              <a:ext uri="{FF2B5EF4-FFF2-40B4-BE49-F238E27FC236}">
                <a16:creationId xmlns:a16="http://schemas.microsoft.com/office/drawing/2014/main" id="{3CD7D939-517E-46EB-AFCC-0F04D20F8509}"/>
              </a:ext>
            </a:extLst>
          </p:cNvPr>
          <p:cNvSpPr/>
          <p:nvPr/>
        </p:nvSpPr>
        <p:spPr>
          <a:xfrm>
            <a:off x="9504957" y="4287117"/>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1 MM</a:t>
            </a:r>
          </a:p>
        </p:txBody>
      </p:sp>
      <p:sp>
        <p:nvSpPr>
          <p:cNvPr id="102" name="Rechteck 55">
            <a:extLst>
              <a:ext uri="{FF2B5EF4-FFF2-40B4-BE49-F238E27FC236}">
                <a16:creationId xmlns:a16="http://schemas.microsoft.com/office/drawing/2014/main" id="{F521F183-2E61-4023-84CD-2B910CB62B4E}"/>
              </a:ext>
            </a:extLst>
          </p:cNvPr>
          <p:cNvSpPr/>
          <p:nvPr/>
        </p:nvSpPr>
        <p:spPr>
          <a:xfrm>
            <a:off x="9504957" y="4839529"/>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87 K</a:t>
            </a:r>
          </a:p>
        </p:txBody>
      </p:sp>
      <p:sp>
        <p:nvSpPr>
          <p:cNvPr id="103" name="Rechteck 55">
            <a:extLst>
              <a:ext uri="{FF2B5EF4-FFF2-40B4-BE49-F238E27FC236}">
                <a16:creationId xmlns:a16="http://schemas.microsoft.com/office/drawing/2014/main" id="{1EBD1F73-0DC8-49FA-926D-358E29CF7917}"/>
              </a:ext>
            </a:extLst>
          </p:cNvPr>
          <p:cNvSpPr/>
          <p:nvPr/>
        </p:nvSpPr>
        <p:spPr>
          <a:xfrm>
            <a:off x="9504957" y="5391940"/>
            <a:ext cx="1496353"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ysClr val="windowText" lastClr="000000"/>
                </a:solidFill>
                <a:latin typeface="Century Gothic" panose="020B0502020202020204" pitchFamily="34" charset="0"/>
              </a:rPr>
              <a:t>2 MM</a:t>
            </a:r>
          </a:p>
        </p:txBody>
      </p:sp>
      <p:sp>
        <p:nvSpPr>
          <p:cNvPr id="110" name="Rechteck 55">
            <a:extLst>
              <a:ext uri="{FF2B5EF4-FFF2-40B4-BE49-F238E27FC236}">
                <a16:creationId xmlns:a16="http://schemas.microsoft.com/office/drawing/2014/main" id="{E215BCB6-C153-4C41-9D94-DCA9B680E39C}"/>
              </a:ext>
            </a:extLst>
          </p:cNvPr>
          <p:cNvSpPr/>
          <p:nvPr/>
        </p:nvSpPr>
        <p:spPr>
          <a:xfrm>
            <a:off x="1125162" y="3182293"/>
            <a:ext cx="1745038"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2"/>
                </a:solidFill>
                <a:latin typeface="Century Gothic" panose="020B0502020202020204" pitchFamily="34" charset="0"/>
              </a:rPr>
              <a:t>PROJECT NAME 01</a:t>
            </a:r>
          </a:p>
        </p:txBody>
      </p:sp>
      <p:sp>
        <p:nvSpPr>
          <p:cNvPr id="111" name="Rechteck 55">
            <a:extLst>
              <a:ext uri="{FF2B5EF4-FFF2-40B4-BE49-F238E27FC236}">
                <a16:creationId xmlns:a16="http://schemas.microsoft.com/office/drawing/2014/main" id="{6FCFFB09-EF66-4351-B475-E686EBEFAC8D}"/>
              </a:ext>
            </a:extLst>
          </p:cNvPr>
          <p:cNvSpPr/>
          <p:nvPr/>
        </p:nvSpPr>
        <p:spPr>
          <a:xfrm>
            <a:off x="1125162" y="3734705"/>
            <a:ext cx="1745038"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200" b="1" dirty="0">
                <a:solidFill>
                  <a:schemeClr val="tx2"/>
                </a:solidFill>
                <a:latin typeface="Century Gothic" panose="020B0502020202020204" pitchFamily="34" charset="0"/>
              </a:rPr>
              <a:t>PROJECT NAME 02</a:t>
            </a:r>
          </a:p>
        </p:txBody>
      </p:sp>
      <p:sp>
        <p:nvSpPr>
          <p:cNvPr id="112" name="Rechteck 55">
            <a:extLst>
              <a:ext uri="{FF2B5EF4-FFF2-40B4-BE49-F238E27FC236}">
                <a16:creationId xmlns:a16="http://schemas.microsoft.com/office/drawing/2014/main" id="{6DFAE7FE-52EA-4585-9138-886704C47F04}"/>
              </a:ext>
            </a:extLst>
          </p:cNvPr>
          <p:cNvSpPr/>
          <p:nvPr/>
        </p:nvSpPr>
        <p:spPr>
          <a:xfrm>
            <a:off x="1125162" y="4287117"/>
            <a:ext cx="1745038"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200" b="1" dirty="0">
                <a:solidFill>
                  <a:schemeClr val="tx2"/>
                </a:solidFill>
                <a:latin typeface="Century Gothic" panose="020B0502020202020204" pitchFamily="34" charset="0"/>
              </a:rPr>
              <a:t>PROJECT NAME 03</a:t>
            </a:r>
          </a:p>
        </p:txBody>
      </p:sp>
      <p:sp>
        <p:nvSpPr>
          <p:cNvPr id="113" name="Rechteck 55">
            <a:extLst>
              <a:ext uri="{FF2B5EF4-FFF2-40B4-BE49-F238E27FC236}">
                <a16:creationId xmlns:a16="http://schemas.microsoft.com/office/drawing/2014/main" id="{A9661B3F-B5B0-4ACE-878C-917B81A4BCB1}"/>
              </a:ext>
            </a:extLst>
          </p:cNvPr>
          <p:cNvSpPr/>
          <p:nvPr/>
        </p:nvSpPr>
        <p:spPr>
          <a:xfrm>
            <a:off x="1125162" y="4839529"/>
            <a:ext cx="1745038"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200" b="1" dirty="0">
                <a:solidFill>
                  <a:schemeClr val="tx2"/>
                </a:solidFill>
                <a:latin typeface="Century Gothic" panose="020B0502020202020204" pitchFamily="34" charset="0"/>
              </a:rPr>
              <a:t>PROJECT NAME 04</a:t>
            </a:r>
          </a:p>
        </p:txBody>
      </p:sp>
      <p:sp>
        <p:nvSpPr>
          <p:cNvPr id="114" name="Rechteck 55">
            <a:extLst>
              <a:ext uri="{FF2B5EF4-FFF2-40B4-BE49-F238E27FC236}">
                <a16:creationId xmlns:a16="http://schemas.microsoft.com/office/drawing/2014/main" id="{8329D1DD-33BB-493B-A2D9-514BA3DCA283}"/>
              </a:ext>
            </a:extLst>
          </p:cNvPr>
          <p:cNvSpPr/>
          <p:nvPr/>
        </p:nvSpPr>
        <p:spPr>
          <a:xfrm>
            <a:off x="1125162" y="5391940"/>
            <a:ext cx="1745038" cy="429475"/>
          </a:xfrm>
          <a:prstGeom prst="rect">
            <a:avLst/>
          </a:prstGeom>
          <a:noFill/>
          <a:ln cap="rnd">
            <a:no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200" b="1" dirty="0">
                <a:solidFill>
                  <a:schemeClr val="tx2"/>
                </a:solidFill>
                <a:latin typeface="Century Gothic" panose="020B0502020202020204" pitchFamily="34" charset="0"/>
              </a:rPr>
              <a:t>PROJECT NAME 05</a:t>
            </a:r>
          </a:p>
        </p:txBody>
      </p:sp>
      <p:sp>
        <p:nvSpPr>
          <p:cNvPr id="116" name="TextBox 115">
            <a:extLst>
              <a:ext uri="{FF2B5EF4-FFF2-40B4-BE49-F238E27FC236}">
                <a16:creationId xmlns:a16="http://schemas.microsoft.com/office/drawing/2014/main" id="{FB92E5B5-83F5-4194-8208-D63F98B20786}"/>
              </a:ext>
            </a:extLst>
          </p:cNvPr>
          <p:cNvSpPr txBox="1"/>
          <p:nvPr/>
        </p:nvSpPr>
        <p:spPr>
          <a:xfrm>
            <a:off x="3331769" y="663581"/>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PROJECT UPDATES</a:t>
            </a:r>
          </a:p>
        </p:txBody>
      </p:sp>
      <p:sp>
        <p:nvSpPr>
          <p:cNvPr id="105" name="Rounded Rectangle">
            <a:extLst>
              <a:ext uri="{FF2B5EF4-FFF2-40B4-BE49-F238E27FC236}">
                <a16:creationId xmlns:a16="http://schemas.microsoft.com/office/drawing/2014/main" id="{C1D5454B-3050-A61F-D047-B58A9D107C47}"/>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1506047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a:extLst>
              <a:ext uri="{FF2B5EF4-FFF2-40B4-BE49-F238E27FC236}">
                <a16:creationId xmlns:a16="http://schemas.microsoft.com/office/drawing/2014/main" id="{40BB3518-A347-4695-89BA-5803491FE459}"/>
              </a:ext>
            </a:extLst>
          </p:cNvPr>
          <p:cNvGrpSpPr/>
          <p:nvPr/>
        </p:nvGrpSpPr>
        <p:grpSpPr>
          <a:xfrm>
            <a:off x="10283052" y="2040744"/>
            <a:ext cx="5983644" cy="5778088"/>
            <a:chOff x="-4943201" y="1623425"/>
            <a:chExt cx="1901258" cy="1835944"/>
          </a:xfrm>
        </p:grpSpPr>
        <p:grpSp>
          <p:nvGrpSpPr>
            <p:cNvPr id="177" name="Group 176">
              <a:extLst>
                <a:ext uri="{FF2B5EF4-FFF2-40B4-BE49-F238E27FC236}">
                  <a16:creationId xmlns:a16="http://schemas.microsoft.com/office/drawing/2014/main" id="{EA46058A-0F26-4F52-9376-9ED388FA8BE1}"/>
                </a:ext>
              </a:extLst>
            </p:cNvPr>
            <p:cNvGrpSpPr/>
            <p:nvPr/>
          </p:nvGrpSpPr>
          <p:grpSpPr>
            <a:xfrm>
              <a:off x="-4827378" y="2019376"/>
              <a:ext cx="1785435" cy="1214438"/>
              <a:chOff x="-4827378" y="2019376"/>
              <a:chExt cx="1785435" cy="1214438"/>
            </a:xfrm>
          </p:grpSpPr>
          <p:sp>
            <p:nvSpPr>
              <p:cNvPr id="189" name="Freeform: Shape 188">
                <a:extLst>
                  <a:ext uri="{FF2B5EF4-FFF2-40B4-BE49-F238E27FC236}">
                    <a16:creationId xmlns:a16="http://schemas.microsoft.com/office/drawing/2014/main" id="{7601A040-0889-46EF-A855-0C9377D3ECC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B525B01-D60C-4814-AB64-004284EC444F}"/>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92778C-B74E-45E3-9E9C-466383F77C1C}"/>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063E524-F7A7-4680-96F5-A7965DD17287}"/>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A17EADB0-84AD-45F8-B78F-390553523A95}"/>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D4AB725-FAAC-463D-A0EC-C6DD88F62359}"/>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E653568-8F2D-4C62-BF09-270649B6EC3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ABCC5BD-98D9-4FF8-9D37-F837D6164459}"/>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1ED5F63-2F2B-42F9-A901-117D5EFD9C5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48CDD71-345A-438E-8211-CF38D8412F37}"/>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75CBF4C9-B0A1-4290-B46B-734C3F30002D}"/>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78" name="Freeform: Shape 177">
              <a:extLst>
                <a:ext uri="{FF2B5EF4-FFF2-40B4-BE49-F238E27FC236}">
                  <a16:creationId xmlns:a16="http://schemas.microsoft.com/office/drawing/2014/main" id="{F06662D4-9043-4FDA-8C91-4F29658AB151}"/>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39A1535-5ED9-46B1-BA72-5E94FED6A6AA}"/>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AFEA233-8348-4D26-9444-E2F08703E987}"/>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0AFAE11-A91E-4FDA-B2F6-6C56FFF586D3}"/>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48ABB2A-7951-46C1-A0AA-FDEC25C276F7}"/>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9B497D0-646D-41AA-BF7A-EA31CD3256FB}"/>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95F800-0557-4758-B1F4-56877804A6A4}"/>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6A561EE2-2264-4A4C-AA28-775715E824B5}"/>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81C763B-47CE-48CE-9C22-5158A6CD3251}"/>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F46D512-874A-4C64-A837-6CC307B3B50B}"/>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A0159D1-B21C-4D75-A8C5-18207B6D4F70}"/>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C2C4E8BC-2EF1-4532-B3D3-5B168905155B}"/>
              </a:ext>
            </a:extLst>
          </p:cNvPr>
          <p:cNvGrpSpPr/>
          <p:nvPr/>
        </p:nvGrpSpPr>
        <p:grpSpPr>
          <a:xfrm>
            <a:off x="-2887012" y="-3348894"/>
            <a:ext cx="5983644" cy="5778088"/>
            <a:chOff x="-4943201" y="1623425"/>
            <a:chExt cx="1901258" cy="1835944"/>
          </a:xfrm>
        </p:grpSpPr>
        <p:grpSp>
          <p:nvGrpSpPr>
            <p:cNvPr id="122" name="Group 121">
              <a:extLst>
                <a:ext uri="{FF2B5EF4-FFF2-40B4-BE49-F238E27FC236}">
                  <a16:creationId xmlns:a16="http://schemas.microsoft.com/office/drawing/2014/main" id="{02FEF02C-7628-4B16-97F3-07B7CD5FAD89}"/>
                </a:ext>
              </a:extLst>
            </p:cNvPr>
            <p:cNvGrpSpPr/>
            <p:nvPr/>
          </p:nvGrpSpPr>
          <p:grpSpPr>
            <a:xfrm>
              <a:off x="-4827378" y="2019376"/>
              <a:ext cx="1785435" cy="1214438"/>
              <a:chOff x="-4827378" y="2019376"/>
              <a:chExt cx="1785435" cy="1214438"/>
            </a:xfrm>
          </p:grpSpPr>
          <p:sp>
            <p:nvSpPr>
              <p:cNvPr id="134" name="Freeform: Shape 133">
                <a:extLst>
                  <a:ext uri="{FF2B5EF4-FFF2-40B4-BE49-F238E27FC236}">
                    <a16:creationId xmlns:a16="http://schemas.microsoft.com/office/drawing/2014/main" id="{5A0849CC-5901-4424-94A8-11E1D3E2DD48}"/>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E2A3A7D-207A-4008-8090-5D87F4029DD7}"/>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69350DD-F022-4A2A-B5B4-AF5FD6BFD063}"/>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BD4C629-C72D-4823-933A-9A15A75A7515}"/>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ADA2052-8884-4851-A89E-CF46A8BABBD7}"/>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763C781-82CD-41E4-B001-63BECEFA4391}"/>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5B0F27F-8E4D-49DE-B17C-E05C70BBA5E6}"/>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E3B0CF9-49CB-400E-9A95-A3E8DB36922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284E0C6-569B-49CA-B8E2-0CAE93F855E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EC6F328-2C36-41AE-92CC-42A65B70289B}"/>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634FF77-7D13-4674-8CB8-7D650D85FCB6}"/>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23" name="Freeform: Shape 122">
              <a:extLst>
                <a:ext uri="{FF2B5EF4-FFF2-40B4-BE49-F238E27FC236}">
                  <a16:creationId xmlns:a16="http://schemas.microsoft.com/office/drawing/2014/main" id="{09C66F6B-22CF-43E4-AD83-0C2380EEAF4D}"/>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62B0E72-8F3F-47B0-B7A1-34BDC50B1141}"/>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8394870-8777-423E-94E8-1F3D9850417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43804312-37A5-4527-B2F3-EF5B1FDF5034}"/>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2DA0B5D-FDF5-4383-8ED8-06A1424C87AA}"/>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7C3C293-A562-4CEE-8A1C-930EBD364F9B}"/>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1A80089-27D7-45C5-BA77-2984690242C6}"/>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830ADB4-7DE7-4DEE-8006-3B45A65A9DBC}"/>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F54DF9F-DFFB-4CCB-96CE-48A0285DDACC}"/>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E5F5D5F-0B48-4812-AC12-E81D3370AA0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CE30DA-A502-41F7-BC7F-36658AA157E8}"/>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80" name="TextBox 79">
            <a:extLst>
              <a:ext uri="{FF2B5EF4-FFF2-40B4-BE49-F238E27FC236}">
                <a16:creationId xmlns:a16="http://schemas.microsoft.com/office/drawing/2014/main" id="{6D48C028-1B33-4268-B653-703731B3E1E3}"/>
              </a:ext>
            </a:extLst>
          </p:cNvPr>
          <p:cNvSpPr txBox="1"/>
          <p:nvPr/>
        </p:nvSpPr>
        <p:spPr>
          <a:xfrm>
            <a:off x="2692400" y="440489"/>
            <a:ext cx="6807200"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MARKETING ACTIVITY</a:t>
            </a:r>
          </a:p>
        </p:txBody>
      </p:sp>
      <p:sp>
        <p:nvSpPr>
          <p:cNvPr id="32" name="Rounded Rectangle">
            <a:extLst>
              <a:ext uri="{FF2B5EF4-FFF2-40B4-BE49-F238E27FC236}">
                <a16:creationId xmlns:a16="http://schemas.microsoft.com/office/drawing/2014/main" id="{05C28534-243A-4DE7-BF98-2BF8B29B9F16}"/>
              </a:ext>
            </a:extLst>
          </p:cNvPr>
          <p:cNvSpPr/>
          <p:nvPr/>
        </p:nvSpPr>
        <p:spPr>
          <a:xfrm>
            <a:off x="960855" y="1937004"/>
            <a:ext cx="2958793" cy="4501896"/>
          </a:xfrm>
          <a:prstGeom prst="roundRect">
            <a:avLst>
              <a:gd name="adj" fmla="val 1312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2" name="Group 1">
            <a:extLst>
              <a:ext uri="{FF2B5EF4-FFF2-40B4-BE49-F238E27FC236}">
                <a16:creationId xmlns:a16="http://schemas.microsoft.com/office/drawing/2014/main" id="{1B24CA0D-714B-650C-C074-6B8676411E36}"/>
              </a:ext>
            </a:extLst>
          </p:cNvPr>
          <p:cNvGrpSpPr/>
          <p:nvPr/>
        </p:nvGrpSpPr>
        <p:grpSpPr>
          <a:xfrm>
            <a:off x="1642709" y="1193413"/>
            <a:ext cx="1595084" cy="1595082"/>
            <a:chOff x="1642709" y="1193413"/>
            <a:chExt cx="1595084" cy="1595082"/>
          </a:xfrm>
        </p:grpSpPr>
        <p:sp>
          <p:nvSpPr>
            <p:cNvPr id="63" name="Circle">
              <a:extLst>
                <a:ext uri="{FF2B5EF4-FFF2-40B4-BE49-F238E27FC236}">
                  <a16:creationId xmlns:a16="http://schemas.microsoft.com/office/drawing/2014/main" id="{1ED072D7-078B-41B9-81AF-95EFF0C659B3}"/>
                </a:ext>
              </a:extLst>
            </p:cNvPr>
            <p:cNvSpPr/>
            <p:nvPr/>
          </p:nvSpPr>
          <p:spPr>
            <a:xfrm>
              <a:off x="1642709" y="1193413"/>
              <a:ext cx="1595084" cy="1595082"/>
            </a:xfrm>
            <a:prstGeom prst="ellipse">
              <a:avLst/>
            </a:prstGeom>
            <a:noFill/>
            <a:ln w="9525" cap="flat">
              <a:solidFill>
                <a:schemeClr val="accent2">
                  <a:lumMod val="20000"/>
                  <a:lumOff val="8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4" name="Circle">
              <a:extLst>
                <a:ext uri="{FF2B5EF4-FFF2-40B4-BE49-F238E27FC236}">
                  <a16:creationId xmlns:a16="http://schemas.microsoft.com/office/drawing/2014/main" id="{FC5372FB-925A-47A0-97E0-3374AB5302AB}"/>
                </a:ext>
              </a:extLst>
            </p:cNvPr>
            <p:cNvSpPr/>
            <p:nvPr/>
          </p:nvSpPr>
          <p:spPr>
            <a:xfrm>
              <a:off x="3078031" y="2281703"/>
              <a:ext cx="147491" cy="147491"/>
            </a:xfrm>
            <a:prstGeom prst="ellipse">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5" name="Circle">
              <a:extLst>
                <a:ext uri="{FF2B5EF4-FFF2-40B4-BE49-F238E27FC236}">
                  <a16:creationId xmlns:a16="http://schemas.microsoft.com/office/drawing/2014/main" id="{3403D52F-C06F-4E86-9FAC-E298029C1410}"/>
                </a:ext>
              </a:extLst>
            </p:cNvPr>
            <p:cNvSpPr/>
            <p:nvPr/>
          </p:nvSpPr>
          <p:spPr>
            <a:xfrm>
              <a:off x="1814740" y="1365444"/>
              <a:ext cx="1251020" cy="1251020"/>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6" name="Circle">
              <a:extLst>
                <a:ext uri="{FF2B5EF4-FFF2-40B4-BE49-F238E27FC236}">
                  <a16:creationId xmlns:a16="http://schemas.microsoft.com/office/drawing/2014/main" id="{FEF6919B-CBA3-4E7C-A035-2E8543FE0FFC}"/>
                </a:ext>
              </a:extLst>
            </p:cNvPr>
            <p:cNvSpPr/>
            <p:nvPr/>
          </p:nvSpPr>
          <p:spPr>
            <a:xfrm>
              <a:off x="2000425" y="1495402"/>
              <a:ext cx="57308" cy="5731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7" name="Circle">
              <a:extLst>
                <a:ext uri="{FF2B5EF4-FFF2-40B4-BE49-F238E27FC236}">
                  <a16:creationId xmlns:a16="http://schemas.microsoft.com/office/drawing/2014/main" id="{F85CD7BC-8880-4F5C-983D-E66AFEAA0721}"/>
                </a:ext>
              </a:extLst>
            </p:cNvPr>
            <p:cNvSpPr/>
            <p:nvPr/>
          </p:nvSpPr>
          <p:spPr>
            <a:xfrm>
              <a:off x="2002008" y="1552714"/>
              <a:ext cx="876484" cy="8764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7" name="Freeform: Shape 6">
            <a:extLst>
              <a:ext uri="{FF2B5EF4-FFF2-40B4-BE49-F238E27FC236}">
                <a16:creationId xmlns:a16="http://schemas.microsoft.com/office/drawing/2014/main" id="{027AE6AB-D3BA-4040-B5AC-0ED81C0F5A2E}"/>
              </a:ext>
            </a:extLst>
          </p:cNvPr>
          <p:cNvSpPr/>
          <p:nvPr/>
        </p:nvSpPr>
        <p:spPr>
          <a:xfrm>
            <a:off x="2354319" y="1819091"/>
            <a:ext cx="171864" cy="343726"/>
          </a:xfrm>
          <a:custGeom>
            <a:avLst/>
            <a:gdLst>
              <a:gd name="connsiteX0" fmla="*/ 825671 w 945931"/>
              <a:gd name="connsiteY0" fmla="*/ 0 h 1891862"/>
              <a:gd name="connsiteX1" fmla="*/ 930216 w 945931"/>
              <a:gd name="connsiteY1" fmla="*/ 9311 h 1891862"/>
              <a:gd name="connsiteX2" fmla="*/ 949135 w 945931"/>
              <a:gd name="connsiteY2" fmla="*/ 31629 h 1891862"/>
              <a:gd name="connsiteX3" fmla="*/ 949283 w 945931"/>
              <a:gd name="connsiteY3" fmla="*/ 293977 h 1891862"/>
              <a:gd name="connsiteX4" fmla="*/ 926866 w 945931"/>
              <a:gd name="connsiteY4" fmla="*/ 315704 h 1891862"/>
              <a:gd name="connsiteX5" fmla="*/ 744085 w 945931"/>
              <a:gd name="connsiteY5" fmla="*/ 318069 h 1891862"/>
              <a:gd name="connsiteX6" fmla="*/ 616581 w 945931"/>
              <a:gd name="connsiteY6" fmla="*/ 448874 h 1891862"/>
              <a:gd name="connsiteX7" fmla="*/ 615546 w 945931"/>
              <a:gd name="connsiteY7" fmla="*/ 690874 h 1891862"/>
              <a:gd name="connsiteX8" fmla="*/ 636337 w 945931"/>
              <a:gd name="connsiteY8" fmla="*/ 708315 h 1891862"/>
              <a:gd name="connsiteX9" fmla="*/ 898685 w 945931"/>
              <a:gd name="connsiteY9" fmla="*/ 707773 h 1891862"/>
              <a:gd name="connsiteX10" fmla="*/ 918934 w 945931"/>
              <a:gd name="connsiteY10" fmla="*/ 729796 h 1891862"/>
              <a:gd name="connsiteX11" fmla="*/ 881491 w 945931"/>
              <a:gd name="connsiteY11" fmla="*/ 1030030 h 1891862"/>
              <a:gd name="connsiteX12" fmla="*/ 858877 w 945931"/>
              <a:gd name="connsiteY12" fmla="*/ 1047175 h 1891862"/>
              <a:gd name="connsiteX13" fmla="*/ 639047 w 945931"/>
              <a:gd name="connsiteY13" fmla="*/ 1046534 h 1891862"/>
              <a:gd name="connsiteX14" fmla="*/ 615448 w 945931"/>
              <a:gd name="connsiteY14" fmla="*/ 1070823 h 1891862"/>
              <a:gd name="connsiteX15" fmla="*/ 615793 w 945931"/>
              <a:gd name="connsiteY15" fmla="*/ 1863386 h 1891862"/>
              <a:gd name="connsiteX16" fmla="*/ 586873 w 945931"/>
              <a:gd name="connsiteY16" fmla="*/ 1893143 h 1891862"/>
              <a:gd name="connsiteX17" fmla="*/ 298660 w 945931"/>
              <a:gd name="connsiteY17" fmla="*/ 1893143 h 1891862"/>
              <a:gd name="connsiteX18" fmla="*/ 274174 w 945931"/>
              <a:gd name="connsiteY18" fmla="*/ 1868312 h 1891862"/>
              <a:gd name="connsiteX19" fmla="*/ 274124 w 945931"/>
              <a:gd name="connsiteY19" fmla="*/ 1075750 h 1891862"/>
              <a:gd name="connsiteX20" fmla="*/ 244810 w 945931"/>
              <a:gd name="connsiteY20" fmla="*/ 1046978 h 1891862"/>
              <a:gd name="connsiteX21" fmla="*/ 21285 w 945931"/>
              <a:gd name="connsiteY21" fmla="*/ 1047274 h 1891862"/>
              <a:gd name="connsiteX22" fmla="*/ 1 w 945931"/>
              <a:gd name="connsiteY22" fmla="*/ 1026335 h 1891862"/>
              <a:gd name="connsiteX23" fmla="*/ 1 w 945931"/>
              <a:gd name="connsiteY23" fmla="*/ 728909 h 1891862"/>
              <a:gd name="connsiteX24" fmla="*/ 21137 w 945931"/>
              <a:gd name="connsiteY24" fmla="*/ 707871 h 1891862"/>
              <a:gd name="connsiteX25" fmla="*/ 248358 w 945931"/>
              <a:gd name="connsiteY25" fmla="*/ 708167 h 1891862"/>
              <a:gd name="connsiteX26" fmla="*/ 274075 w 945931"/>
              <a:gd name="connsiteY26" fmla="*/ 683238 h 1891862"/>
              <a:gd name="connsiteX27" fmla="*/ 274568 w 945931"/>
              <a:gd name="connsiteY27" fmla="*/ 424585 h 1891862"/>
              <a:gd name="connsiteX28" fmla="*/ 331669 w 945931"/>
              <a:gd name="connsiteY28" fmla="*/ 193866 h 1891862"/>
              <a:gd name="connsiteX29" fmla="*/ 620966 w 945931"/>
              <a:gd name="connsiteY29" fmla="*/ 2857 h 1891862"/>
              <a:gd name="connsiteX30" fmla="*/ 633480 w 945931"/>
              <a:gd name="connsiteY30" fmla="*/ 49 h 1891862"/>
              <a:gd name="connsiteX31" fmla="*/ 825671 w 945931"/>
              <a:gd name="connsiteY31" fmla="*/ 0 h 18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5931" h="1891862">
                <a:moveTo>
                  <a:pt x="825671" y="0"/>
                </a:moveTo>
                <a:cubicBezTo>
                  <a:pt x="860503" y="3202"/>
                  <a:pt x="895286" y="7144"/>
                  <a:pt x="930216" y="9311"/>
                </a:cubicBezTo>
                <a:cubicBezTo>
                  <a:pt x="946130" y="10297"/>
                  <a:pt x="949184" y="17637"/>
                  <a:pt x="949135" y="31629"/>
                </a:cubicBezTo>
                <a:cubicBezTo>
                  <a:pt x="948691" y="119079"/>
                  <a:pt x="948494" y="206528"/>
                  <a:pt x="949283" y="293977"/>
                </a:cubicBezTo>
                <a:cubicBezTo>
                  <a:pt x="949431" y="311418"/>
                  <a:pt x="943272" y="315606"/>
                  <a:pt x="926866" y="315704"/>
                </a:cubicBezTo>
                <a:cubicBezTo>
                  <a:pt x="865923" y="316049"/>
                  <a:pt x="805028" y="313487"/>
                  <a:pt x="744085" y="318069"/>
                </a:cubicBezTo>
                <a:cubicBezTo>
                  <a:pt x="662498" y="324129"/>
                  <a:pt x="618453" y="366893"/>
                  <a:pt x="616581" y="448874"/>
                </a:cubicBezTo>
                <a:cubicBezTo>
                  <a:pt x="614709" y="529524"/>
                  <a:pt x="616285" y="610224"/>
                  <a:pt x="615546" y="690874"/>
                </a:cubicBezTo>
                <a:cubicBezTo>
                  <a:pt x="615399" y="707182"/>
                  <a:pt x="623676" y="708315"/>
                  <a:pt x="636337" y="708315"/>
                </a:cubicBezTo>
                <a:cubicBezTo>
                  <a:pt x="723787" y="708019"/>
                  <a:pt x="811236" y="708611"/>
                  <a:pt x="898685" y="707773"/>
                </a:cubicBezTo>
                <a:cubicBezTo>
                  <a:pt x="916224" y="707625"/>
                  <a:pt x="921102" y="712946"/>
                  <a:pt x="918934" y="729796"/>
                </a:cubicBezTo>
                <a:cubicBezTo>
                  <a:pt x="906075" y="829808"/>
                  <a:pt x="893660" y="929919"/>
                  <a:pt x="881491" y="1030030"/>
                </a:cubicBezTo>
                <a:cubicBezTo>
                  <a:pt x="879717" y="1044613"/>
                  <a:pt x="871785" y="1047274"/>
                  <a:pt x="858877" y="1047175"/>
                </a:cubicBezTo>
                <a:cubicBezTo>
                  <a:pt x="785617" y="1046781"/>
                  <a:pt x="712307" y="1047619"/>
                  <a:pt x="639047" y="1046534"/>
                </a:cubicBezTo>
                <a:cubicBezTo>
                  <a:pt x="619784" y="1046239"/>
                  <a:pt x="615448" y="1052595"/>
                  <a:pt x="615448" y="1070823"/>
                </a:cubicBezTo>
                <a:cubicBezTo>
                  <a:pt x="615990" y="1334994"/>
                  <a:pt x="615793" y="1599215"/>
                  <a:pt x="615793" y="1863386"/>
                </a:cubicBezTo>
                <a:cubicBezTo>
                  <a:pt x="615793" y="1893094"/>
                  <a:pt x="615744" y="1893143"/>
                  <a:pt x="586873" y="1893143"/>
                </a:cubicBezTo>
                <a:cubicBezTo>
                  <a:pt x="490802" y="1893143"/>
                  <a:pt x="394731" y="1893192"/>
                  <a:pt x="298660" y="1893143"/>
                </a:cubicBezTo>
                <a:cubicBezTo>
                  <a:pt x="274322" y="1893143"/>
                  <a:pt x="274174" y="1893044"/>
                  <a:pt x="274174" y="1868312"/>
                </a:cubicBezTo>
                <a:cubicBezTo>
                  <a:pt x="274124" y="1604141"/>
                  <a:pt x="274174" y="1339921"/>
                  <a:pt x="274124" y="1075750"/>
                </a:cubicBezTo>
                <a:cubicBezTo>
                  <a:pt x="274124" y="1047028"/>
                  <a:pt x="274124" y="1047028"/>
                  <a:pt x="244810" y="1046978"/>
                </a:cubicBezTo>
                <a:cubicBezTo>
                  <a:pt x="170318" y="1046978"/>
                  <a:pt x="95777" y="1046584"/>
                  <a:pt x="21285" y="1047274"/>
                </a:cubicBezTo>
                <a:cubicBezTo>
                  <a:pt x="5322" y="1047421"/>
                  <a:pt x="-97" y="1042741"/>
                  <a:pt x="1" y="1026335"/>
                </a:cubicBezTo>
                <a:cubicBezTo>
                  <a:pt x="642" y="927209"/>
                  <a:pt x="642" y="828034"/>
                  <a:pt x="1" y="728909"/>
                </a:cubicBezTo>
                <a:cubicBezTo>
                  <a:pt x="-97" y="712651"/>
                  <a:pt x="5027" y="707724"/>
                  <a:pt x="21137" y="707871"/>
                </a:cubicBezTo>
                <a:cubicBezTo>
                  <a:pt x="96861" y="708561"/>
                  <a:pt x="172634" y="708167"/>
                  <a:pt x="248358" y="708167"/>
                </a:cubicBezTo>
                <a:cubicBezTo>
                  <a:pt x="273977" y="708167"/>
                  <a:pt x="274026" y="708118"/>
                  <a:pt x="274075" y="683238"/>
                </a:cubicBezTo>
                <a:cubicBezTo>
                  <a:pt x="274124" y="597020"/>
                  <a:pt x="273041" y="510802"/>
                  <a:pt x="274568" y="424585"/>
                </a:cubicBezTo>
                <a:cubicBezTo>
                  <a:pt x="275997" y="343639"/>
                  <a:pt x="291959" y="265403"/>
                  <a:pt x="331669" y="193866"/>
                </a:cubicBezTo>
                <a:cubicBezTo>
                  <a:pt x="394780" y="80207"/>
                  <a:pt x="495039" y="21875"/>
                  <a:pt x="620966" y="2857"/>
                </a:cubicBezTo>
                <a:cubicBezTo>
                  <a:pt x="625154" y="2217"/>
                  <a:pt x="629292" y="985"/>
                  <a:pt x="633480" y="49"/>
                </a:cubicBezTo>
                <a:cubicBezTo>
                  <a:pt x="697576" y="0"/>
                  <a:pt x="761624" y="0"/>
                  <a:pt x="825671" y="0"/>
                </a:cubicBezTo>
                <a:close/>
              </a:path>
            </a:pathLst>
          </a:custGeom>
          <a:solidFill>
            <a:schemeClr val="bg1"/>
          </a:solidFill>
          <a:ln w="4926" cap="flat">
            <a:noFill/>
            <a:prstDash val="solid"/>
            <a:miter/>
          </a:ln>
        </p:spPr>
        <p:txBody>
          <a:bodyPr rtlCol="0" anchor="ctr"/>
          <a:lstStyle/>
          <a:p>
            <a:endParaRPr lang="en-US"/>
          </a:p>
        </p:txBody>
      </p:sp>
      <p:sp>
        <p:nvSpPr>
          <p:cNvPr id="24" name="TextBox 23">
            <a:extLst>
              <a:ext uri="{FF2B5EF4-FFF2-40B4-BE49-F238E27FC236}">
                <a16:creationId xmlns:a16="http://schemas.microsoft.com/office/drawing/2014/main" id="{B43ABC45-8326-4D7C-B53D-9FE4978BDB58}"/>
              </a:ext>
            </a:extLst>
          </p:cNvPr>
          <p:cNvSpPr txBox="1"/>
          <p:nvPr/>
        </p:nvSpPr>
        <p:spPr>
          <a:xfrm>
            <a:off x="1575880" y="3991582"/>
            <a:ext cx="1728742" cy="938206"/>
          </a:xfrm>
          <a:prstGeom prst="rect">
            <a:avLst/>
          </a:prstGeom>
          <a:noFill/>
        </p:spPr>
        <p:txBody>
          <a:bodyPr wrap="square">
            <a:spAutoFit/>
          </a:bodyPr>
          <a:lstStyle/>
          <a:p>
            <a:pPr defTabSz="228600">
              <a:lnSpc>
                <a:spcPts val="1700"/>
              </a:lnSpc>
            </a:pPr>
            <a:r>
              <a:rPr lang="en-US" sz="1000" b="1" dirty="0">
                <a:solidFill>
                  <a:schemeClr val="accent2"/>
                </a:solidFill>
                <a:latin typeface="Century Gothic" panose="020B0502020202020204" pitchFamily="34" charset="0"/>
              </a:rPr>
              <a:t>14,000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Fans Added</a:t>
            </a:r>
          </a:p>
          <a:p>
            <a:pPr defTabSz="228600">
              <a:lnSpc>
                <a:spcPts val="1700"/>
              </a:lnSpc>
            </a:pPr>
            <a:r>
              <a:rPr lang="en-US" sz="1000" b="1" dirty="0">
                <a:solidFill>
                  <a:schemeClr val="accent2"/>
                </a:solidFill>
                <a:latin typeface="Century Gothic" panose="020B0502020202020204" pitchFamily="34" charset="0"/>
              </a:rPr>
              <a:t>5000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Engaged</a:t>
            </a:r>
          </a:p>
          <a:p>
            <a:pPr defTabSz="228600">
              <a:lnSpc>
                <a:spcPts val="1700"/>
              </a:lnSpc>
            </a:pPr>
            <a:r>
              <a:rPr lang="en-US" sz="1000" b="1" dirty="0">
                <a:solidFill>
                  <a:schemeClr val="accent2"/>
                </a:solidFill>
                <a:latin typeface="Century Gothic" panose="020B0502020202020204" pitchFamily="34" charset="0"/>
              </a:rPr>
              <a:t>35</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Post</a:t>
            </a:r>
          </a:p>
          <a:p>
            <a:pPr defTabSz="228600">
              <a:lnSpc>
                <a:spcPts val="1700"/>
              </a:lnSpc>
            </a:pPr>
            <a:r>
              <a:rPr lang="en-US" sz="1000" b="1" dirty="0">
                <a:solidFill>
                  <a:schemeClr val="accent2"/>
                </a:solidFill>
                <a:latin typeface="Century Gothic" panose="020B0502020202020204" pitchFamily="34" charset="0"/>
              </a:rPr>
              <a:t>7600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Likes</a:t>
            </a:r>
          </a:p>
        </p:txBody>
      </p:sp>
      <p:sp>
        <p:nvSpPr>
          <p:cNvPr id="27" name="TextBox 26">
            <a:extLst>
              <a:ext uri="{FF2B5EF4-FFF2-40B4-BE49-F238E27FC236}">
                <a16:creationId xmlns:a16="http://schemas.microsoft.com/office/drawing/2014/main" id="{9A353CCA-0F28-4FD2-97D0-E9C0089C71C9}"/>
              </a:ext>
            </a:extLst>
          </p:cNvPr>
          <p:cNvSpPr txBox="1"/>
          <p:nvPr/>
        </p:nvSpPr>
        <p:spPr>
          <a:xfrm>
            <a:off x="1264948" y="5314078"/>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SHARE OF ENGAGEMENT</a:t>
            </a:r>
          </a:p>
        </p:txBody>
      </p:sp>
      <p:grpSp>
        <p:nvGrpSpPr>
          <p:cNvPr id="14" name="Group 13">
            <a:extLst>
              <a:ext uri="{FF2B5EF4-FFF2-40B4-BE49-F238E27FC236}">
                <a16:creationId xmlns:a16="http://schemas.microsoft.com/office/drawing/2014/main" id="{E9AFF97D-E07B-4D0E-A068-BA23165579CF}"/>
              </a:ext>
            </a:extLst>
          </p:cNvPr>
          <p:cNvGrpSpPr/>
          <p:nvPr/>
        </p:nvGrpSpPr>
        <p:grpSpPr>
          <a:xfrm>
            <a:off x="1783149" y="5624577"/>
            <a:ext cx="1314203" cy="598522"/>
            <a:chOff x="2034489" y="5549389"/>
            <a:chExt cx="1314203" cy="598522"/>
          </a:xfrm>
        </p:grpSpPr>
        <p:sp>
          <p:nvSpPr>
            <p:cNvPr id="29" name="TextBox 28">
              <a:extLst>
                <a:ext uri="{FF2B5EF4-FFF2-40B4-BE49-F238E27FC236}">
                  <a16:creationId xmlns:a16="http://schemas.microsoft.com/office/drawing/2014/main" id="{C8985055-1002-4FAA-AA20-D74D03516314}"/>
                </a:ext>
              </a:extLst>
            </p:cNvPr>
            <p:cNvSpPr txBox="1"/>
            <p:nvPr/>
          </p:nvSpPr>
          <p:spPr>
            <a:xfrm>
              <a:off x="2225084" y="5549389"/>
              <a:ext cx="933013" cy="369332"/>
            </a:xfrm>
            <a:prstGeom prst="rect">
              <a:avLst/>
            </a:prstGeom>
            <a:solidFill>
              <a:schemeClr val="bg1"/>
            </a:solidFill>
            <a:ln>
              <a:noFill/>
            </a:ln>
          </p:spPr>
          <p:txBody>
            <a:bodyPr wrap="square">
              <a:spAutoFit/>
            </a:bodyPr>
            <a:lstStyle/>
            <a:p>
              <a:pPr algn="ctr"/>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32%</a:t>
              </a:r>
            </a:p>
          </p:txBody>
        </p:sp>
        <p:sp>
          <p:nvSpPr>
            <p:cNvPr id="31" name="TextBox 30">
              <a:extLst>
                <a:ext uri="{FF2B5EF4-FFF2-40B4-BE49-F238E27FC236}">
                  <a16:creationId xmlns:a16="http://schemas.microsoft.com/office/drawing/2014/main" id="{260AF261-7BA2-4F7F-9CB0-7AA82405D4E9}"/>
                </a:ext>
              </a:extLst>
            </p:cNvPr>
            <p:cNvSpPr txBox="1"/>
            <p:nvPr/>
          </p:nvSpPr>
          <p:spPr>
            <a:xfrm>
              <a:off x="2034489" y="5886301"/>
              <a:ext cx="1314203" cy="261610"/>
            </a:xfrm>
            <a:prstGeom prst="rect">
              <a:avLst/>
            </a:prstGeom>
            <a:noFill/>
          </p:spPr>
          <p:txBody>
            <a:bodyPr wrap="square">
              <a:spAutoFit/>
            </a:bodyPr>
            <a:lstStyle/>
            <a:p>
              <a:pPr algn="ctr"/>
              <a:r>
                <a:rPr lang="en-US" sz="1050" dirty="0">
                  <a:solidFill>
                    <a:schemeClr val="tx2"/>
                  </a:solidFill>
                  <a:latin typeface="Century Gothic" panose="020B0502020202020204" pitchFamily="34" charset="0"/>
                </a:rPr>
                <a:t>Of engagement</a:t>
              </a:r>
              <a:endParaRPr lang="en-MY" sz="1050" dirty="0">
                <a:solidFill>
                  <a:schemeClr val="tx2"/>
                </a:solidFill>
              </a:endParaRPr>
            </a:p>
          </p:txBody>
        </p:sp>
      </p:grpSp>
      <p:sp>
        <p:nvSpPr>
          <p:cNvPr id="20" name="TextBox 19">
            <a:extLst>
              <a:ext uri="{FF2B5EF4-FFF2-40B4-BE49-F238E27FC236}">
                <a16:creationId xmlns:a16="http://schemas.microsoft.com/office/drawing/2014/main" id="{64F62538-CA99-4DF1-904C-710975C02958}"/>
              </a:ext>
            </a:extLst>
          </p:cNvPr>
          <p:cNvSpPr txBox="1"/>
          <p:nvPr/>
        </p:nvSpPr>
        <p:spPr>
          <a:xfrm>
            <a:off x="1264948" y="2962644"/>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FAN GROWTH</a:t>
            </a:r>
          </a:p>
        </p:txBody>
      </p:sp>
      <p:grpSp>
        <p:nvGrpSpPr>
          <p:cNvPr id="13" name="Group 12">
            <a:extLst>
              <a:ext uri="{FF2B5EF4-FFF2-40B4-BE49-F238E27FC236}">
                <a16:creationId xmlns:a16="http://schemas.microsoft.com/office/drawing/2014/main" id="{F4F2354F-3A97-4F3F-B250-3DD228187FFA}"/>
              </a:ext>
            </a:extLst>
          </p:cNvPr>
          <p:cNvGrpSpPr/>
          <p:nvPr/>
        </p:nvGrpSpPr>
        <p:grpSpPr>
          <a:xfrm>
            <a:off x="1940374" y="3264015"/>
            <a:ext cx="999754" cy="369332"/>
            <a:chOff x="2133971" y="3381559"/>
            <a:chExt cx="999754" cy="369332"/>
          </a:xfrm>
        </p:grpSpPr>
        <p:sp>
          <p:nvSpPr>
            <p:cNvPr id="23" name="TextBox 22">
              <a:extLst>
                <a:ext uri="{FF2B5EF4-FFF2-40B4-BE49-F238E27FC236}">
                  <a16:creationId xmlns:a16="http://schemas.microsoft.com/office/drawing/2014/main" id="{73CE3FBE-4D86-4174-89D2-709C3F2ECE20}"/>
                </a:ext>
              </a:extLst>
            </p:cNvPr>
            <p:cNvSpPr txBox="1"/>
            <p:nvPr/>
          </p:nvSpPr>
          <p:spPr>
            <a:xfrm>
              <a:off x="2282763" y="3381559"/>
              <a:ext cx="850962" cy="369332"/>
            </a:xfrm>
            <a:prstGeom prst="rect">
              <a:avLst/>
            </a:prstGeom>
            <a:noFill/>
          </p:spPr>
          <p:txBody>
            <a:bodyPr wrap="square">
              <a:spAutoFit/>
            </a:bodyPr>
            <a:lstStyle/>
            <a:p>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7.66%</a:t>
              </a:r>
            </a:p>
          </p:txBody>
        </p:sp>
        <p:sp>
          <p:nvSpPr>
            <p:cNvPr id="83" name="Freeform: Shape 82">
              <a:extLst>
                <a:ext uri="{FF2B5EF4-FFF2-40B4-BE49-F238E27FC236}">
                  <a16:creationId xmlns:a16="http://schemas.microsoft.com/office/drawing/2014/main" id="{BBA50FA8-7F1B-49AB-891B-E498586BE7F9}"/>
                </a:ext>
              </a:extLst>
            </p:cNvPr>
            <p:cNvSpPr/>
            <p:nvPr/>
          </p:nvSpPr>
          <p:spPr>
            <a:xfrm>
              <a:off x="2133971" y="3487543"/>
              <a:ext cx="120138" cy="154038"/>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8BE5C8AE-69E5-4DBB-852B-B5CCBB295E74}"/>
              </a:ext>
            </a:extLst>
          </p:cNvPr>
          <p:cNvGrpSpPr/>
          <p:nvPr/>
        </p:nvGrpSpPr>
        <p:grpSpPr>
          <a:xfrm>
            <a:off x="1450429" y="3860259"/>
            <a:ext cx="1979644" cy="1291653"/>
            <a:chOff x="1819356" y="3898359"/>
            <a:chExt cx="1744469" cy="1291653"/>
          </a:xfrm>
        </p:grpSpPr>
        <p:cxnSp>
          <p:nvCxnSpPr>
            <p:cNvPr id="19" name="Straight Connector 18">
              <a:extLst>
                <a:ext uri="{FF2B5EF4-FFF2-40B4-BE49-F238E27FC236}">
                  <a16:creationId xmlns:a16="http://schemas.microsoft.com/office/drawing/2014/main" id="{F4A373BA-8CA6-447E-A2C4-38AA06F0F8E6}"/>
                </a:ext>
              </a:extLst>
            </p:cNvPr>
            <p:cNvCxnSpPr/>
            <p:nvPr/>
          </p:nvCxnSpPr>
          <p:spPr>
            <a:xfrm>
              <a:off x="1819356" y="5190012"/>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CFC5A7-7347-4804-8DFB-809BC247EFE4}"/>
                </a:ext>
              </a:extLst>
            </p:cNvPr>
            <p:cNvCxnSpPr/>
            <p:nvPr/>
          </p:nvCxnSpPr>
          <p:spPr>
            <a:xfrm>
              <a:off x="1819356" y="3898359"/>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0" name="Rounded Rectangle">
            <a:extLst>
              <a:ext uri="{FF2B5EF4-FFF2-40B4-BE49-F238E27FC236}">
                <a16:creationId xmlns:a16="http://schemas.microsoft.com/office/drawing/2014/main" id="{C709565C-6785-4445-B8A0-A2DCDC66812F}"/>
              </a:ext>
            </a:extLst>
          </p:cNvPr>
          <p:cNvSpPr/>
          <p:nvPr/>
        </p:nvSpPr>
        <p:spPr>
          <a:xfrm>
            <a:off x="4616604" y="1937004"/>
            <a:ext cx="2958793" cy="4501896"/>
          </a:xfrm>
          <a:prstGeom prst="roundRect">
            <a:avLst>
              <a:gd name="adj" fmla="val 1312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3" name="Group 2">
            <a:extLst>
              <a:ext uri="{FF2B5EF4-FFF2-40B4-BE49-F238E27FC236}">
                <a16:creationId xmlns:a16="http://schemas.microsoft.com/office/drawing/2014/main" id="{DE370EC5-A6BC-2DE5-89C6-AA97904BC8E1}"/>
              </a:ext>
            </a:extLst>
          </p:cNvPr>
          <p:cNvGrpSpPr/>
          <p:nvPr/>
        </p:nvGrpSpPr>
        <p:grpSpPr>
          <a:xfrm rot="10800000">
            <a:off x="5298458" y="1193413"/>
            <a:ext cx="1595084" cy="1595082"/>
            <a:chOff x="5298458" y="1193413"/>
            <a:chExt cx="1595084" cy="1595082"/>
          </a:xfrm>
        </p:grpSpPr>
        <p:sp>
          <p:nvSpPr>
            <p:cNvPr id="69" name="Circle">
              <a:extLst>
                <a:ext uri="{FF2B5EF4-FFF2-40B4-BE49-F238E27FC236}">
                  <a16:creationId xmlns:a16="http://schemas.microsoft.com/office/drawing/2014/main" id="{6F624429-A004-401B-B698-EC1BED3F90CF}"/>
                </a:ext>
              </a:extLst>
            </p:cNvPr>
            <p:cNvSpPr/>
            <p:nvPr/>
          </p:nvSpPr>
          <p:spPr>
            <a:xfrm>
              <a:off x="5298458" y="1193413"/>
              <a:ext cx="1595084" cy="1595082"/>
            </a:xfrm>
            <a:prstGeom prst="ellipse">
              <a:avLst/>
            </a:prstGeom>
            <a:noFill/>
            <a:ln w="9525" cap="flat">
              <a:solidFill>
                <a:schemeClr val="accent2">
                  <a:lumMod val="20000"/>
                  <a:lumOff val="8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0" name="Circle">
              <a:extLst>
                <a:ext uri="{FF2B5EF4-FFF2-40B4-BE49-F238E27FC236}">
                  <a16:creationId xmlns:a16="http://schemas.microsoft.com/office/drawing/2014/main" id="{ED4E6C43-37A7-409B-BDAE-783A577EBAF2}"/>
                </a:ext>
              </a:extLst>
            </p:cNvPr>
            <p:cNvSpPr/>
            <p:nvPr/>
          </p:nvSpPr>
          <p:spPr>
            <a:xfrm>
              <a:off x="6733780" y="2281703"/>
              <a:ext cx="147491" cy="147491"/>
            </a:xfrm>
            <a:prstGeom prst="ellipse">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1" name="Circle">
              <a:extLst>
                <a:ext uri="{FF2B5EF4-FFF2-40B4-BE49-F238E27FC236}">
                  <a16:creationId xmlns:a16="http://schemas.microsoft.com/office/drawing/2014/main" id="{FB8AEEA7-22C2-41DD-A389-F442DF84284E}"/>
                </a:ext>
              </a:extLst>
            </p:cNvPr>
            <p:cNvSpPr/>
            <p:nvPr/>
          </p:nvSpPr>
          <p:spPr>
            <a:xfrm>
              <a:off x="5470489" y="1365444"/>
              <a:ext cx="1251020" cy="1251020"/>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2" name="Circle">
              <a:extLst>
                <a:ext uri="{FF2B5EF4-FFF2-40B4-BE49-F238E27FC236}">
                  <a16:creationId xmlns:a16="http://schemas.microsoft.com/office/drawing/2014/main" id="{CD5201EC-66F5-46EE-BB81-DBF0E5EA1A44}"/>
                </a:ext>
              </a:extLst>
            </p:cNvPr>
            <p:cNvSpPr/>
            <p:nvPr/>
          </p:nvSpPr>
          <p:spPr>
            <a:xfrm>
              <a:off x="5656174" y="1495402"/>
              <a:ext cx="57308" cy="5731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3" name="Circle">
              <a:extLst>
                <a:ext uri="{FF2B5EF4-FFF2-40B4-BE49-F238E27FC236}">
                  <a16:creationId xmlns:a16="http://schemas.microsoft.com/office/drawing/2014/main" id="{308A45C0-051A-4320-AC8A-0F283427C172}"/>
                </a:ext>
              </a:extLst>
            </p:cNvPr>
            <p:cNvSpPr/>
            <p:nvPr/>
          </p:nvSpPr>
          <p:spPr>
            <a:xfrm>
              <a:off x="5657757" y="1552714"/>
              <a:ext cx="876484" cy="8764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8" name="Freeform: Shape 7">
            <a:extLst>
              <a:ext uri="{FF2B5EF4-FFF2-40B4-BE49-F238E27FC236}">
                <a16:creationId xmlns:a16="http://schemas.microsoft.com/office/drawing/2014/main" id="{35BFC4A1-895B-40E6-91D9-A6FB26A61044}"/>
              </a:ext>
            </a:extLst>
          </p:cNvPr>
          <p:cNvSpPr/>
          <p:nvPr/>
        </p:nvSpPr>
        <p:spPr>
          <a:xfrm>
            <a:off x="5924137" y="1868770"/>
            <a:ext cx="343726" cy="244368"/>
          </a:xfrm>
          <a:custGeom>
            <a:avLst/>
            <a:gdLst>
              <a:gd name="connsiteX0" fmla="*/ 0 w 1891862"/>
              <a:gd name="connsiteY0" fmla="*/ 801992 h 1344995"/>
              <a:gd name="connsiteX1" fmla="*/ 0 w 1891862"/>
              <a:gd name="connsiteY1" fmla="*/ 535949 h 1344995"/>
              <a:gd name="connsiteX2" fmla="*/ 2266 w 1891862"/>
              <a:gd name="connsiteY2" fmla="*/ 519592 h 1344995"/>
              <a:gd name="connsiteX3" fmla="*/ 32024 w 1891862"/>
              <a:gd name="connsiteY3" fmla="*/ 244631 h 1344995"/>
              <a:gd name="connsiteX4" fmla="*/ 242198 w 1891862"/>
              <a:gd name="connsiteY4" fmla="*/ 32388 h 1344995"/>
              <a:gd name="connsiteX5" fmla="*/ 477301 w 1891862"/>
              <a:gd name="connsiteY5" fmla="*/ 10858 h 1344995"/>
              <a:gd name="connsiteX6" fmla="*/ 863014 w 1891862"/>
              <a:gd name="connsiteY6" fmla="*/ 463 h 1344995"/>
              <a:gd name="connsiteX7" fmla="*/ 1470233 w 1891862"/>
              <a:gd name="connsiteY7" fmla="*/ 14406 h 1344995"/>
              <a:gd name="connsiteX8" fmla="*/ 1668189 w 1891862"/>
              <a:gd name="connsiteY8" fmla="*/ 35985 h 1344995"/>
              <a:gd name="connsiteX9" fmla="*/ 1859444 w 1891862"/>
              <a:gd name="connsiteY9" fmla="*/ 234285 h 1344995"/>
              <a:gd name="connsiteX10" fmla="*/ 1891912 w 1891862"/>
              <a:gd name="connsiteY10" fmla="*/ 544176 h 1344995"/>
              <a:gd name="connsiteX11" fmla="*/ 1859395 w 1891862"/>
              <a:gd name="connsiteY11" fmla="*/ 1110749 h 1344995"/>
              <a:gd name="connsiteX12" fmla="*/ 1664691 w 1891862"/>
              <a:gd name="connsiteY12" fmla="*/ 1309690 h 1344995"/>
              <a:gd name="connsiteX13" fmla="*/ 1407762 w 1891862"/>
              <a:gd name="connsiteY13" fmla="*/ 1334373 h 1344995"/>
              <a:gd name="connsiteX14" fmla="*/ 1012787 w 1891862"/>
              <a:gd name="connsiteY14" fmla="*/ 1344966 h 1344995"/>
              <a:gd name="connsiteX15" fmla="*/ 632444 w 1891862"/>
              <a:gd name="connsiteY15" fmla="*/ 1339349 h 1344995"/>
              <a:gd name="connsiteX16" fmla="*/ 246041 w 1891862"/>
              <a:gd name="connsiteY16" fmla="*/ 1313189 h 1344995"/>
              <a:gd name="connsiteX17" fmla="*/ 37542 w 1891862"/>
              <a:gd name="connsiteY17" fmla="*/ 1127845 h 1344995"/>
              <a:gd name="connsiteX18" fmla="*/ 9853 w 1891862"/>
              <a:gd name="connsiteY18" fmla="*/ 923189 h 1344995"/>
              <a:gd name="connsiteX19" fmla="*/ 0 w 1891862"/>
              <a:gd name="connsiteY19" fmla="*/ 801992 h 1344995"/>
              <a:gd name="connsiteX20" fmla="*/ 758913 w 1891862"/>
              <a:gd name="connsiteY20" fmla="*/ 670842 h 1344995"/>
              <a:gd name="connsiteX21" fmla="*/ 758913 w 1891862"/>
              <a:gd name="connsiteY21" fmla="*/ 933092 h 1344995"/>
              <a:gd name="connsiteX22" fmla="*/ 779408 w 1891862"/>
              <a:gd name="connsiteY22" fmla="*/ 945162 h 1344995"/>
              <a:gd name="connsiteX23" fmla="*/ 1228035 w 1891862"/>
              <a:gd name="connsiteY23" fmla="*/ 684391 h 1344995"/>
              <a:gd name="connsiteX24" fmla="*/ 1227888 w 1891862"/>
              <a:gd name="connsiteY24" fmla="*/ 662417 h 1344995"/>
              <a:gd name="connsiteX25" fmla="*/ 777979 w 1891862"/>
              <a:gd name="connsiteY25" fmla="*/ 400119 h 1344995"/>
              <a:gd name="connsiteX26" fmla="*/ 758913 w 1891862"/>
              <a:gd name="connsiteY26" fmla="*/ 412239 h 1344995"/>
              <a:gd name="connsiteX27" fmla="*/ 758913 w 1891862"/>
              <a:gd name="connsiteY27" fmla="*/ 670842 h 134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91862" h="1344995">
                <a:moveTo>
                  <a:pt x="0" y="801992"/>
                </a:moveTo>
                <a:cubicBezTo>
                  <a:pt x="0" y="713311"/>
                  <a:pt x="0" y="624630"/>
                  <a:pt x="0" y="535949"/>
                </a:cubicBezTo>
                <a:cubicBezTo>
                  <a:pt x="788" y="530480"/>
                  <a:pt x="2020" y="525061"/>
                  <a:pt x="2266" y="519592"/>
                </a:cubicBezTo>
                <a:cubicBezTo>
                  <a:pt x="6257" y="427265"/>
                  <a:pt x="19263" y="336022"/>
                  <a:pt x="32024" y="244631"/>
                </a:cubicBezTo>
                <a:cubicBezTo>
                  <a:pt x="48824" y="124271"/>
                  <a:pt x="139919" y="47562"/>
                  <a:pt x="242198" y="32388"/>
                </a:cubicBezTo>
                <a:cubicBezTo>
                  <a:pt x="320188" y="20810"/>
                  <a:pt x="398720" y="15243"/>
                  <a:pt x="477301" y="10858"/>
                </a:cubicBezTo>
                <a:cubicBezTo>
                  <a:pt x="605741" y="3764"/>
                  <a:pt x="734427" y="1793"/>
                  <a:pt x="863014" y="463"/>
                </a:cubicBezTo>
                <a:cubicBezTo>
                  <a:pt x="1065552" y="-1557"/>
                  <a:pt x="1267991" y="3025"/>
                  <a:pt x="1470233" y="14406"/>
                </a:cubicBezTo>
                <a:cubicBezTo>
                  <a:pt x="1536498" y="18150"/>
                  <a:pt x="1602861" y="22978"/>
                  <a:pt x="1668189" y="35985"/>
                </a:cubicBezTo>
                <a:cubicBezTo>
                  <a:pt x="1768497" y="55938"/>
                  <a:pt x="1842792" y="133682"/>
                  <a:pt x="1859444" y="234285"/>
                </a:cubicBezTo>
                <a:cubicBezTo>
                  <a:pt x="1876442" y="336958"/>
                  <a:pt x="1888512" y="440271"/>
                  <a:pt x="1891912" y="544176"/>
                </a:cubicBezTo>
                <a:cubicBezTo>
                  <a:pt x="1898119" y="733904"/>
                  <a:pt x="1892355" y="923140"/>
                  <a:pt x="1859395" y="1110749"/>
                </a:cubicBezTo>
                <a:cubicBezTo>
                  <a:pt x="1841265" y="1214014"/>
                  <a:pt x="1767462" y="1290279"/>
                  <a:pt x="1664691" y="1309690"/>
                </a:cubicBezTo>
                <a:cubicBezTo>
                  <a:pt x="1579803" y="1325702"/>
                  <a:pt x="1493684" y="1329595"/>
                  <a:pt x="1407762" y="1334373"/>
                </a:cubicBezTo>
                <a:cubicBezTo>
                  <a:pt x="1276219" y="1341665"/>
                  <a:pt x="1144478" y="1342897"/>
                  <a:pt x="1012787" y="1344966"/>
                </a:cubicBezTo>
                <a:cubicBezTo>
                  <a:pt x="885973" y="1346986"/>
                  <a:pt x="759208" y="1342995"/>
                  <a:pt x="632444" y="1339349"/>
                </a:cubicBezTo>
                <a:cubicBezTo>
                  <a:pt x="503265" y="1335654"/>
                  <a:pt x="374333" y="1330482"/>
                  <a:pt x="246041" y="1313189"/>
                </a:cubicBezTo>
                <a:cubicBezTo>
                  <a:pt x="143220" y="1299344"/>
                  <a:pt x="57002" y="1224902"/>
                  <a:pt x="37542" y="1127845"/>
                </a:cubicBezTo>
                <a:cubicBezTo>
                  <a:pt x="23993" y="1060300"/>
                  <a:pt x="15766" y="991868"/>
                  <a:pt x="9853" y="923189"/>
                </a:cubicBezTo>
                <a:cubicBezTo>
                  <a:pt x="6306" y="882839"/>
                  <a:pt x="3252" y="842440"/>
                  <a:pt x="0" y="801992"/>
                </a:cubicBezTo>
                <a:close/>
                <a:moveTo>
                  <a:pt x="758913" y="670842"/>
                </a:moveTo>
                <a:cubicBezTo>
                  <a:pt x="758913" y="758242"/>
                  <a:pt x="758913" y="845692"/>
                  <a:pt x="758913" y="933092"/>
                </a:cubicBezTo>
                <a:cubicBezTo>
                  <a:pt x="758913" y="956198"/>
                  <a:pt x="759652" y="956642"/>
                  <a:pt x="779408" y="945162"/>
                </a:cubicBezTo>
                <a:cubicBezTo>
                  <a:pt x="928983" y="858255"/>
                  <a:pt x="1078509" y="771348"/>
                  <a:pt x="1228035" y="684391"/>
                </a:cubicBezTo>
                <a:cubicBezTo>
                  <a:pt x="1245575" y="674192"/>
                  <a:pt x="1245575" y="672764"/>
                  <a:pt x="1227888" y="662417"/>
                </a:cubicBezTo>
                <a:cubicBezTo>
                  <a:pt x="1077967" y="574968"/>
                  <a:pt x="927998" y="487519"/>
                  <a:pt x="777979" y="400119"/>
                </a:cubicBezTo>
                <a:cubicBezTo>
                  <a:pt x="759553" y="389379"/>
                  <a:pt x="758913" y="389773"/>
                  <a:pt x="758913" y="412239"/>
                </a:cubicBezTo>
                <a:cubicBezTo>
                  <a:pt x="758863" y="498456"/>
                  <a:pt x="758913" y="584625"/>
                  <a:pt x="758913" y="670842"/>
                </a:cubicBezTo>
                <a:close/>
              </a:path>
            </a:pathLst>
          </a:custGeom>
          <a:solidFill>
            <a:schemeClr val="bg1"/>
          </a:solidFill>
          <a:ln w="4926" cap="flat">
            <a:noFill/>
            <a:prstDash val="solid"/>
            <a:miter/>
          </a:ln>
        </p:spPr>
        <p:txBody>
          <a:bodyPr rtlCol="0" anchor="ctr"/>
          <a:lstStyle/>
          <a:p>
            <a:endParaRPr lang="en-US"/>
          </a:p>
        </p:txBody>
      </p:sp>
      <p:sp>
        <p:nvSpPr>
          <p:cNvPr id="88" name="TextBox 87">
            <a:extLst>
              <a:ext uri="{FF2B5EF4-FFF2-40B4-BE49-F238E27FC236}">
                <a16:creationId xmlns:a16="http://schemas.microsoft.com/office/drawing/2014/main" id="{88C2A650-4297-4905-8A56-6F396A20D04E}"/>
              </a:ext>
            </a:extLst>
          </p:cNvPr>
          <p:cNvSpPr txBox="1"/>
          <p:nvPr/>
        </p:nvSpPr>
        <p:spPr>
          <a:xfrm>
            <a:off x="5231629" y="3991582"/>
            <a:ext cx="1728742" cy="938206"/>
          </a:xfrm>
          <a:prstGeom prst="rect">
            <a:avLst/>
          </a:prstGeom>
          <a:noFill/>
        </p:spPr>
        <p:txBody>
          <a:bodyPr wrap="square">
            <a:spAutoFit/>
          </a:bodyPr>
          <a:lstStyle/>
          <a:p>
            <a:pPr defTabSz="228600">
              <a:lnSpc>
                <a:spcPts val="1700"/>
              </a:lnSpc>
            </a:pPr>
            <a:r>
              <a:rPr lang="en-US" sz="1000" b="1" dirty="0">
                <a:solidFill>
                  <a:schemeClr val="accent2"/>
                </a:solidFill>
                <a:latin typeface="Century Gothic" panose="020B0502020202020204" pitchFamily="34" charset="0"/>
              </a:rPr>
              <a:t>14,000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Fans Added</a:t>
            </a:r>
          </a:p>
          <a:p>
            <a:pPr defTabSz="228600">
              <a:lnSpc>
                <a:spcPts val="1700"/>
              </a:lnSpc>
            </a:pPr>
            <a:r>
              <a:rPr lang="en-US" sz="1000" b="1" dirty="0">
                <a:solidFill>
                  <a:schemeClr val="accent2"/>
                </a:solidFill>
                <a:latin typeface="Century Gothic" panose="020B0502020202020204" pitchFamily="34" charset="0"/>
              </a:rPr>
              <a:t>5000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Engaged</a:t>
            </a:r>
          </a:p>
          <a:p>
            <a:pPr defTabSz="228600">
              <a:lnSpc>
                <a:spcPts val="1700"/>
              </a:lnSpc>
            </a:pPr>
            <a:r>
              <a:rPr lang="en-US" sz="1000" b="1" dirty="0">
                <a:solidFill>
                  <a:schemeClr val="accent2"/>
                </a:solidFill>
                <a:latin typeface="Century Gothic" panose="020B0502020202020204" pitchFamily="34" charset="0"/>
              </a:rPr>
              <a:t>35</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Post</a:t>
            </a:r>
          </a:p>
          <a:p>
            <a:pPr defTabSz="228600">
              <a:lnSpc>
                <a:spcPts val="1700"/>
              </a:lnSpc>
            </a:pPr>
            <a:r>
              <a:rPr lang="en-US" sz="1000" b="1" dirty="0">
                <a:solidFill>
                  <a:schemeClr val="accent2"/>
                </a:solidFill>
                <a:latin typeface="Century Gothic" panose="020B0502020202020204" pitchFamily="34" charset="0"/>
              </a:rPr>
              <a:t>7600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Likes</a:t>
            </a:r>
          </a:p>
        </p:txBody>
      </p:sp>
      <p:sp>
        <p:nvSpPr>
          <p:cNvPr id="98" name="TextBox 97">
            <a:extLst>
              <a:ext uri="{FF2B5EF4-FFF2-40B4-BE49-F238E27FC236}">
                <a16:creationId xmlns:a16="http://schemas.microsoft.com/office/drawing/2014/main" id="{0E2289CD-E141-4D5F-8B2A-5CB6BB6E98E6}"/>
              </a:ext>
            </a:extLst>
          </p:cNvPr>
          <p:cNvSpPr txBox="1"/>
          <p:nvPr/>
        </p:nvSpPr>
        <p:spPr>
          <a:xfrm>
            <a:off x="4920697" y="5314078"/>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SHARE OF ENGAGEMENT</a:t>
            </a:r>
          </a:p>
        </p:txBody>
      </p:sp>
      <p:grpSp>
        <p:nvGrpSpPr>
          <p:cNvPr id="99" name="Group 98">
            <a:extLst>
              <a:ext uri="{FF2B5EF4-FFF2-40B4-BE49-F238E27FC236}">
                <a16:creationId xmlns:a16="http://schemas.microsoft.com/office/drawing/2014/main" id="{C139AAE2-492B-4A7E-A05D-E0357CBC108A}"/>
              </a:ext>
            </a:extLst>
          </p:cNvPr>
          <p:cNvGrpSpPr/>
          <p:nvPr/>
        </p:nvGrpSpPr>
        <p:grpSpPr>
          <a:xfrm>
            <a:off x="5438898" y="5624577"/>
            <a:ext cx="1314203" cy="598522"/>
            <a:chOff x="2034489" y="5549389"/>
            <a:chExt cx="1314203" cy="598522"/>
          </a:xfrm>
        </p:grpSpPr>
        <p:sp>
          <p:nvSpPr>
            <p:cNvPr id="100" name="TextBox 99">
              <a:extLst>
                <a:ext uri="{FF2B5EF4-FFF2-40B4-BE49-F238E27FC236}">
                  <a16:creationId xmlns:a16="http://schemas.microsoft.com/office/drawing/2014/main" id="{52642F77-2970-4DA0-AFE2-F761797D743B}"/>
                </a:ext>
              </a:extLst>
            </p:cNvPr>
            <p:cNvSpPr txBox="1"/>
            <p:nvPr/>
          </p:nvSpPr>
          <p:spPr>
            <a:xfrm>
              <a:off x="2225084" y="5549389"/>
              <a:ext cx="933013" cy="369332"/>
            </a:xfrm>
            <a:prstGeom prst="rect">
              <a:avLst/>
            </a:prstGeom>
            <a:solidFill>
              <a:schemeClr val="bg1"/>
            </a:solidFill>
            <a:ln>
              <a:noFill/>
            </a:ln>
          </p:spPr>
          <p:txBody>
            <a:bodyPr wrap="square">
              <a:spAutoFit/>
            </a:bodyPr>
            <a:lstStyle/>
            <a:p>
              <a:pPr algn="ctr"/>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52%</a:t>
              </a:r>
            </a:p>
          </p:txBody>
        </p:sp>
        <p:sp>
          <p:nvSpPr>
            <p:cNvPr id="101" name="TextBox 100">
              <a:extLst>
                <a:ext uri="{FF2B5EF4-FFF2-40B4-BE49-F238E27FC236}">
                  <a16:creationId xmlns:a16="http://schemas.microsoft.com/office/drawing/2014/main" id="{5410F470-9ADB-4875-B4FE-CC931D1279E9}"/>
                </a:ext>
              </a:extLst>
            </p:cNvPr>
            <p:cNvSpPr txBox="1"/>
            <p:nvPr/>
          </p:nvSpPr>
          <p:spPr>
            <a:xfrm>
              <a:off x="2034489" y="5886301"/>
              <a:ext cx="1314203" cy="261610"/>
            </a:xfrm>
            <a:prstGeom prst="rect">
              <a:avLst/>
            </a:prstGeom>
            <a:noFill/>
          </p:spPr>
          <p:txBody>
            <a:bodyPr wrap="square">
              <a:spAutoFit/>
            </a:bodyPr>
            <a:lstStyle/>
            <a:p>
              <a:pPr algn="ctr"/>
              <a:r>
                <a:rPr lang="en-US" sz="1050" dirty="0">
                  <a:solidFill>
                    <a:schemeClr val="tx2"/>
                  </a:solidFill>
                  <a:latin typeface="Century Gothic" panose="020B0502020202020204" pitchFamily="34" charset="0"/>
                </a:rPr>
                <a:t>Of engagement</a:t>
              </a:r>
              <a:endParaRPr lang="en-MY" sz="1050" dirty="0">
                <a:solidFill>
                  <a:schemeClr val="tx2"/>
                </a:solidFill>
              </a:endParaRPr>
            </a:p>
          </p:txBody>
        </p:sp>
      </p:grpSp>
      <p:sp>
        <p:nvSpPr>
          <p:cNvPr id="94" name="TextBox 93">
            <a:extLst>
              <a:ext uri="{FF2B5EF4-FFF2-40B4-BE49-F238E27FC236}">
                <a16:creationId xmlns:a16="http://schemas.microsoft.com/office/drawing/2014/main" id="{438F1BCD-A805-4B30-8FC1-722DFAE16639}"/>
              </a:ext>
            </a:extLst>
          </p:cNvPr>
          <p:cNvSpPr txBox="1"/>
          <p:nvPr/>
        </p:nvSpPr>
        <p:spPr>
          <a:xfrm>
            <a:off x="4920697" y="2962644"/>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FAN GROWTH</a:t>
            </a:r>
          </a:p>
        </p:txBody>
      </p:sp>
      <p:grpSp>
        <p:nvGrpSpPr>
          <p:cNvPr id="95" name="Group 94">
            <a:extLst>
              <a:ext uri="{FF2B5EF4-FFF2-40B4-BE49-F238E27FC236}">
                <a16:creationId xmlns:a16="http://schemas.microsoft.com/office/drawing/2014/main" id="{A430E2E6-0218-4DB1-AB41-1A2DB1B8BC1E}"/>
              </a:ext>
            </a:extLst>
          </p:cNvPr>
          <p:cNvGrpSpPr/>
          <p:nvPr/>
        </p:nvGrpSpPr>
        <p:grpSpPr>
          <a:xfrm>
            <a:off x="5596123" y="3264015"/>
            <a:ext cx="1156978" cy="369332"/>
            <a:chOff x="2133971" y="3381559"/>
            <a:chExt cx="1156978" cy="369332"/>
          </a:xfrm>
        </p:grpSpPr>
        <p:sp>
          <p:nvSpPr>
            <p:cNvPr id="96" name="TextBox 95">
              <a:extLst>
                <a:ext uri="{FF2B5EF4-FFF2-40B4-BE49-F238E27FC236}">
                  <a16:creationId xmlns:a16="http://schemas.microsoft.com/office/drawing/2014/main" id="{BD6939CC-622A-40D1-8B68-A84CB6ADB39A}"/>
                </a:ext>
              </a:extLst>
            </p:cNvPr>
            <p:cNvSpPr txBox="1"/>
            <p:nvPr/>
          </p:nvSpPr>
          <p:spPr>
            <a:xfrm>
              <a:off x="2282763" y="3381559"/>
              <a:ext cx="1008186" cy="369332"/>
            </a:xfrm>
            <a:prstGeom prst="rect">
              <a:avLst/>
            </a:prstGeom>
            <a:noFill/>
          </p:spPr>
          <p:txBody>
            <a:bodyPr wrap="square">
              <a:spAutoFit/>
            </a:bodyPr>
            <a:lstStyle/>
            <a:p>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12.86%</a:t>
              </a:r>
            </a:p>
          </p:txBody>
        </p:sp>
        <p:sp>
          <p:nvSpPr>
            <p:cNvPr id="97" name="Freeform: Shape 96">
              <a:extLst>
                <a:ext uri="{FF2B5EF4-FFF2-40B4-BE49-F238E27FC236}">
                  <a16:creationId xmlns:a16="http://schemas.microsoft.com/office/drawing/2014/main" id="{AE40C95B-3720-4A9E-87D1-E768DBC66DC4}"/>
                </a:ext>
              </a:extLst>
            </p:cNvPr>
            <p:cNvSpPr/>
            <p:nvPr/>
          </p:nvSpPr>
          <p:spPr>
            <a:xfrm>
              <a:off x="2133971" y="3487543"/>
              <a:ext cx="120138" cy="154038"/>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91" name="Group 90">
            <a:extLst>
              <a:ext uri="{FF2B5EF4-FFF2-40B4-BE49-F238E27FC236}">
                <a16:creationId xmlns:a16="http://schemas.microsoft.com/office/drawing/2014/main" id="{A492549A-6A36-4110-85FC-2BCEDCDA1AC7}"/>
              </a:ext>
            </a:extLst>
          </p:cNvPr>
          <p:cNvGrpSpPr/>
          <p:nvPr/>
        </p:nvGrpSpPr>
        <p:grpSpPr>
          <a:xfrm>
            <a:off x="5106178" y="3860259"/>
            <a:ext cx="1979644" cy="1291653"/>
            <a:chOff x="1819356" y="3898359"/>
            <a:chExt cx="1744469" cy="1291653"/>
          </a:xfrm>
        </p:grpSpPr>
        <p:cxnSp>
          <p:nvCxnSpPr>
            <p:cNvPr id="92" name="Straight Connector 91">
              <a:extLst>
                <a:ext uri="{FF2B5EF4-FFF2-40B4-BE49-F238E27FC236}">
                  <a16:creationId xmlns:a16="http://schemas.microsoft.com/office/drawing/2014/main" id="{F827B753-B4F9-4978-9407-10C31751CF34}"/>
                </a:ext>
              </a:extLst>
            </p:cNvPr>
            <p:cNvCxnSpPr/>
            <p:nvPr/>
          </p:nvCxnSpPr>
          <p:spPr>
            <a:xfrm>
              <a:off x="1819356" y="5190012"/>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A14A55-E3D0-49A3-A4AD-70C042337F2B}"/>
                </a:ext>
              </a:extLst>
            </p:cNvPr>
            <p:cNvCxnSpPr/>
            <p:nvPr/>
          </p:nvCxnSpPr>
          <p:spPr>
            <a:xfrm>
              <a:off x="1819356" y="3898359"/>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8" name="Rounded Rectangle">
            <a:extLst>
              <a:ext uri="{FF2B5EF4-FFF2-40B4-BE49-F238E27FC236}">
                <a16:creationId xmlns:a16="http://schemas.microsoft.com/office/drawing/2014/main" id="{F88CA391-929E-414C-B41C-1999482B0F90}"/>
              </a:ext>
            </a:extLst>
          </p:cNvPr>
          <p:cNvSpPr/>
          <p:nvPr/>
        </p:nvSpPr>
        <p:spPr>
          <a:xfrm>
            <a:off x="8272352" y="1937004"/>
            <a:ext cx="2958793" cy="4501896"/>
          </a:xfrm>
          <a:prstGeom prst="roundRect">
            <a:avLst>
              <a:gd name="adj" fmla="val 1312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endParaRPr sz="1000" dirty="0">
              <a:latin typeface="Century Gothic" panose="020B0502020202020204" pitchFamily="34" charset="0"/>
            </a:endParaRPr>
          </a:p>
        </p:txBody>
      </p:sp>
      <p:grpSp>
        <p:nvGrpSpPr>
          <p:cNvPr id="4" name="Group 3">
            <a:extLst>
              <a:ext uri="{FF2B5EF4-FFF2-40B4-BE49-F238E27FC236}">
                <a16:creationId xmlns:a16="http://schemas.microsoft.com/office/drawing/2014/main" id="{1A2CBE49-B720-2087-355A-DADEC72F9C51}"/>
              </a:ext>
            </a:extLst>
          </p:cNvPr>
          <p:cNvGrpSpPr/>
          <p:nvPr/>
        </p:nvGrpSpPr>
        <p:grpSpPr>
          <a:xfrm rot="8140581">
            <a:off x="8954206" y="1193413"/>
            <a:ext cx="1595084" cy="1595082"/>
            <a:chOff x="8954206" y="1193413"/>
            <a:chExt cx="1595084" cy="1595082"/>
          </a:xfrm>
        </p:grpSpPr>
        <p:sp>
          <p:nvSpPr>
            <p:cNvPr id="75" name="Circle">
              <a:extLst>
                <a:ext uri="{FF2B5EF4-FFF2-40B4-BE49-F238E27FC236}">
                  <a16:creationId xmlns:a16="http://schemas.microsoft.com/office/drawing/2014/main" id="{60313694-6C5B-4FA6-97C1-DCE4396D395F}"/>
                </a:ext>
              </a:extLst>
            </p:cNvPr>
            <p:cNvSpPr/>
            <p:nvPr/>
          </p:nvSpPr>
          <p:spPr>
            <a:xfrm>
              <a:off x="8954206" y="1193413"/>
              <a:ext cx="1595084" cy="1595082"/>
            </a:xfrm>
            <a:prstGeom prst="ellipse">
              <a:avLst/>
            </a:prstGeom>
            <a:noFill/>
            <a:ln w="9525" cap="flat">
              <a:solidFill>
                <a:schemeClr val="accent2">
                  <a:lumMod val="20000"/>
                  <a:lumOff val="80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6" name="Circle">
              <a:extLst>
                <a:ext uri="{FF2B5EF4-FFF2-40B4-BE49-F238E27FC236}">
                  <a16:creationId xmlns:a16="http://schemas.microsoft.com/office/drawing/2014/main" id="{86236098-1775-445F-AB39-CAC520E9D7AE}"/>
                </a:ext>
              </a:extLst>
            </p:cNvPr>
            <p:cNvSpPr/>
            <p:nvPr/>
          </p:nvSpPr>
          <p:spPr>
            <a:xfrm>
              <a:off x="10389528" y="2281703"/>
              <a:ext cx="147491" cy="147491"/>
            </a:xfrm>
            <a:prstGeom prst="ellipse">
              <a:avLst/>
            </a:prstGeom>
            <a:solidFill>
              <a:schemeClr val="accent2">
                <a:lumMod val="20000"/>
                <a:lumOff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7" name="Circle">
              <a:extLst>
                <a:ext uri="{FF2B5EF4-FFF2-40B4-BE49-F238E27FC236}">
                  <a16:creationId xmlns:a16="http://schemas.microsoft.com/office/drawing/2014/main" id="{8130BF11-83B0-46E1-9615-129339AC85B1}"/>
                </a:ext>
              </a:extLst>
            </p:cNvPr>
            <p:cNvSpPr/>
            <p:nvPr/>
          </p:nvSpPr>
          <p:spPr>
            <a:xfrm>
              <a:off x="9126237" y="1365444"/>
              <a:ext cx="1251020" cy="1251020"/>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8" name="Circle">
              <a:extLst>
                <a:ext uri="{FF2B5EF4-FFF2-40B4-BE49-F238E27FC236}">
                  <a16:creationId xmlns:a16="http://schemas.microsoft.com/office/drawing/2014/main" id="{8124082D-F22A-4F4B-9AB3-341F1DB79CFE}"/>
                </a:ext>
              </a:extLst>
            </p:cNvPr>
            <p:cNvSpPr/>
            <p:nvPr/>
          </p:nvSpPr>
          <p:spPr>
            <a:xfrm>
              <a:off x="9311922" y="1495402"/>
              <a:ext cx="57308" cy="5731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9" name="Circle">
              <a:extLst>
                <a:ext uri="{FF2B5EF4-FFF2-40B4-BE49-F238E27FC236}">
                  <a16:creationId xmlns:a16="http://schemas.microsoft.com/office/drawing/2014/main" id="{E65AF5C6-5B5B-4C7B-AA06-8664D3501506}"/>
                </a:ext>
              </a:extLst>
            </p:cNvPr>
            <p:cNvSpPr/>
            <p:nvPr/>
          </p:nvSpPr>
          <p:spPr>
            <a:xfrm>
              <a:off x="9313505" y="1552714"/>
              <a:ext cx="876484" cy="8764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endParaRPr sz="1000" b="1" dirty="0">
                <a:solidFill>
                  <a:srgbClr val="FFFFFF"/>
                </a:solidFill>
                <a:latin typeface="Century Gothic" panose="020B0502020202020204" pitchFamily="34" charset="0"/>
              </a:endParaRPr>
            </a:p>
          </p:txBody>
        </p:sp>
      </p:grpSp>
      <p:sp>
        <p:nvSpPr>
          <p:cNvPr id="6" name="Freeform: Shape 5">
            <a:extLst>
              <a:ext uri="{FF2B5EF4-FFF2-40B4-BE49-F238E27FC236}">
                <a16:creationId xmlns:a16="http://schemas.microsoft.com/office/drawing/2014/main" id="{D10419D4-15A0-49E1-B482-FB2E8E42E18C}"/>
              </a:ext>
            </a:extLst>
          </p:cNvPr>
          <p:cNvSpPr/>
          <p:nvPr/>
        </p:nvSpPr>
        <p:spPr>
          <a:xfrm>
            <a:off x="9569143" y="1841917"/>
            <a:ext cx="365210" cy="298074"/>
          </a:xfrm>
          <a:custGeom>
            <a:avLst/>
            <a:gdLst>
              <a:gd name="connsiteX0" fmla="*/ 2012371 w 2010103"/>
              <a:gd name="connsiteY0" fmla="*/ 202643 h 1640599"/>
              <a:gd name="connsiteX1" fmla="*/ 1948324 w 2010103"/>
              <a:gd name="connsiteY1" fmla="*/ 282357 h 1640599"/>
              <a:gd name="connsiteX2" fmla="*/ 1826092 w 2010103"/>
              <a:gd name="connsiteY2" fmla="*/ 396263 h 1640599"/>
              <a:gd name="connsiteX3" fmla="*/ 1807962 w 2010103"/>
              <a:gd name="connsiteY3" fmla="*/ 434445 h 1640599"/>
              <a:gd name="connsiteX4" fmla="*/ 1426633 w 2010103"/>
              <a:gd name="connsiteY4" fmla="*/ 1338450 h 1640599"/>
              <a:gd name="connsiteX5" fmla="*/ 860799 w 2010103"/>
              <a:gd name="connsiteY5" fmla="*/ 1622574 h 1640599"/>
              <a:gd name="connsiteX6" fmla="*/ 558840 w 2010103"/>
              <a:gd name="connsiteY6" fmla="*/ 1641148 h 1640599"/>
              <a:gd name="connsiteX7" fmla="*/ 7441 w 2010103"/>
              <a:gd name="connsiteY7" fmla="*/ 1465609 h 1640599"/>
              <a:gd name="connsiteX8" fmla="*/ 2 w 2010103"/>
              <a:gd name="connsiteY8" fmla="*/ 1454967 h 1640599"/>
              <a:gd name="connsiteX9" fmla="*/ 594559 w 2010103"/>
              <a:gd name="connsiteY9" fmla="*/ 1290562 h 1640599"/>
              <a:gd name="connsiteX10" fmla="*/ 539478 w 2010103"/>
              <a:gd name="connsiteY10" fmla="*/ 1280068 h 1640599"/>
              <a:gd name="connsiteX11" fmla="*/ 226138 w 2010103"/>
              <a:gd name="connsiteY11" fmla="*/ 1019444 h 1640599"/>
              <a:gd name="connsiteX12" fmla="*/ 242052 w 2010103"/>
              <a:gd name="connsiteY12" fmla="*/ 997816 h 1640599"/>
              <a:gd name="connsiteX13" fmla="*/ 388572 w 2010103"/>
              <a:gd name="connsiteY13" fmla="*/ 989933 h 1640599"/>
              <a:gd name="connsiteX14" fmla="*/ 286392 w 2010103"/>
              <a:gd name="connsiteY14" fmla="*/ 946874 h 1640599"/>
              <a:gd name="connsiteX15" fmla="*/ 73065 w 2010103"/>
              <a:gd name="connsiteY15" fmla="*/ 601806 h 1640599"/>
              <a:gd name="connsiteX16" fmla="*/ 96319 w 2010103"/>
              <a:gd name="connsiteY16" fmla="*/ 586730 h 1640599"/>
              <a:gd name="connsiteX17" fmla="*/ 248456 w 2010103"/>
              <a:gd name="connsiteY17" fmla="*/ 626489 h 1640599"/>
              <a:gd name="connsiteX18" fmla="*/ 237223 w 2010103"/>
              <a:gd name="connsiteY18" fmla="*/ 614073 h 1640599"/>
              <a:gd name="connsiteX19" fmla="*/ 125387 w 2010103"/>
              <a:gd name="connsiteY19" fmla="*/ 91249 h 1640599"/>
              <a:gd name="connsiteX20" fmla="*/ 149922 w 2010103"/>
              <a:gd name="connsiteY20" fmla="*/ 91102 h 1640599"/>
              <a:gd name="connsiteX21" fmla="*/ 395519 w 2010103"/>
              <a:gd name="connsiteY21" fmla="*/ 311326 h 1640599"/>
              <a:gd name="connsiteX22" fmla="*/ 888438 w 2010103"/>
              <a:gd name="connsiteY22" fmla="*/ 497556 h 1640599"/>
              <a:gd name="connsiteX23" fmla="*/ 962782 w 2010103"/>
              <a:gd name="connsiteY23" fmla="*/ 505341 h 1640599"/>
              <a:gd name="connsiteX24" fmla="*/ 981553 w 2010103"/>
              <a:gd name="connsiteY24" fmla="*/ 483318 h 1640599"/>
              <a:gd name="connsiteX25" fmla="*/ 1041955 w 2010103"/>
              <a:gd name="connsiteY25" fmla="*/ 191213 h 1640599"/>
              <a:gd name="connsiteX26" fmla="*/ 1678290 w 2010103"/>
              <a:gd name="connsiteY26" fmla="*/ 115046 h 1640599"/>
              <a:gd name="connsiteX27" fmla="*/ 1716719 w 2010103"/>
              <a:gd name="connsiteY27" fmla="*/ 125195 h 1640599"/>
              <a:gd name="connsiteX28" fmla="*/ 1926154 w 2010103"/>
              <a:gd name="connsiteY28" fmla="*/ 46219 h 1640599"/>
              <a:gd name="connsiteX29" fmla="*/ 1956847 w 2010103"/>
              <a:gd name="connsiteY29" fmla="*/ 34641 h 1640599"/>
              <a:gd name="connsiteX30" fmla="*/ 1791309 w 2010103"/>
              <a:gd name="connsiteY30" fmla="*/ 256048 h 1640599"/>
              <a:gd name="connsiteX31" fmla="*/ 1849100 w 2010103"/>
              <a:gd name="connsiteY31" fmla="*/ 245407 h 1640599"/>
              <a:gd name="connsiteX32" fmla="*/ 1906398 w 2010103"/>
              <a:gd name="connsiteY32" fmla="*/ 231168 h 1640599"/>
              <a:gd name="connsiteX33" fmla="*/ 2012470 w 2010103"/>
              <a:gd name="connsiteY33" fmla="*/ 194760 h 1640599"/>
              <a:gd name="connsiteX34" fmla="*/ 2012371 w 2010103"/>
              <a:gd name="connsiteY34" fmla="*/ 202643 h 16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10103" h="1640599">
                <a:moveTo>
                  <a:pt x="2012371" y="202643"/>
                </a:moveTo>
                <a:cubicBezTo>
                  <a:pt x="1988526" y="227178"/>
                  <a:pt x="1971085" y="256837"/>
                  <a:pt x="1948324" y="282357"/>
                </a:cubicBezTo>
                <a:cubicBezTo>
                  <a:pt x="1911029" y="324185"/>
                  <a:pt x="1871467" y="363402"/>
                  <a:pt x="1826092" y="396263"/>
                </a:cubicBezTo>
                <a:cubicBezTo>
                  <a:pt x="1812396" y="406166"/>
                  <a:pt x="1807863" y="417546"/>
                  <a:pt x="1807962" y="434445"/>
                </a:cubicBezTo>
                <a:cubicBezTo>
                  <a:pt x="1809588" y="790007"/>
                  <a:pt x="1682675" y="1092409"/>
                  <a:pt x="1426633" y="1338450"/>
                </a:cubicBezTo>
                <a:cubicBezTo>
                  <a:pt x="1268091" y="1490784"/>
                  <a:pt x="1076737" y="1582126"/>
                  <a:pt x="860799" y="1622574"/>
                </a:cubicBezTo>
                <a:cubicBezTo>
                  <a:pt x="760836" y="1641296"/>
                  <a:pt x="659936" y="1647355"/>
                  <a:pt x="558840" y="1641148"/>
                </a:cubicBezTo>
                <a:cubicBezTo>
                  <a:pt x="360638" y="1628979"/>
                  <a:pt x="176181" y="1571385"/>
                  <a:pt x="7441" y="1465609"/>
                </a:cubicBezTo>
                <a:cubicBezTo>
                  <a:pt x="4337" y="1463638"/>
                  <a:pt x="-97" y="1462652"/>
                  <a:pt x="2" y="1454967"/>
                </a:cubicBezTo>
                <a:cubicBezTo>
                  <a:pt x="217418" y="1473590"/>
                  <a:pt x="416014" y="1423140"/>
                  <a:pt x="594559" y="1290562"/>
                </a:cubicBezTo>
                <a:cubicBezTo>
                  <a:pt x="575492" y="1281448"/>
                  <a:pt x="556869" y="1283812"/>
                  <a:pt x="539478" y="1280068"/>
                </a:cubicBezTo>
                <a:cubicBezTo>
                  <a:pt x="389410" y="1247897"/>
                  <a:pt x="285358" y="1160546"/>
                  <a:pt x="226138" y="1019444"/>
                </a:cubicBezTo>
                <a:cubicBezTo>
                  <a:pt x="216334" y="996092"/>
                  <a:pt x="217615" y="994367"/>
                  <a:pt x="242052" y="997816"/>
                </a:cubicBezTo>
                <a:cubicBezTo>
                  <a:pt x="291368" y="1004861"/>
                  <a:pt x="339896" y="1000674"/>
                  <a:pt x="388572" y="989933"/>
                </a:cubicBezTo>
                <a:cubicBezTo>
                  <a:pt x="353199" y="978109"/>
                  <a:pt x="318416" y="965743"/>
                  <a:pt x="286392" y="946874"/>
                </a:cubicBezTo>
                <a:cubicBezTo>
                  <a:pt x="154701" y="869278"/>
                  <a:pt x="84741" y="753500"/>
                  <a:pt x="73065" y="601806"/>
                </a:cubicBezTo>
                <a:cubicBezTo>
                  <a:pt x="71193" y="577419"/>
                  <a:pt x="73755" y="575842"/>
                  <a:pt x="96319" y="586730"/>
                </a:cubicBezTo>
                <a:cubicBezTo>
                  <a:pt x="144158" y="609787"/>
                  <a:pt x="194459" y="622991"/>
                  <a:pt x="248456" y="626489"/>
                </a:cubicBezTo>
                <a:cubicBezTo>
                  <a:pt x="247619" y="618951"/>
                  <a:pt x="241263" y="617177"/>
                  <a:pt x="237223" y="614073"/>
                </a:cubicBezTo>
                <a:cubicBezTo>
                  <a:pt x="77893" y="490708"/>
                  <a:pt x="30744" y="269203"/>
                  <a:pt x="125387" y="91249"/>
                </a:cubicBezTo>
                <a:cubicBezTo>
                  <a:pt x="135536" y="72134"/>
                  <a:pt x="141743" y="81347"/>
                  <a:pt x="149922" y="91102"/>
                </a:cubicBezTo>
                <a:cubicBezTo>
                  <a:pt x="221359" y="176137"/>
                  <a:pt x="303143" y="249791"/>
                  <a:pt x="395519" y="311326"/>
                </a:cubicBezTo>
                <a:cubicBezTo>
                  <a:pt x="545439" y="411240"/>
                  <a:pt x="709401" y="474549"/>
                  <a:pt x="888438" y="497556"/>
                </a:cubicBezTo>
                <a:cubicBezTo>
                  <a:pt x="913121" y="500710"/>
                  <a:pt x="938050" y="502434"/>
                  <a:pt x="962782" y="505341"/>
                </a:cubicBezTo>
                <a:cubicBezTo>
                  <a:pt x="980617" y="507410"/>
                  <a:pt x="984066" y="499330"/>
                  <a:pt x="981553" y="483318"/>
                </a:cubicBezTo>
                <a:cubicBezTo>
                  <a:pt x="965048" y="378478"/>
                  <a:pt x="985248" y="280879"/>
                  <a:pt x="1041955" y="191213"/>
                </a:cubicBezTo>
                <a:cubicBezTo>
                  <a:pt x="1180839" y="-28421"/>
                  <a:pt x="1491272" y="-65667"/>
                  <a:pt x="1678290" y="115046"/>
                </a:cubicBezTo>
                <a:cubicBezTo>
                  <a:pt x="1690311" y="126673"/>
                  <a:pt x="1701052" y="128939"/>
                  <a:pt x="1716719" y="125195"/>
                </a:cubicBezTo>
                <a:cubicBezTo>
                  <a:pt x="1789979" y="107803"/>
                  <a:pt x="1859889" y="82086"/>
                  <a:pt x="1926154" y="46219"/>
                </a:cubicBezTo>
                <a:cubicBezTo>
                  <a:pt x="1934579" y="41637"/>
                  <a:pt x="1942412" y="35085"/>
                  <a:pt x="1956847" y="34641"/>
                </a:cubicBezTo>
                <a:cubicBezTo>
                  <a:pt x="1926351" y="128298"/>
                  <a:pt x="1870038" y="199391"/>
                  <a:pt x="1791309" y="256048"/>
                </a:cubicBezTo>
                <a:cubicBezTo>
                  <a:pt x="1810573" y="252550"/>
                  <a:pt x="1829935" y="249496"/>
                  <a:pt x="1849100" y="245407"/>
                </a:cubicBezTo>
                <a:cubicBezTo>
                  <a:pt x="1868314" y="241268"/>
                  <a:pt x="1887676" y="237179"/>
                  <a:pt x="1906398" y="231168"/>
                </a:cubicBezTo>
                <a:cubicBezTo>
                  <a:pt x="1941969" y="219738"/>
                  <a:pt x="1977146" y="206978"/>
                  <a:pt x="2012470" y="194760"/>
                </a:cubicBezTo>
                <a:cubicBezTo>
                  <a:pt x="2012371" y="197420"/>
                  <a:pt x="2012371" y="200032"/>
                  <a:pt x="2012371" y="202643"/>
                </a:cubicBezTo>
                <a:close/>
              </a:path>
            </a:pathLst>
          </a:custGeom>
          <a:solidFill>
            <a:schemeClr val="bg1"/>
          </a:solidFill>
          <a:ln w="4926" cap="flat">
            <a:noFill/>
            <a:prstDash val="solid"/>
            <a:miter/>
          </a:ln>
        </p:spPr>
        <p:txBody>
          <a:bodyPr rtlCol="0" anchor="ctr"/>
          <a:lstStyle/>
          <a:p>
            <a:endParaRPr lang="en-US"/>
          </a:p>
        </p:txBody>
      </p:sp>
      <p:sp>
        <p:nvSpPr>
          <p:cNvPr id="103" name="TextBox 102">
            <a:extLst>
              <a:ext uri="{FF2B5EF4-FFF2-40B4-BE49-F238E27FC236}">
                <a16:creationId xmlns:a16="http://schemas.microsoft.com/office/drawing/2014/main" id="{F0641163-E43F-47E3-B5A4-EFBC674C495B}"/>
              </a:ext>
            </a:extLst>
          </p:cNvPr>
          <p:cNvSpPr txBox="1"/>
          <p:nvPr/>
        </p:nvSpPr>
        <p:spPr>
          <a:xfrm>
            <a:off x="8887377" y="3991582"/>
            <a:ext cx="1728742" cy="938206"/>
          </a:xfrm>
          <a:prstGeom prst="rect">
            <a:avLst/>
          </a:prstGeom>
          <a:noFill/>
        </p:spPr>
        <p:txBody>
          <a:bodyPr wrap="square">
            <a:spAutoFit/>
          </a:bodyPr>
          <a:lstStyle/>
          <a:p>
            <a:pPr defTabSz="228600">
              <a:lnSpc>
                <a:spcPts val="1700"/>
              </a:lnSpc>
            </a:pPr>
            <a:r>
              <a:rPr lang="en-US" sz="1000" b="1" dirty="0">
                <a:solidFill>
                  <a:schemeClr val="accent2"/>
                </a:solidFill>
                <a:latin typeface="Century Gothic" panose="020B0502020202020204" pitchFamily="34" charset="0"/>
              </a:rPr>
              <a:t>14,000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Fans Added</a:t>
            </a:r>
          </a:p>
          <a:p>
            <a:pPr defTabSz="228600">
              <a:lnSpc>
                <a:spcPts val="1700"/>
              </a:lnSpc>
            </a:pPr>
            <a:r>
              <a:rPr lang="en-US" sz="1000" b="1" dirty="0">
                <a:solidFill>
                  <a:schemeClr val="accent2"/>
                </a:solidFill>
                <a:latin typeface="Century Gothic" panose="020B0502020202020204" pitchFamily="34" charset="0"/>
              </a:rPr>
              <a:t>5000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Engaged</a:t>
            </a:r>
          </a:p>
          <a:p>
            <a:pPr defTabSz="228600">
              <a:lnSpc>
                <a:spcPts val="1700"/>
              </a:lnSpc>
            </a:pPr>
            <a:r>
              <a:rPr lang="en-US" sz="1000" b="1" dirty="0">
                <a:solidFill>
                  <a:schemeClr val="accent2"/>
                </a:solidFill>
                <a:latin typeface="Century Gothic" panose="020B0502020202020204" pitchFamily="34" charset="0"/>
              </a:rPr>
              <a:t>35</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Post</a:t>
            </a:r>
          </a:p>
          <a:p>
            <a:pPr defTabSz="228600">
              <a:lnSpc>
                <a:spcPts val="1700"/>
              </a:lnSpc>
            </a:pPr>
            <a:r>
              <a:rPr lang="en-US" sz="1000" b="1" dirty="0">
                <a:solidFill>
                  <a:schemeClr val="accent2"/>
                </a:solidFill>
                <a:latin typeface="Century Gothic" panose="020B0502020202020204" pitchFamily="34" charset="0"/>
              </a:rPr>
              <a:t>7600</a:t>
            </a:r>
            <a:r>
              <a:rPr lang="en-US" sz="1000" b="1" dirty="0">
                <a:solidFill>
                  <a:schemeClr val="tx2"/>
                </a:solidFill>
                <a:latin typeface="Century Gothic" panose="020B0502020202020204" pitchFamily="34" charset="0"/>
              </a:rPr>
              <a:t> 		</a:t>
            </a:r>
            <a:r>
              <a:rPr lang="en-US" sz="1000" dirty="0">
                <a:solidFill>
                  <a:schemeClr val="tx2"/>
                </a:solidFill>
                <a:latin typeface="Century Gothic" panose="020B0502020202020204" pitchFamily="34" charset="0"/>
              </a:rPr>
              <a:t>Likes</a:t>
            </a:r>
          </a:p>
        </p:txBody>
      </p:sp>
      <p:sp>
        <p:nvSpPr>
          <p:cNvPr id="113" name="TextBox 112">
            <a:extLst>
              <a:ext uri="{FF2B5EF4-FFF2-40B4-BE49-F238E27FC236}">
                <a16:creationId xmlns:a16="http://schemas.microsoft.com/office/drawing/2014/main" id="{2042E03A-C079-4019-A0CE-CB0E605CF41C}"/>
              </a:ext>
            </a:extLst>
          </p:cNvPr>
          <p:cNvSpPr txBox="1"/>
          <p:nvPr/>
        </p:nvSpPr>
        <p:spPr>
          <a:xfrm>
            <a:off x="8576445" y="5314078"/>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SHARE OF ENGAGEMENT</a:t>
            </a:r>
          </a:p>
        </p:txBody>
      </p:sp>
      <p:grpSp>
        <p:nvGrpSpPr>
          <p:cNvPr id="114" name="Group 113">
            <a:extLst>
              <a:ext uri="{FF2B5EF4-FFF2-40B4-BE49-F238E27FC236}">
                <a16:creationId xmlns:a16="http://schemas.microsoft.com/office/drawing/2014/main" id="{01C3A561-E5E0-4C4C-A963-5FD0B91F687E}"/>
              </a:ext>
            </a:extLst>
          </p:cNvPr>
          <p:cNvGrpSpPr/>
          <p:nvPr/>
        </p:nvGrpSpPr>
        <p:grpSpPr>
          <a:xfrm>
            <a:off x="9094646" y="5624577"/>
            <a:ext cx="1314203" cy="598522"/>
            <a:chOff x="2034489" y="5549389"/>
            <a:chExt cx="1314203" cy="598522"/>
          </a:xfrm>
        </p:grpSpPr>
        <p:sp>
          <p:nvSpPr>
            <p:cNvPr id="115" name="TextBox 114">
              <a:extLst>
                <a:ext uri="{FF2B5EF4-FFF2-40B4-BE49-F238E27FC236}">
                  <a16:creationId xmlns:a16="http://schemas.microsoft.com/office/drawing/2014/main" id="{B2BB0D73-BDCA-45A8-96DF-51F795115B1A}"/>
                </a:ext>
              </a:extLst>
            </p:cNvPr>
            <p:cNvSpPr txBox="1"/>
            <p:nvPr/>
          </p:nvSpPr>
          <p:spPr>
            <a:xfrm>
              <a:off x="2225084" y="5549389"/>
              <a:ext cx="933013" cy="369332"/>
            </a:xfrm>
            <a:prstGeom prst="rect">
              <a:avLst/>
            </a:prstGeom>
            <a:solidFill>
              <a:schemeClr val="bg1"/>
            </a:solidFill>
            <a:ln>
              <a:noFill/>
            </a:ln>
          </p:spPr>
          <p:txBody>
            <a:bodyPr wrap="square">
              <a:spAutoFit/>
            </a:bodyPr>
            <a:lstStyle/>
            <a:p>
              <a:pPr algn="ctr"/>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13%</a:t>
              </a:r>
            </a:p>
          </p:txBody>
        </p:sp>
        <p:sp>
          <p:nvSpPr>
            <p:cNvPr id="116" name="TextBox 115">
              <a:extLst>
                <a:ext uri="{FF2B5EF4-FFF2-40B4-BE49-F238E27FC236}">
                  <a16:creationId xmlns:a16="http://schemas.microsoft.com/office/drawing/2014/main" id="{1C9B67DC-1322-4775-9457-68CB3648E4E5}"/>
                </a:ext>
              </a:extLst>
            </p:cNvPr>
            <p:cNvSpPr txBox="1"/>
            <p:nvPr/>
          </p:nvSpPr>
          <p:spPr>
            <a:xfrm>
              <a:off x="2034489" y="5886301"/>
              <a:ext cx="1314203" cy="261610"/>
            </a:xfrm>
            <a:prstGeom prst="rect">
              <a:avLst/>
            </a:prstGeom>
            <a:noFill/>
          </p:spPr>
          <p:txBody>
            <a:bodyPr wrap="square">
              <a:spAutoFit/>
            </a:bodyPr>
            <a:lstStyle/>
            <a:p>
              <a:pPr algn="ctr"/>
              <a:r>
                <a:rPr lang="en-US" sz="1050" dirty="0">
                  <a:solidFill>
                    <a:schemeClr val="tx2"/>
                  </a:solidFill>
                  <a:latin typeface="Century Gothic" panose="020B0502020202020204" pitchFamily="34" charset="0"/>
                </a:rPr>
                <a:t>Of engagement</a:t>
              </a:r>
              <a:endParaRPr lang="en-MY" sz="1050" dirty="0">
                <a:solidFill>
                  <a:schemeClr val="tx2"/>
                </a:solidFill>
              </a:endParaRPr>
            </a:p>
          </p:txBody>
        </p:sp>
      </p:grpSp>
      <p:sp>
        <p:nvSpPr>
          <p:cNvPr id="109" name="TextBox 108">
            <a:extLst>
              <a:ext uri="{FF2B5EF4-FFF2-40B4-BE49-F238E27FC236}">
                <a16:creationId xmlns:a16="http://schemas.microsoft.com/office/drawing/2014/main" id="{9F4EE028-500D-4875-8812-2333321BE011}"/>
              </a:ext>
            </a:extLst>
          </p:cNvPr>
          <p:cNvSpPr txBox="1"/>
          <p:nvPr/>
        </p:nvSpPr>
        <p:spPr>
          <a:xfrm>
            <a:off x="8576445" y="2962644"/>
            <a:ext cx="2350606" cy="292388"/>
          </a:xfrm>
          <a:prstGeom prst="rect">
            <a:avLst/>
          </a:prstGeom>
          <a:noFill/>
        </p:spPr>
        <p:txBody>
          <a:bodyPr wrap="square">
            <a:spAutoFit/>
          </a:bodyPr>
          <a:lstStyle/>
          <a:p>
            <a:pPr algn="ctr"/>
            <a:r>
              <a:rPr lang="en-US" sz="1300" b="1" dirty="0">
                <a:solidFill>
                  <a:schemeClr val="tx2"/>
                </a:solidFill>
                <a:latin typeface="Century Gothic" panose="020B0502020202020204" pitchFamily="34" charset="0"/>
              </a:rPr>
              <a:t>FAN GROWTH</a:t>
            </a:r>
          </a:p>
        </p:txBody>
      </p:sp>
      <p:grpSp>
        <p:nvGrpSpPr>
          <p:cNvPr id="110" name="Group 109">
            <a:extLst>
              <a:ext uri="{FF2B5EF4-FFF2-40B4-BE49-F238E27FC236}">
                <a16:creationId xmlns:a16="http://schemas.microsoft.com/office/drawing/2014/main" id="{1A0220B7-781E-44F3-850B-691FFEFCDBF4}"/>
              </a:ext>
            </a:extLst>
          </p:cNvPr>
          <p:cNvGrpSpPr/>
          <p:nvPr/>
        </p:nvGrpSpPr>
        <p:grpSpPr>
          <a:xfrm>
            <a:off x="9251871" y="3264015"/>
            <a:ext cx="999754" cy="369332"/>
            <a:chOff x="2133971" y="3381559"/>
            <a:chExt cx="999754" cy="369332"/>
          </a:xfrm>
        </p:grpSpPr>
        <p:sp>
          <p:nvSpPr>
            <p:cNvPr id="111" name="TextBox 110">
              <a:extLst>
                <a:ext uri="{FF2B5EF4-FFF2-40B4-BE49-F238E27FC236}">
                  <a16:creationId xmlns:a16="http://schemas.microsoft.com/office/drawing/2014/main" id="{FDA96F11-3BC3-4219-A7C4-FCF11D3BE9E9}"/>
                </a:ext>
              </a:extLst>
            </p:cNvPr>
            <p:cNvSpPr txBox="1"/>
            <p:nvPr/>
          </p:nvSpPr>
          <p:spPr>
            <a:xfrm>
              <a:off x="2282763" y="3381559"/>
              <a:ext cx="850962" cy="369332"/>
            </a:xfrm>
            <a:prstGeom prst="rect">
              <a:avLst/>
            </a:prstGeom>
            <a:noFill/>
          </p:spPr>
          <p:txBody>
            <a:bodyPr wrap="square">
              <a:spAutoFit/>
            </a:bodyPr>
            <a:lstStyle/>
            <a:p>
              <a:r>
                <a:rPr lang="en-US" b="1" dirty="0">
                  <a:blipFill dpi="0" rotWithShape="1">
                    <a:blip r:embed="rId2">
                      <a:extLst>
                        <a:ext uri="{28A0092B-C50C-407E-A947-70E740481C1C}">
                          <a14:useLocalDpi xmlns:a14="http://schemas.microsoft.com/office/drawing/2010/main" val="0"/>
                        </a:ext>
                      </a:extLst>
                    </a:blip>
                    <a:srcRect/>
                    <a:stretch>
                      <a:fillRect/>
                    </a:stretch>
                  </a:blipFill>
                  <a:latin typeface="Century Gothic" panose="020B0502020202020204" pitchFamily="34" charset="0"/>
                </a:rPr>
                <a:t>4.50%</a:t>
              </a:r>
            </a:p>
          </p:txBody>
        </p:sp>
        <p:sp>
          <p:nvSpPr>
            <p:cNvPr id="112" name="Freeform: Shape 111">
              <a:extLst>
                <a:ext uri="{FF2B5EF4-FFF2-40B4-BE49-F238E27FC236}">
                  <a16:creationId xmlns:a16="http://schemas.microsoft.com/office/drawing/2014/main" id="{2DC0DCA8-90FB-49E3-8FC0-9892DDB7BEA1}"/>
                </a:ext>
              </a:extLst>
            </p:cNvPr>
            <p:cNvSpPr/>
            <p:nvPr/>
          </p:nvSpPr>
          <p:spPr>
            <a:xfrm>
              <a:off x="2133971" y="3487543"/>
              <a:ext cx="120138" cy="154038"/>
            </a:xfrm>
            <a:custGeom>
              <a:avLst/>
              <a:gdLst>
                <a:gd name="connsiteX0" fmla="*/ 1134 w 120138"/>
                <a:gd name="connsiteY0" fmla="*/ 62833 h 154038"/>
                <a:gd name="connsiteX1" fmla="*/ 5459 w 120138"/>
                <a:gd name="connsiteY1" fmla="*/ 52599 h 154038"/>
                <a:gd name="connsiteX2" fmla="*/ 56023 w 120138"/>
                <a:gd name="connsiteY2" fmla="*/ 2026 h 154038"/>
                <a:gd name="connsiteX3" fmla="*/ 64645 w 120138"/>
                <a:gd name="connsiteY3" fmla="*/ 2003 h 154038"/>
                <a:gd name="connsiteX4" fmla="*/ 115801 w 120138"/>
                <a:gd name="connsiteY4" fmla="*/ 53191 h 154038"/>
                <a:gd name="connsiteX5" fmla="*/ 115583 w 120138"/>
                <a:gd name="connsiteY5" fmla="*/ 74552 h 154038"/>
                <a:gd name="connsiteX6" fmla="*/ 94359 w 120138"/>
                <a:gd name="connsiteY6" fmla="*/ 74469 h 154038"/>
                <a:gd name="connsiteX7" fmla="*/ 61900 w 120138"/>
                <a:gd name="connsiteY7" fmla="*/ 41997 h 154038"/>
                <a:gd name="connsiteX8" fmla="*/ 58827 w 120138"/>
                <a:gd name="connsiteY8" fmla="*/ 41951 h 154038"/>
                <a:gd name="connsiteX9" fmla="*/ 27110 w 120138"/>
                <a:gd name="connsiteY9" fmla="*/ 73714 h 154038"/>
                <a:gd name="connsiteX10" fmla="*/ 11923 w 120138"/>
                <a:gd name="connsiteY10" fmla="*/ 77720 h 154038"/>
                <a:gd name="connsiteX11" fmla="*/ 1403 w 120138"/>
                <a:gd name="connsiteY11" fmla="*/ 66425 h 154038"/>
                <a:gd name="connsiteX12" fmla="*/ 1134 w 120138"/>
                <a:gd name="connsiteY12" fmla="*/ 62833 h 154038"/>
                <a:gd name="connsiteX13" fmla="*/ 18 w 120138"/>
                <a:gd name="connsiteY13" fmla="*/ 139192 h 154038"/>
                <a:gd name="connsiteX14" fmla="*/ 5017 w 120138"/>
                <a:gd name="connsiteY14" fmla="*/ 127470 h 154038"/>
                <a:gd name="connsiteX15" fmla="*/ 32177 w 120138"/>
                <a:gd name="connsiteY15" fmla="*/ 100328 h 154038"/>
                <a:gd name="connsiteX16" fmla="*/ 55226 w 120138"/>
                <a:gd name="connsiteY16" fmla="*/ 77283 h 154038"/>
                <a:gd name="connsiteX17" fmla="*/ 65460 w 120138"/>
                <a:gd name="connsiteY17" fmla="*/ 77279 h 154038"/>
                <a:gd name="connsiteX18" fmla="*/ 115405 w 120138"/>
                <a:gd name="connsiteY18" fmla="*/ 127488 h 154038"/>
                <a:gd name="connsiteX19" fmla="*/ 118938 w 120138"/>
                <a:gd name="connsiteY19" fmla="*/ 144291 h 154038"/>
                <a:gd name="connsiteX20" fmla="*/ 104388 w 120138"/>
                <a:gd name="connsiteY20" fmla="*/ 153646 h 154038"/>
                <a:gd name="connsiteX21" fmla="*/ 93904 w 120138"/>
                <a:gd name="connsiteY21" fmla="*/ 148816 h 154038"/>
                <a:gd name="connsiteX22" fmla="*/ 61936 w 120138"/>
                <a:gd name="connsiteY22" fmla="*/ 116831 h 154038"/>
                <a:gd name="connsiteX23" fmla="*/ 58790 w 120138"/>
                <a:gd name="connsiteY23" fmla="*/ 116799 h 154038"/>
                <a:gd name="connsiteX24" fmla="*/ 26081 w 120138"/>
                <a:gd name="connsiteY24" fmla="*/ 149244 h 154038"/>
                <a:gd name="connsiteX25" fmla="*/ 9637 w 120138"/>
                <a:gd name="connsiteY25" fmla="*/ 152868 h 154038"/>
                <a:gd name="connsiteX26" fmla="*/ 18 w 120138"/>
                <a:gd name="connsiteY26" fmla="*/ 139192 h 1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138" h="154038">
                  <a:moveTo>
                    <a:pt x="1134" y="62833"/>
                  </a:moveTo>
                  <a:cubicBezTo>
                    <a:pt x="1070" y="59055"/>
                    <a:pt x="2568" y="55499"/>
                    <a:pt x="5459" y="52599"/>
                  </a:cubicBezTo>
                  <a:cubicBezTo>
                    <a:pt x="22289" y="35719"/>
                    <a:pt x="39147" y="18865"/>
                    <a:pt x="56023" y="2026"/>
                  </a:cubicBezTo>
                  <a:cubicBezTo>
                    <a:pt x="58718" y="-660"/>
                    <a:pt x="61955" y="-683"/>
                    <a:pt x="64645" y="2003"/>
                  </a:cubicBezTo>
                  <a:cubicBezTo>
                    <a:pt x="81721" y="19038"/>
                    <a:pt x="98811" y="36065"/>
                    <a:pt x="115801" y="53191"/>
                  </a:cubicBezTo>
                  <a:cubicBezTo>
                    <a:pt x="121733" y="59173"/>
                    <a:pt x="121505" y="68647"/>
                    <a:pt x="115583" y="74552"/>
                  </a:cubicBezTo>
                  <a:cubicBezTo>
                    <a:pt x="109760" y="80361"/>
                    <a:pt x="100359" y="80411"/>
                    <a:pt x="94359" y="74469"/>
                  </a:cubicBezTo>
                  <a:cubicBezTo>
                    <a:pt x="83479" y="63707"/>
                    <a:pt x="72680" y="52863"/>
                    <a:pt x="61900" y="41997"/>
                  </a:cubicBezTo>
                  <a:cubicBezTo>
                    <a:pt x="60716" y="40804"/>
                    <a:pt x="60088" y="40676"/>
                    <a:pt x="58827" y="41951"/>
                  </a:cubicBezTo>
                  <a:cubicBezTo>
                    <a:pt x="48302" y="52586"/>
                    <a:pt x="37717" y="63161"/>
                    <a:pt x="27110" y="73714"/>
                  </a:cubicBezTo>
                  <a:cubicBezTo>
                    <a:pt x="22845" y="77957"/>
                    <a:pt x="17705" y="79427"/>
                    <a:pt x="11923" y="77720"/>
                  </a:cubicBezTo>
                  <a:cubicBezTo>
                    <a:pt x="6287" y="76054"/>
                    <a:pt x="2823" y="72143"/>
                    <a:pt x="1403" y="66425"/>
                  </a:cubicBezTo>
                  <a:cubicBezTo>
                    <a:pt x="1143" y="65360"/>
                    <a:pt x="1184" y="64286"/>
                    <a:pt x="1134" y="62833"/>
                  </a:cubicBezTo>
                  <a:close/>
                  <a:moveTo>
                    <a:pt x="18" y="139192"/>
                  </a:moveTo>
                  <a:cubicBezTo>
                    <a:pt x="-210" y="134581"/>
                    <a:pt x="1743" y="130725"/>
                    <a:pt x="5017" y="127470"/>
                  </a:cubicBezTo>
                  <a:cubicBezTo>
                    <a:pt x="14094" y="118447"/>
                    <a:pt x="23126" y="109378"/>
                    <a:pt x="32177" y="100328"/>
                  </a:cubicBezTo>
                  <a:cubicBezTo>
                    <a:pt x="39861" y="92643"/>
                    <a:pt x="47537" y="84959"/>
                    <a:pt x="55226" y="77283"/>
                  </a:cubicBezTo>
                  <a:cubicBezTo>
                    <a:pt x="58918" y="73596"/>
                    <a:pt x="61795" y="73596"/>
                    <a:pt x="65460" y="77279"/>
                  </a:cubicBezTo>
                  <a:cubicBezTo>
                    <a:pt x="82113" y="94009"/>
                    <a:pt x="98766" y="110739"/>
                    <a:pt x="115405" y="127488"/>
                  </a:cubicBezTo>
                  <a:cubicBezTo>
                    <a:pt x="120048" y="132163"/>
                    <a:pt x="121346" y="138478"/>
                    <a:pt x="118938" y="144291"/>
                  </a:cubicBezTo>
                  <a:cubicBezTo>
                    <a:pt x="116634" y="149854"/>
                    <a:pt x="111007" y="153637"/>
                    <a:pt x="104388" y="153646"/>
                  </a:cubicBezTo>
                  <a:cubicBezTo>
                    <a:pt x="100682" y="153496"/>
                    <a:pt x="96990" y="151917"/>
                    <a:pt x="93904" y="148816"/>
                  </a:cubicBezTo>
                  <a:cubicBezTo>
                    <a:pt x="83264" y="138136"/>
                    <a:pt x="72593" y="127488"/>
                    <a:pt x="61936" y="116831"/>
                  </a:cubicBezTo>
                  <a:cubicBezTo>
                    <a:pt x="60352" y="115246"/>
                    <a:pt x="60352" y="115251"/>
                    <a:pt x="58790" y="116799"/>
                  </a:cubicBezTo>
                  <a:cubicBezTo>
                    <a:pt x="47887" y="127615"/>
                    <a:pt x="36993" y="138441"/>
                    <a:pt x="26081" y="149244"/>
                  </a:cubicBezTo>
                  <a:cubicBezTo>
                    <a:pt x="21374" y="153901"/>
                    <a:pt x="15797" y="155285"/>
                    <a:pt x="9637" y="152868"/>
                  </a:cubicBezTo>
                  <a:cubicBezTo>
                    <a:pt x="3542" y="150487"/>
                    <a:pt x="337" y="145680"/>
                    <a:pt x="18" y="139192"/>
                  </a:cubicBez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106" name="Group 105">
            <a:extLst>
              <a:ext uri="{FF2B5EF4-FFF2-40B4-BE49-F238E27FC236}">
                <a16:creationId xmlns:a16="http://schemas.microsoft.com/office/drawing/2014/main" id="{6438E4CF-709E-4730-848A-CB3E4FD4B59D}"/>
              </a:ext>
            </a:extLst>
          </p:cNvPr>
          <p:cNvGrpSpPr/>
          <p:nvPr/>
        </p:nvGrpSpPr>
        <p:grpSpPr>
          <a:xfrm>
            <a:off x="8761926" y="3860259"/>
            <a:ext cx="1979644" cy="1291653"/>
            <a:chOff x="1819356" y="3898359"/>
            <a:chExt cx="1744469" cy="1291653"/>
          </a:xfrm>
        </p:grpSpPr>
        <p:cxnSp>
          <p:nvCxnSpPr>
            <p:cNvPr id="107" name="Straight Connector 106">
              <a:extLst>
                <a:ext uri="{FF2B5EF4-FFF2-40B4-BE49-F238E27FC236}">
                  <a16:creationId xmlns:a16="http://schemas.microsoft.com/office/drawing/2014/main" id="{5BD4E17C-D05D-4F87-8BEA-21F99468187A}"/>
                </a:ext>
              </a:extLst>
            </p:cNvPr>
            <p:cNvCxnSpPr/>
            <p:nvPr/>
          </p:nvCxnSpPr>
          <p:spPr>
            <a:xfrm>
              <a:off x="1819356" y="5190012"/>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236A812-1359-452A-B348-ADF4485BA5BE}"/>
                </a:ext>
              </a:extLst>
            </p:cNvPr>
            <p:cNvCxnSpPr/>
            <p:nvPr/>
          </p:nvCxnSpPr>
          <p:spPr>
            <a:xfrm>
              <a:off x="1819356" y="3898359"/>
              <a:ext cx="17444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9" name="Rounded Rectangle">
            <a:extLst>
              <a:ext uri="{FF2B5EF4-FFF2-40B4-BE49-F238E27FC236}">
                <a16:creationId xmlns:a16="http://schemas.microsoft.com/office/drawing/2014/main" id="{3034B815-DA6C-F6C4-E4CE-B783F4788106}"/>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18332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1500"/>
                                        <p:tgtEl>
                                          <p:spTgt spid="118"/>
                                        </p:tgtEl>
                                      </p:cBhvr>
                                    </p:animEffect>
                                  </p:childTnLst>
                                </p:cTn>
                              </p:par>
                              <p:par>
                                <p:cTn id="14" presetID="0" presetClass="path" presetSubtype="0" decel="50000" fill="hold" grpId="1" nodeType="withEffect">
                                  <p:stCondLst>
                                    <p:cond delay="0"/>
                                  </p:stCondLst>
                                  <p:childTnLst>
                                    <p:animMotion origin="layout" path="M -0.03672 0.05555 L -2.08333E-7 1.85185E-6 " pathEditMode="relative" rAng="0" ptsTypes="AA">
                                      <p:cBhvr>
                                        <p:cTn id="15" dur="1500" fill="hold"/>
                                        <p:tgtEl>
                                          <p:spTgt spid="32"/>
                                        </p:tgtEl>
                                        <p:attrNameLst>
                                          <p:attrName>ppt_x</p:attrName>
                                          <p:attrName>ppt_y</p:attrName>
                                        </p:attrNameLst>
                                      </p:cBhvr>
                                      <p:rCtr x="1836" y="-2778"/>
                                    </p:animMotion>
                                  </p:childTnLst>
                                </p:cTn>
                              </p:par>
                              <p:par>
                                <p:cTn id="16" presetID="0" presetClass="path" presetSubtype="0" decel="50000" fill="hold" grpId="1" nodeType="withEffect">
                                  <p:stCondLst>
                                    <p:cond delay="0"/>
                                  </p:stCondLst>
                                  <p:childTnLst>
                                    <p:animMotion origin="layout" path="M 0.03568 0.05856 L 2.08333E-7 1.85185E-6 " pathEditMode="relative" rAng="0" ptsTypes="AA">
                                      <p:cBhvr>
                                        <p:cTn id="17" dur="1500" fill="hold"/>
                                        <p:tgtEl>
                                          <p:spTgt spid="118"/>
                                        </p:tgtEl>
                                        <p:attrNameLst>
                                          <p:attrName>ppt_x</p:attrName>
                                          <p:attrName>ppt_y</p:attrName>
                                        </p:attrNameLst>
                                      </p:cBhvr>
                                      <p:rCtr x="-1784" y="-2940"/>
                                    </p:animMotion>
                                  </p:childTnLst>
                                </p:cTn>
                              </p:par>
                              <p:par>
                                <p:cTn id="18" presetID="0" presetClass="path" presetSubtype="0" decel="50000" fill="hold" grpId="1" nodeType="withEffect">
                                  <p:stCondLst>
                                    <p:cond delay="0"/>
                                  </p:stCondLst>
                                  <p:childTnLst>
                                    <p:animMotion origin="layout" path="M 0 0.05602 L 0 1.85185E-6 " pathEditMode="relative" rAng="0" ptsTypes="AA">
                                      <p:cBhvr>
                                        <p:cTn id="19" dur="1500" fill="hold"/>
                                        <p:tgtEl>
                                          <p:spTgt spid="60"/>
                                        </p:tgtEl>
                                        <p:attrNameLst>
                                          <p:attrName>ppt_x</p:attrName>
                                          <p:attrName>ppt_y</p:attrName>
                                        </p:attrNameLst>
                                      </p:cBhvr>
                                      <p:rCtr x="0" y="-2801"/>
                                    </p:animMotion>
                                  </p:childTnLst>
                                </p:cTn>
                              </p:par>
                              <p:par>
                                <p:cTn id="20" presetID="23" presetClass="entr" presetSubtype="16"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 calcmode="lin" valueType="num">
                                      <p:cBhvr>
                                        <p:cTn id="22" dur="1500" fill="hold"/>
                                        <p:tgtEl>
                                          <p:spTgt spid="2"/>
                                        </p:tgtEl>
                                        <p:attrNameLst>
                                          <p:attrName>ppt_w</p:attrName>
                                        </p:attrNameLst>
                                      </p:cBhvr>
                                      <p:tavLst>
                                        <p:tav tm="0">
                                          <p:val>
                                            <p:fltVal val="0"/>
                                          </p:val>
                                        </p:tav>
                                        <p:tav tm="100000">
                                          <p:val>
                                            <p:strVal val="#ppt_w"/>
                                          </p:val>
                                        </p:tav>
                                      </p:tavLst>
                                    </p:anim>
                                    <p:anim calcmode="lin" valueType="num">
                                      <p:cBhvr>
                                        <p:cTn id="23" dur="1500" fill="hold"/>
                                        <p:tgtEl>
                                          <p:spTgt spid="2"/>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 calcmode="lin" valueType="num">
                                      <p:cBhvr>
                                        <p:cTn id="26" dur="1500" fill="hold"/>
                                        <p:tgtEl>
                                          <p:spTgt spid="3"/>
                                        </p:tgtEl>
                                        <p:attrNameLst>
                                          <p:attrName>ppt_w</p:attrName>
                                        </p:attrNameLst>
                                      </p:cBhvr>
                                      <p:tavLst>
                                        <p:tav tm="0">
                                          <p:val>
                                            <p:fltVal val="0"/>
                                          </p:val>
                                        </p:tav>
                                        <p:tav tm="100000">
                                          <p:val>
                                            <p:strVal val="#ppt_w"/>
                                          </p:val>
                                        </p:tav>
                                      </p:tavLst>
                                    </p:anim>
                                    <p:anim calcmode="lin" valueType="num">
                                      <p:cBhvr>
                                        <p:cTn id="27" dur="1500" fill="hold"/>
                                        <p:tgtEl>
                                          <p:spTgt spid="3"/>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10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500" fill="hold"/>
                                        <p:tgtEl>
                                          <p:spTgt spid="4"/>
                                        </p:tgtEl>
                                        <p:attrNameLst>
                                          <p:attrName>ppt_w</p:attrName>
                                        </p:attrNameLst>
                                      </p:cBhvr>
                                      <p:tavLst>
                                        <p:tav tm="0">
                                          <p:val>
                                            <p:fltVal val="0"/>
                                          </p:val>
                                        </p:tav>
                                        <p:tav tm="100000">
                                          <p:val>
                                            <p:strVal val="#ppt_w"/>
                                          </p:val>
                                        </p:tav>
                                      </p:tavLst>
                                    </p:anim>
                                    <p:anim calcmode="lin" valueType="num">
                                      <p:cBhvr>
                                        <p:cTn id="31" dur="1500" fill="hold"/>
                                        <p:tgtEl>
                                          <p:spTgt spid="4"/>
                                        </p:tgtEl>
                                        <p:attrNameLst>
                                          <p:attrName>ppt_h</p:attrName>
                                        </p:attrNameLst>
                                      </p:cBhvr>
                                      <p:tavLst>
                                        <p:tav tm="0">
                                          <p:val>
                                            <p:fltVal val="0"/>
                                          </p:val>
                                        </p:tav>
                                        <p:tav tm="100000">
                                          <p:val>
                                            <p:strVal val="#ppt_h"/>
                                          </p:val>
                                        </p:tav>
                                      </p:tavLst>
                                    </p:anim>
                                  </p:childTnLst>
                                </p:cTn>
                              </p:par>
                              <p:par>
                                <p:cTn id="32" presetID="8" presetClass="emph" presetSubtype="0" repeatCount="indefinite" fill="hold" nodeType="withEffect">
                                  <p:stCondLst>
                                    <p:cond delay="1000"/>
                                  </p:stCondLst>
                                  <p:endCondLst>
                                    <p:cond evt="onNext" delay="0">
                                      <p:tgtEl>
                                        <p:sldTgt/>
                                      </p:tgtEl>
                                    </p:cond>
                                  </p:endCondLst>
                                  <p:childTnLst>
                                    <p:animRot by="21600000">
                                      <p:cBhvr>
                                        <p:cTn id="33" dur="30000" fill="hold"/>
                                        <p:tgtEl>
                                          <p:spTgt spid="2"/>
                                        </p:tgtEl>
                                        <p:attrNameLst>
                                          <p:attrName>r</p:attrName>
                                        </p:attrNameLst>
                                      </p:cBhvr>
                                    </p:animRot>
                                  </p:childTnLst>
                                </p:cTn>
                              </p:par>
                              <p:par>
                                <p:cTn id="34" presetID="8" presetClass="emph" presetSubtype="0" repeatCount="indefinite" fill="hold" nodeType="withEffect">
                                  <p:stCondLst>
                                    <p:cond delay="1000"/>
                                  </p:stCondLst>
                                  <p:endCondLst>
                                    <p:cond evt="onNext" delay="0">
                                      <p:tgtEl>
                                        <p:sldTgt/>
                                      </p:tgtEl>
                                    </p:cond>
                                  </p:endCondLst>
                                  <p:childTnLst>
                                    <p:animRot by="21600000">
                                      <p:cBhvr>
                                        <p:cTn id="35" dur="30000" fill="hold"/>
                                        <p:tgtEl>
                                          <p:spTgt spid="3"/>
                                        </p:tgtEl>
                                        <p:attrNameLst>
                                          <p:attrName>r</p:attrName>
                                        </p:attrNameLst>
                                      </p:cBhvr>
                                    </p:animRot>
                                  </p:childTnLst>
                                </p:cTn>
                              </p:par>
                              <p:par>
                                <p:cTn id="36" presetID="8" presetClass="emph" presetSubtype="0" repeatCount="indefinite" fill="hold" nodeType="withEffect">
                                  <p:stCondLst>
                                    <p:cond delay="1000"/>
                                  </p:stCondLst>
                                  <p:endCondLst>
                                    <p:cond evt="onNext" delay="0">
                                      <p:tgtEl>
                                        <p:sldTgt/>
                                      </p:tgtEl>
                                    </p:cond>
                                  </p:endCondLst>
                                  <p:childTnLst>
                                    <p:animRot by="21600000">
                                      <p:cBhvr>
                                        <p:cTn id="37" dur="30000" fill="hold"/>
                                        <p:tgtEl>
                                          <p:spTgt spid="4"/>
                                        </p:tgtEl>
                                        <p:attrNameLst>
                                          <p:attrName>r</p:attrName>
                                        </p:attrNameLst>
                                      </p:cBhvr>
                                    </p:animRot>
                                  </p:childTnLst>
                                </p:cTn>
                              </p:par>
                              <p:par>
                                <p:cTn id="38" presetID="10" presetClass="entr" presetSubtype="0" fill="hold" grpId="0" nodeType="withEffect">
                                  <p:stCondLst>
                                    <p:cond delay="20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childTnLst>
                                </p:cTn>
                              </p:par>
                              <p:par>
                                <p:cTn id="47" presetID="16" presetClass="entr" presetSubtype="37" fill="hold" nodeType="withEffect">
                                  <p:stCondLst>
                                    <p:cond delay="2000"/>
                                  </p:stCondLst>
                                  <p:childTnLst>
                                    <p:set>
                                      <p:cBhvr>
                                        <p:cTn id="48" dur="1" fill="hold">
                                          <p:stCondLst>
                                            <p:cond delay="0"/>
                                          </p:stCondLst>
                                        </p:cTn>
                                        <p:tgtEl>
                                          <p:spTgt spid="91"/>
                                        </p:tgtEl>
                                        <p:attrNameLst>
                                          <p:attrName>style.visibility</p:attrName>
                                        </p:attrNameLst>
                                      </p:cBhvr>
                                      <p:to>
                                        <p:strVal val="visible"/>
                                      </p:to>
                                    </p:set>
                                    <p:animEffect transition="in" filter="barn(outVertical)">
                                      <p:cBhvr>
                                        <p:cTn id="49" dur="1000"/>
                                        <p:tgtEl>
                                          <p:spTgt spid="91"/>
                                        </p:tgtEl>
                                      </p:cBhvr>
                                    </p:animEffect>
                                  </p:childTnLst>
                                </p:cTn>
                              </p:par>
                              <p:par>
                                <p:cTn id="50" presetID="16" presetClass="entr" presetSubtype="37" fill="hold" nodeType="withEffect">
                                  <p:stCondLst>
                                    <p:cond delay="2000"/>
                                  </p:stCondLst>
                                  <p:childTnLst>
                                    <p:set>
                                      <p:cBhvr>
                                        <p:cTn id="51" dur="1" fill="hold">
                                          <p:stCondLst>
                                            <p:cond delay="0"/>
                                          </p:stCondLst>
                                        </p:cTn>
                                        <p:tgtEl>
                                          <p:spTgt spid="21"/>
                                        </p:tgtEl>
                                        <p:attrNameLst>
                                          <p:attrName>style.visibility</p:attrName>
                                        </p:attrNameLst>
                                      </p:cBhvr>
                                      <p:to>
                                        <p:strVal val="visible"/>
                                      </p:to>
                                    </p:set>
                                    <p:animEffect transition="in" filter="barn(outVertical)">
                                      <p:cBhvr>
                                        <p:cTn id="52" dur="1000"/>
                                        <p:tgtEl>
                                          <p:spTgt spid="21"/>
                                        </p:tgtEl>
                                      </p:cBhvr>
                                    </p:animEffect>
                                  </p:childTnLst>
                                </p:cTn>
                              </p:par>
                              <p:par>
                                <p:cTn id="53" presetID="16" presetClass="entr" presetSubtype="37" fill="hold" nodeType="withEffect">
                                  <p:stCondLst>
                                    <p:cond delay="2000"/>
                                  </p:stCondLst>
                                  <p:childTnLst>
                                    <p:set>
                                      <p:cBhvr>
                                        <p:cTn id="54" dur="1" fill="hold">
                                          <p:stCondLst>
                                            <p:cond delay="0"/>
                                          </p:stCondLst>
                                        </p:cTn>
                                        <p:tgtEl>
                                          <p:spTgt spid="106"/>
                                        </p:tgtEl>
                                        <p:attrNameLst>
                                          <p:attrName>style.visibility</p:attrName>
                                        </p:attrNameLst>
                                      </p:cBhvr>
                                      <p:to>
                                        <p:strVal val="visible"/>
                                      </p:to>
                                    </p:set>
                                    <p:animEffect transition="in" filter="barn(outVertical)">
                                      <p:cBhvr>
                                        <p:cTn id="55" dur="1000"/>
                                        <p:tgtEl>
                                          <p:spTgt spid="106"/>
                                        </p:tgtEl>
                                      </p:cBhvr>
                                    </p:animEffect>
                                  </p:childTnLst>
                                </p:cTn>
                              </p:par>
                              <p:par>
                                <p:cTn id="56" presetID="10" presetClass="entr" presetSubtype="0" fill="hold" grpId="0" nodeType="withEffect">
                                  <p:stCondLst>
                                    <p:cond delay="300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childTnLst>
                                </p:cTn>
                              </p:par>
                              <p:par>
                                <p:cTn id="59" presetID="10" presetClass="entr" presetSubtype="0" fill="hold" grpId="0" nodeType="withEffect">
                                  <p:stCondLst>
                                    <p:cond delay="300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1000"/>
                                        <p:tgtEl>
                                          <p:spTgt spid="94"/>
                                        </p:tgtEl>
                                      </p:cBhvr>
                                    </p:animEffect>
                                  </p:childTnLst>
                                </p:cTn>
                              </p:par>
                              <p:par>
                                <p:cTn id="62" presetID="10" presetClass="entr" presetSubtype="0" fill="hold" grpId="0" nodeType="withEffect">
                                  <p:stCondLst>
                                    <p:cond delay="300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1000"/>
                                        <p:tgtEl>
                                          <p:spTgt spid="109"/>
                                        </p:tgtEl>
                                      </p:cBhvr>
                                    </p:animEffect>
                                  </p:childTnLst>
                                </p:cTn>
                              </p:par>
                              <p:par>
                                <p:cTn id="65" presetID="10" presetClass="entr" presetSubtype="0" fill="hold" grpId="0" nodeType="withEffect">
                                  <p:stCondLst>
                                    <p:cond delay="3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childTnLst>
                                </p:cTn>
                              </p:par>
                              <p:par>
                                <p:cTn id="68" presetID="10" presetClass="entr" presetSubtype="0" fill="hold" grpId="0" nodeType="withEffect">
                                  <p:stCondLst>
                                    <p:cond delay="3000"/>
                                  </p:stCondLst>
                                  <p:childTnLst>
                                    <p:set>
                                      <p:cBhvr>
                                        <p:cTn id="69" dur="1" fill="hold">
                                          <p:stCondLst>
                                            <p:cond delay="0"/>
                                          </p:stCondLst>
                                        </p:cTn>
                                        <p:tgtEl>
                                          <p:spTgt spid="98"/>
                                        </p:tgtEl>
                                        <p:attrNameLst>
                                          <p:attrName>style.visibility</p:attrName>
                                        </p:attrNameLst>
                                      </p:cBhvr>
                                      <p:to>
                                        <p:strVal val="visible"/>
                                      </p:to>
                                    </p:set>
                                    <p:animEffect transition="in" filter="fade">
                                      <p:cBhvr>
                                        <p:cTn id="70" dur="1000"/>
                                        <p:tgtEl>
                                          <p:spTgt spid="98"/>
                                        </p:tgtEl>
                                      </p:cBhvr>
                                    </p:animEffect>
                                  </p:childTnLst>
                                </p:cTn>
                              </p:par>
                              <p:par>
                                <p:cTn id="71" presetID="10" presetClass="entr" presetSubtype="0" fill="hold" grpId="0" nodeType="withEffect">
                                  <p:stCondLst>
                                    <p:cond delay="300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1000"/>
                                        <p:tgtEl>
                                          <p:spTgt spid="113"/>
                                        </p:tgtEl>
                                      </p:cBhvr>
                                    </p:animEffect>
                                  </p:childTnLst>
                                </p:cTn>
                              </p:par>
                              <p:par>
                                <p:cTn id="74" presetID="55" presetClass="entr" presetSubtype="0" fill="hold" nodeType="withEffect">
                                  <p:stCondLst>
                                    <p:cond delay="3000"/>
                                  </p:stCondLst>
                                  <p:childTnLst>
                                    <p:set>
                                      <p:cBhvr>
                                        <p:cTn id="75" dur="1" fill="hold">
                                          <p:stCondLst>
                                            <p:cond delay="0"/>
                                          </p:stCondLst>
                                        </p:cTn>
                                        <p:tgtEl>
                                          <p:spTgt spid="13"/>
                                        </p:tgtEl>
                                        <p:attrNameLst>
                                          <p:attrName>style.visibility</p:attrName>
                                        </p:attrNameLst>
                                      </p:cBhvr>
                                      <p:to>
                                        <p:strVal val="visible"/>
                                      </p:to>
                                    </p:set>
                                    <p:anim calcmode="lin" valueType="num">
                                      <p:cBhvr>
                                        <p:cTn id="76" dur="1000" fill="hold"/>
                                        <p:tgtEl>
                                          <p:spTgt spid="13"/>
                                        </p:tgtEl>
                                        <p:attrNameLst>
                                          <p:attrName>ppt_w</p:attrName>
                                        </p:attrNameLst>
                                      </p:cBhvr>
                                      <p:tavLst>
                                        <p:tav tm="0">
                                          <p:val>
                                            <p:strVal val="#ppt_w*0.70"/>
                                          </p:val>
                                        </p:tav>
                                        <p:tav tm="100000">
                                          <p:val>
                                            <p:strVal val="#ppt_w"/>
                                          </p:val>
                                        </p:tav>
                                      </p:tavLst>
                                    </p:anim>
                                    <p:anim calcmode="lin" valueType="num">
                                      <p:cBhvr>
                                        <p:cTn id="77" dur="1000" fill="hold"/>
                                        <p:tgtEl>
                                          <p:spTgt spid="13"/>
                                        </p:tgtEl>
                                        <p:attrNameLst>
                                          <p:attrName>ppt_h</p:attrName>
                                        </p:attrNameLst>
                                      </p:cBhvr>
                                      <p:tavLst>
                                        <p:tav tm="0">
                                          <p:val>
                                            <p:strVal val="#ppt_h"/>
                                          </p:val>
                                        </p:tav>
                                        <p:tav tm="100000">
                                          <p:val>
                                            <p:strVal val="#ppt_h"/>
                                          </p:val>
                                        </p:tav>
                                      </p:tavLst>
                                    </p:anim>
                                    <p:animEffect transition="in" filter="fade">
                                      <p:cBhvr>
                                        <p:cTn id="78" dur="1000"/>
                                        <p:tgtEl>
                                          <p:spTgt spid="13"/>
                                        </p:tgtEl>
                                      </p:cBhvr>
                                    </p:animEffect>
                                  </p:childTnLst>
                                </p:cTn>
                              </p:par>
                              <p:par>
                                <p:cTn id="79" presetID="55" presetClass="entr" presetSubtype="0" fill="hold" nodeType="withEffect">
                                  <p:stCondLst>
                                    <p:cond delay="3000"/>
                                  </p:stCondLst>
                                  <p:childTnLst>
                                    <p:set>
                                      <p:cBhvr>
                                        <p:cTn id="80" dur="1" fill="hold">
                                          <p:stCondLst>
                                            <p:cond delay="0"/>
                                          </p:stCondLst>
                                        </p:cTn>
                                        <p:tgtEl>
                                          <p:spTgt spid="95"/>
                                        </p:tgtEl>
                                        <p:attrNameLst>
                                          <p:attrName>style.visibility</p:attrName>
                                        </p:attrNameLst>
                                      </p:cBhvr>
                                      <p:to>
                                        <p:strVal val="visible"/>
                                      </p:to>
                                    </p:set>
                                    <p:anim calcmode="lin" valueType="num">
                                      <p:cBhvr>
                                        <p:cTn id="81" dur="1000" fill="hold"/>
                                        <p:tgtEl>
                                          <p:spTgt spid="95"/>
                                        </p:tgtEl>
                                        <p:attrNameLst>
                                          <p:attrName>ppt_w</p:attrName>
                                        </p:attrNameLst>
                                      </p:cBhvr>
                                      <p:tavLst>
                                        <p:tav tm="0">
                                          <p:val>
                                            <p:strVal val="#ppt_w*0.70"/>
                                          </p:val>
                                        </p:tav>
                                        <p:tav tm="100000">
                                          <p:val>
                                            <p:strVal val="#ppt_w"/>
                                          </p:val>
                                        </p:tav>
                                      </p:tavLst>
                                    </p:anim>
                                    <p:anim calcmode="lin" valueType="num">
                                      <p:cBhvr>
                                        <p:cTn id="82" dur="1000" fill="hold"/>
                                        <p:tgtEl>
                                          <p:spTgt spid="95"/>
                                        </p:tgtEl>
                                        <p:attrNameLst>
                                          <p:attrName>ppt_h</p:attrName>
                                        </p:attrNameLst>
                                      </p:cBhvr>
                                      <p:tavLst>
                                        <p:tav tm="0">
                                          <p:val>
                                            <p:strVal val="#ppt_h"/>
                                          </p:val>
                                        </p:tav>
                                        <p:tav tm="100000">
                                          <p:val>
                                            <p:strVal val="#ppt_h"/>
                                          </p:val>
                                        </p:tav>
                                      </p:tavLst>
                                    </p:anim>
                                    <p:animEffect transition="in" filter="fade">
                                      <p:cBhvr>
                                        <p:cTn id="83" dur="1000"/>
                                        <p:tgtEl>
                                          <p:spTgt spid="95"/>
                                        </p:tgtEl>
                                      </p:cBhvr>
                                    </p:animEffect>
                                  </p:childTnLst>
                                </p:cTn>
                              </p:par>
                              <p:par>
                                <p:cTn id="84" presetID="55" presetClass="entr" presetSubtype="0" fill="hold" nodeType="withEffect">
                                  <p:stCondLst>
                                    <p:cond delay="3000"/>
                                  </p:stCondLst>
                                  <p:childTnLst>
                                    <p:set>
                                      <p:cBhvr>
                                        <p:cTn id="85" dur="1" fill="hold">
                                          <p:stCondLst>
                                            <p:cond delay="0"/>
                                          </p:stCondLst>
                                        </p:cTn>
                                        <p:tgtEl>
                                          <p:spTgt spid="110"/>
                                        </p:tgtEl>
                                        <p:attrNameLst>
                                          <p:attrName>style.visibility</p:attrName>
                                        </p:attrNameLst>
                                      </p:cBhvr>
                                      <p:to>
                                        <p:strVal val="visible"/>
                                      </p:to>
                                    </p:set>
                                    <p:anim calcmode="lin" valueType="num">
                                      <p:cBhvr>
                                        <p:cTn id="86" dur="1000" fill="hold"/>
                                        <p:tgtEl>
                                          <p:spTgt spid="110"/>
                                        </p:tgtEl>
                                        <p:attrNameLst>
                                          <p:attrName>ppt_w</p:attrName>
                                        </p:attrNameLst>
                                      </p:cBhvr>
                                      <p:tavLst>
                                        <p:tav tm="0">
                                          <p:val>
                                            <p:strVal val="#ppt_w*0.70"/>
                                          </p:val>
                                        </p:tav>
                                        <p:tav tm="100000">
                                          <p:val>
                                            <p:strVal val="#ppt_w"/>
                                          </p:val>
                                        </p:tav>
                                      </p:tavLst>
                                    </p:anim>
                                    <p:anim calcmode="lin" valueType="num">
                                      <p:cBhvr>
                                        <p:cTn id="87" dur="1000" fill="hold"/>
                                        <p:tgtEl>
                                          <p:spTgt spid="110"/>
                                        </p:tgtEl>
                                        <p:attrNameLst>
                                          <p:attrName>ppt_h</p:attrName>
                                        </p:attrNameLst>
                                      </p:cBhvr>
                                      <p:tavLst>
                                        <p:tav tm="0">
                                          <p:val>
                                            <p:strVal val="#ppt_h"/>
                                          </p:val>
                                        </p:tav>
                                        <p:tav tm="100000">
                                          <p:val>
                                            <p:strVal val="#ppt_h"/>
                                          </p:val>
                                        </p:tav>
                                      </p:tavLst>
                                    </p:anim>
                                    <p:animEffect transition="in" filter="fade">
                                      <p:cBhvr>
                                        <p:cTn id="88" dur="1000"/>
                                        <p:tgtEl>
                                          <p:spTgt spid="110"/>
                                        </p:tgtEl>
                                      </p:cBhvr>
                                    </p:animEffect>
                                  </p:childTnLst>
                                </p:cTn>
                              </p:par>
                              <p:par>
                                <p:cTn id="89" presetID="55" presetClass="entr" presetSubtype="0" fill="hold" nodeType="withEffect">
                                  <p:stCondLst>
                                    <p:cond delay="3000"/>
                                  </p:stCondLst>
                                  <p:childTnLst>
                                    <p:set>
                                      <p:cBhvr>
                                        <p:cTn id="90" dur="1" fill="hold">
                                          <p:stCondLst>
                                            <p:cond delay="0"/>
                                          </p:stCondLst>
                                        </p:cTn>
                                        <p:tgtEl>
                                          <p:spTgt spid="14"/>
                                        </p:tgtEl>
                                        <p:attrNameLst>
                                          <p:attrName>style.visibility</p:attrName>
                                        </p:attrNameLst>
                                      </p:cBhvr>
                                      <p:to>
                                        <p:strVal val="visible"/>
                                      </p:to>
                                    </p:set>
                                    <p:anim calcmode="lin" valueType="num">
                                      <p:cBhvr>
                                        <p:cTn id="91" dur="1000" fill="hold"/>
                                        <p:tgtEl>
                                          <p:spTgt spid="14"/>
                                        </p:tgtEl>
                                        <p:attrNameLst>
                                          <p:attrName>ppt_w</p:attrName>
                                        </p:attrNameLst>
                                      </p:cBhvr>
                                      <p:tavLst>
                                        <p:tav tm="0">
                                          <p:val>
                                            <p:strVal val="#ppt_w*0.70"/>
                                          </p:val>
                                        </p:tav>
                                        <p:tav tm="100000">
                                          <p:val>
                                            <p:strVal val="#ppt_w"/>
                                          </p:val>
                                        </p:tav>
                                      </p:tavLst>
                                    </p:anim>
                                    <p:anim calcmode="lin" valueType="num">
                                      <p:cBhvr>
                                        <p:cTn id="92" dur="1000" fill="hold"/>
                                        <p:tgtEl>
                                          <p:spTgt spid="14"/>
                                        </p:tgtEl>
                                        <p:attrNameLst>
                                          <p:attrName>ppt_h</p:attrName>
                                        </p:attrNameLst>
                                      </p:cBhvr>
                                      <p:tavLst>
                                        <p:tav tm="0">
                                          <p:val>
                                            <p:strVal val="#ppt_h"/>
                                          </p:val>
                                        </p:tav>
                                        <p:tav tm="100000">
                                          <p:val>
                                            <p:strVal val="#ppt_h"/>
                                          </p:val>
                                        </p:tav>
                                      </p:tavLst>
                                    </p:anim>
                                    <p:animEffect transition="in" filter="fade">
                                      <p:cBhvr>
                                        <p:cTn id="93" dur="1000"/>
                                        <p:tgtEl>
                                          <p:spTgt spid="14"/>
                                        </p:tgtEl>
                                      </p:cBhvr>
                                    </p:animEffect>
                                  </p:childTnLst>
                                </p:cTn>
                              </p:par>
                              <p:par>
                                <p:cTn id="94" presetID="55" presetClass="entr" presetSubtype="0" fill="hold" nodeType="withEffect">
                                  <p:stCondLst>
                                    <p:cond delay="3000"/>
                                  </p:stCondLst>
                                  <p:childTnLst>
                                    <p:set>
                                      <p:cBhvr>
                                        <p:cTn id="95" dur="1" fill="hold">
                                          <p:stCondLst>
                                            <p:cond delay="0"/>
                                          </p:stCondLst>
                                        </p:cTn>
                                        <p:tgtEl>
                                          <p:spTgt spid="99"/>
                                        </p:tgtEl>
                                        <p:attrNameLst>
                                          <p:attrName>style.visibility</p:attrName>
                                        </p:attrNameLst>
                                      </p:cBhvr>
                                      <p:to>
                                        <p:strVal val="visible"/>
                                      </p:to>
                                    </p:set>
                                    <p:anim calcmode="lin" valueType="num">
                                      <p:cBhvr>
                                        <p:cTn id="96" dur="1000" fill="hold"/>
                                        <p:tgtEl>
                                          <p:spTgt spid="99"/>
                                        </p:tgtEl>
                                        <p:attrNameLst>
                                          <p:attrName>ppt_w</p:attrName>
                                        </p:attrNameLst>
                                      </p:cBhvr>
                                      <p:tavLst>
                                        <p:tav tm="0">
                                          <p:val>
                                            <p:strVal val="#ppt_w*0.70"/>
                                          </p:val>
                                        </p:tav>
                                        <p:tav tm="100000">
                                          <p:val>
                                            <p:strVal val="#ppt_w"/>
                                          </p:val>
                                        </p:tav>
                                      </p:tavLst>
                                    </p:anim>
                                    <p:anim calcmode="lin" valueType="num">
                                      <p:cBhvr>
                                        <p:cTn id="97" dur="1000" fill="hold"/>
                                        <p:tgtEl>
                                          <p:spTgt spid="99"/>
                                        </p:tgtEl>
                                        <p:attrNameLst>
                                          <p:attrName>ppt_h</p:attrName>
                                        </p:attrNameLst>
                                      </p:cBhvr>
                                      <p:tavLst>
                                        <p:tav tm="0">
                                          <p:val>
                                            <p:strVal val="#ppt_h"/>
                                          </p:val>
                                        </p:tav>
                                        <p:tav tm="100000">
                                          <p:val>
                                            <p:strVal val="#ppt_h"/>
                                          </p:val>
                                        </p:tav>
                                      </p:tavLst>
                                    </p:anim>
                                    <p:animEffect transition="in" filter="fade">
                                      <p:cBhvr>
                                        <p:cTn id="98" dur="1000"/>
                                        <p:tgtEl>
                                          <p:spTgt spid="99"/>
                                        </p:tgtEl>
                                      </p:cBhvr>
                                    </p:animEffect>
                                  </p:childTnLst>
                                </p:cTn>
                              </p:par>
                              <p:par>
                                <p:cTn id="99" presetID="55" presetClass="entr" presetSubtype="0" fill="hold" nodeType="withEffect">
                                  <p:stCondLst>
                                    <p:cond delay="3000"/>
                                  </p:stCondLst>
                                  <p:childTnLst>
                                    <p:set>
                                      <p:cBhvr>
                                        <p:cTn id="100" dur="1" fill="hold">
                                          <p:stCondLst>
                                            <p:cond delay="0"/>
                                          </p:stCondLst>
                                        </p:cTn>
                                        <p:tgtEl>
                                          <p:spTgt spid="114"/>
                                        </p:tgtEl>
                                        <p:attrNameLst>
                                          <p:attrName>style.visibility</p:attrName>
                                        </p:attrNameLst>
                                      </p:cBhvr>
                                      <p:to>
                                        <p:strVal val="visible"/>
                                      </p:to>
                                    </p:set>
                                    <p:anim calcmode="lin" valueType="num">
                                      <p:cBhvr>
                                        <p:cTn id="101" dur="1000" fill="hold"/>
                                        <p:tgtEl>
                                          <p:spTgt spid="114"/>
                                        </p:tgtEl>
                                        <p:attrNameLst>
                                          <p:attrName>ppt_w</p:attrName>
                                        </p:attrNameLst>
                                      </p:cBhvr>
                                      <p:tavLst>
                                        <p:tav tm="0">
                                          <p:val>
                                            <p:strVal val="#ppt_w*0.70"/>
                                          </p:val>
                                        </p:tav>
                                        <p:tav tm="100000">
                                          <p:val>
                                            <p:strVal val="#ppt_w"/>
                                          </p:val>
                                        </p:tav>
                                      </p:tavLst>
                                    </p:anim>
                                    <p:anim calcmode="lin" valueType="num">
                                      <p:cBhvr>
                                        <p:cTn id="102" dur="1000" fill="hold"/>
                                        <p:tgtEl>
                                          <p:spTgt spid="114"/>
                                        </p:tgtEl>
                                        <p:attrNameLst>
                                          <p:attrName>ppt_h</p:attrName>
                                        </p:attrNameLst>
                                      </p:cBhvr>
                                      <p:tavLst>
                                        <p:tav tm="0">
                                          <p:val>
                                            <p:strVal val="#ppt_h"/>
                                          </p:val>
                                        </p:tav>
                                        <p:tav tm="100000">
                                          <p:val>
                                            <p:strVal val="#ppt_h"/>
                                          </p:val>
                                        </p:tav>
                                      </p:tavLst>
                                    </p:anim>
                                    <p:animEffect transition="in" filter="fade">
                                      <p:cBhvr>
                                        <p:cTn id="103" dur="1000"/>
                                        <p:tgtEl>
                                          <p:spTgt spid="114"/>
                                        </p:tgtEl>
                                      </p:cBhvr>
                                    </p:animEffect>
                                  </p:childTnLst>
                                </p:cTn>
                              </p:par>
                              <p:par>
                                <p:cTn id="104" presetID="12" presetClass="entr" presetSubtype="1" fill="hold" grpId="0" nodeType="withEffect">
                                  <p:stCondLst>
                                    <p:cond delay="3000"/>
                                  </p:stCondLst>
                                  <p:childTnLst>
                                    <p:set>
                                      <p:cBhvr>
                                        <p:cTn id="105" dur="1" fill="hold">
                                          <p:stCondLst>
                                            <p:cond delay="0"/>
                                          </p:stCondLst>
                                        </p:cTn>
                                        <p:tgtEl>
                                          <p:spTgt spid="24"/>
                                        </p:tgtEl>
                                        <p:attrNameLst>
                                          <p:attrName>style.visibility</p:attrName>
                                        </p:attrNameLst>
                                      </p:cBhvr>
                                      <p:to>
                                        <p:strVal val="visible"/>
                                      </p:to>
                                    </p:set>
                                    <p:anim calcmode="lin" valueType="num">
                                      <p:cBhvr additive="base">
                                        <p:cTn id="106" dur="2000"/>
                                        <p:tgtEl>
                                          <p:spTgt spid="24"/>
                                        </p:tgtEl>
                                        <p:attrNameLst>
                                          <p:attrName>ppt_y</p:attrName>
                                        </p:attrNameLst>
                                      </p:cBhvr>
                                      <p:tavLst>
                                        <p:tav tm="0">
                                          <p:val>
                                            <p:strVal val="#ppt_y-#ppt_h*1.125000"/>
                                          </p:val>
                                        </p:tav>
                                        <p:tav tm="100000">
                                          <p:val>
                                            <p:strVal val="#ppt_y"/>
                                          </p:val>
                                        </p:tav>
                                      </p:tavLst>
                                    </p:anim>
                                    <p:animEffect transition="in" filter="wipe(down)">
                                      <p:cBhvr>
                                        <p:cTn id="107" dur="2000"/>
                                        <p:tgtEl>
                                          <p:spTgt spid="24"/>
                                        </p:tgtEl>
                                      </p:cBhvr>
                                    </p:animEffect>
                                  </p:childTnLst>
                                </p:cTn>
                              </p:par>
                              <p:par>
                                <p:cTn id="108" presetID="12" presetClass="entr" presetSubtype="1" fill="hold" grpId="0" nodeType="withEffect">
                                  <p:stCondLst>
                                    <p:cond delay="3000"/>
                                  </p:stCondLst>
                                  <p:childTnLst>
                                    <p:set>
                                      <p:cBhvr>
                                        <p:cTn id="109" dur="1" fill="hold">
                                          <p:stCondLst>
                                            <p:cond delay="0"/>
                                          </p:stCondLst>
                                        </p:cTn>
                                        <p:tgtEl>
                                          <p:spTgt spid="88"/>
                                        </p:tgtEl>
                                        <p:attrNameLst>
                                          <p:attrName>style.visibility</p:attrName>
                                        </p:attrNameLst>
                                      </p:cBhvr>
                                      <p:to>
                                        <p:strVal val="visible"/>
                                      </p:to>
                                    </p:set>
                                    <p:anim calcmode="lin" valueType="num">
                                      <p:cBhvr additive="base">
                                        <p:cTn id="110" dur="2000"/>
                                        <p:tgtEl>
                                          <p:spTgt spid="88"/>
                                        </p:tgtEl>
                                        <p:attrNameLst>
                                          <p:attrName>ppt_y</p:attrName>
                                        </p:attrNameLst>
                                      </p:cBhvr>
                                      <p:tavLst>
                                        <p:tav tm="0">
                                          <p:val>
                                            <p:strVal val="#ppt_y-#ppt_h*1.125000"/>
                                          </p:val>
                                        </p:tav>
                                        <p:tav tm="100000">
                                          <p:val>
                                            <p:strVal val="#ppt_y"/>
                                          </p:val>
                                        </p:tav>
                                      </p:tavLst>
                                    </p:anim>
                                    <p:animEffect transition="in" filter="wipe(down)">
                                      <p:cBhvr>
                                        <p:cTn id="111" dur="2000"/>
                                        <p:tgtEl>
                                          <p:spTgt spid="88"/>
                                        </p:tgtEl>
                                      </p:cBhvr>
                                    </p:animEffect>
                                  </p:childTnLst>
                                </p:cTn>
                              </p:par>
                              <p:par>
                                <p:cTn id="112" presetID="12" presetClass="entr" presetSubtype="1" fill="hold" grpId="0" nodeType="withEffect">
                                  <p:stCondLst>
                                    <p:cond delay="3000"/>
                                  </p:stCondLst>
                                  <p:childTnLst>
                                    <p:set>
                                      <p:cBhvr>
                                        <p:cTn id="113" dur="1" fill="hold">
                                          <p:stCondLst>
                                            <p:cond delay="0"/>
                                          </p:stCondLst>
                                        </p:cTn>
                                        <p:tgtEl>
                                          <p:spTgt spid="103"/>
                                        </p:tgtEl>
                                        <p:attrNameLst>
                                          <p:attrName>style.visibility</p:attrName>
                                        </p:attrNameLst>
                                      </p:cBhvr>
                                      <p:to>
                                        <p:strVal val="visible"/>
                                      </p:to>
                                    </p:set>
                                    <p:anim calcmode="lin" valueType="num">
                                      <p:cBhvr additive="base">
                                        <p:cTn id="114" dur="2000"/>
                                        <p:tgtEl>
                                          <p:spTgt spid="103"/>
                                        </p:tgtEl>
                                        <p:attrNameLst>
                                          <p:attrName>ppt_y</p:attrName>
                                        </p:attrNameLst>
                                      </p:cBhvr>
                                      <p:tavLst>
                                        <p:tav tm="0">
                                          <p:val>
                                            <p:strVal val="#ppt_y-#ppt_h*1.125000"/>
                                          </p:val>
                                        </p:tav>
                                        <p:tav tm="100000">
                                          <p:val>
                                            <p:strVal val="#ppt_y"/>
                                          </p:val>
                                        </p:tav>
                                      </p:tavLst>
                                    </p:anim>
                                    <p:animEffect transition="in" filter="wipe(down)">
                                      <p:cBhvr>
                                        <p:cTn id="115" dur="2000"/>
                                        <p:tgtEl>
                                          <p:spTgt spid="103"/>
                                        </p:tgtEl>
                                      </p:cBhvr>
                                    </p:animEffect>
                                  </p:childTnLst>
                                </p:cTn>
                              </p:par>
                              <p:par>
                                <p:cTn id="116" presetID="6" presetClass="emph" presetSubtype="0" repeatCount="indefinite" autoRev="1" fill="hold" nodeType="withEffect">
                                  <p:stCondLst>
                                    <p:cond delay="0"/>
                                  </p:stCondLst>
                                  <p:endCondLst>
                                    <p:cond evt="onNext" delay="0">
                                      <p:tgtEl>
                                        <p:sldTgt/>
                                      </p:tgtEl>
                                    </p:cond>
                                  </p:endCondLst>
                                  <p:childTnLst>
                                    <p:animScale>
                                      <p:cBhvr>
                                        <p:cTn id="117" dur="7000" fill="hold"/>
                                        <p:tgtEl>
                                          <p:spTgt spid="121"/>
                                        </p:tgtEl>
                                      </p:cBhvr>
                                      <p:by x="135000" y="135000"/>
                                    </p:animScale>
                                  </p:childTnLst>
                                </p:cTn>
                              </p:par>
                              <p:par>
                                <p:cTn id="118" presetID="6" presetClass="emph" presetSubtype="0" repeatCount="indefinite" autoRev="1" fill="hold" nodeType="withEffect">
                                  <p:stCondLst>
                                    <p:cond delay="0"/>
                                  </p:stCondLst>
                                  <p:endCondLst>
                                    <p:cond evt="onNext" delay="0">
                                      <p:tgtEl>
                                        <p:sldTgt/>
                                      </p:tgtEl>
                                    </p:cond>
                                  </p:endCondLst>
                                  <p:childTnLst>
                                    <p:animScale>
                                      <p:cBhvr>
                                        <p:cTn id="119" dur="12000" fill="hold"/>
                                        <p:tgtEl>
                                          <p:spTgt spid="17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7" grpId="0" animBg="1"/>
      <p:bldP spid="24" grpId="0"/>
      <p:bldP spid="27" grpId="0"/>
      <p:bldP spid="20" grpId="0"/>
      <p:bldP spid="60" grpId="0" animBg="1"/>
      <p:bldP spid="60" grpId="1" animBg="1"/>
      <p:bldP spid="8" grpId="0" animBg="1"/>
      <p:bldP spid="88" grpId="0"/>
      <p:bldP spid="98" grpId="0"/>
      <p:bldP spid="94" grpId="0"/>
      <p:bldP spid="118" grpId="0" animBg="1"/>
      <p:bldP spid="118" grpId="1" animBg="1"/>
      <p:bldP spid="6" grpId="0" animBg="1"/>
      <p:bldP spid="103" grpId="0"/>
      <p:bldP spid="113" grpId="0"/>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ircle">
            <a:extLst>
              <a:ext uri="{FF2B5EF4-FFF2-40B4-BE49-F238E27FC236}">
                <a16:creationId xmlns:a16="http://schemas.microsoft.com/office/drawing/2014/main" id="{5516AE24-AFD5-4EA7-8B68-ED46B25350CB}"/>
              </a:ext>
            </a:extLst>
          </p:cNvPr>
          <p:cNvSpPr/>
          <p:nvPr/>
        </p:nvSpPr>
        <p:spPr>
          <a:xfrm>
            <a:off x="1905666" y="676460"/>
            <a:ext cx="3252731" cy="900556"/>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80" name="Circle">
            <a:extLst>
              <a:ext uri="{FF2B5EF4-FFF2-40B4-BE49-F238E27FC236}">
                <a16:creationId xmlns:a16="http://schemas.microsoft.com/office/drawing/2014/main" id="{C3A0B68F-E88B-4166-8DCE-B5C1D24819D3}"/>
              </a:ext>
            </a:extLst>
          </p:cNvPr>
          <p:cNvSpPr/>
          <p:nvPr/>
        </p:nvSpPr>
        <p:spPr>
          <a:xfrm>
            <a:off x="2104620" y="698379"/>
            <a:ext cx="73152" cy="73152"/>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54" name="Circle">
            <a:extLst>
              <a:ext uri="{FF2B5EF4-FFF2-40B4-BE49-F238E27FC236}">
                <a16:creationId xmlns:a16="http://schemas.microsoft.com/office/drawing/2014/main" id="{9949713C-51A5-40B7-BBC9-EB11A3672059}"/>
              </a:ext>
            </a:extLst>
          </p:cNvPr>
          <p:cNvSpPr/>
          <p:nvPr/>
        </p:nvSpPr>
        <p:spPr>
          <a:xfrm>
            <a:off x="1772964" y="568176"/>
            <a:ext cx="3518137" cy="1117123"/>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82" name="Circle">
            <a:extLst>
              <a:ext uri="{FF2B5EF4-FFF2-40B4-BE49-F238E27FC236}">
                <a16:creationId xmlns:a16="http://schemas.microsoft.com/office/drawing/2014/main" id="{669B5FF0-1042-4006-AF7D-F1A271F41679}"/>
              </a:ext>
            </a:extLst>
          </p:cNvPr>
          <p:cNvSpPr/>
          <p:nvPr/>
        </p:nvSpPr>
        <p:spPr>
          <a:xfrm>
            <a:off x="5127432" y="1427188"/>
            <a:ext cx="97317" cy="96320"/>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88" name="Circle">
            <a:extLst>
              <a:ext uri="{FF2B5EF4-FFF2-40B4-BE49-F238E27FC236}">
                <a16:creationId xmlns:a16="http://schemas.microsoft.com/office/drawing/2014/main" id="{266995DC-EFC1-4DF7-BA7A-D117E94306D0}"/>
              </a:ext>
            </a:extLst>
          </p:cNvPr>
          <p:cNvSpPr/>
          <p:nvPr/>
        </p:nvSpPr>
        <p:spPr>
          <a:xfrm>
            <a:off x="1094692" y="2694339"/>
            <a:ext cx="3252731" cy="900556"/>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89" name="Circle">
            <a:extLst>
              <a:ext uri="{FF2B5EF4-FFF2-40B4-BE49-F238E27FC236}">
                <a16:creationId xmlns:a16="http://schemas.microsoft.com/office/drawing/2014/main" id="{1532B191-E1D6-4891-8D2B-F225A9598456}"/>
              </a:ext>
            </a:extLst>
          </p:cNvPr>
          <p:cNvSpPr/>
          <p:nvPr/>
        </p:nvSpPr>
        <p:spPr>
          <a:xfrm>
            <a:off x="3306596" y="2665658"/>
            <a:ext cx="73152" cy="73152"/>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0" name="Circle">
            <a:extLst>
              <a:ext uri="{FF2B5EF4-FFF2-40B4-BE49-F238E27FC236}">
                <a16:creationId xmlns:a16="http://schemas.microsoft.com/office/drawing/2014/main" id="{CEE0D5E9-F72F-459E-87EC-A3BD2B61844C}"/>
              </a:ext>
            </a:extLst>
          </p:cNvPr>
          <p:cNvSpPr/>
          <p:nvPr/>
        </p:nvSpPr>
        <p:spPr>
          <a:xfrm>
            <a:off x="961990" y="2586055"/>
            <a:ext cx="3518137" cy="1117123"/>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1" name="Circle">
            <a:extLst>
              <a:ext uri="{FF2B5EF4-FFF2-40B4-BE49-F238E27FC236}">
                <a16:creationId xmlns:a16="http://schemas.microsoft.com/office/drawing/2014/main" id="{B1266CBD-B4AF-4DCD-B44A-66011272395E}"/>
              </a:ext>
            </a:extLst>
          </p:cNvPr>
          <p:cNvSpPr/>
          <p:nvPr/>
        </p:nvSpPr>
        <p:spPr>
          <a:xfrm>
            <a:off x="905689" y="3115475"/>
            <a:ext cx="97317" cy="96320"/>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6" name="Circle">
            <a:extLst>
              <a:ext uri="{FF2B5EF4-FFF2-40B4-BE49-F238E27FC236}">
                <a16:creationId xmlns:a16="http://schemas.microsoft.com/office/drawing/2014/main" id="{E7CBB1BC-7C33-481B-B6D8-1722EE29E6E9}"/>
              </a:ext>
            </a:extLst>
          </p:cNvPr>
          <p:cNvSpPr/>
          <p:nvPr/>
        </p:nvSpPr>
        <p:spPr>
          <a:xfrm>
            <a:off x="1905666" y="4712219"/>
            <a:ext cx="3252731" cy="900556"/>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7" name="Circle">
            <a:extLst>
              <a:ext uri="{FF2B5EF4-FFF2-40B4-BE49-F238E27FC236}">
                <a16:creationId xmlns:a16="http://schemas.microsoft.com/office/drawing/2014/main" id="{9D166177-BB70-46B7-A553-7D20944C42F5}"/>
              </a:ext>
            </a:extLst>
          </p:cNvPr>
          <p:cNvSpPr/>
          <p:nvPr/>
        </p:nvSpPr>
        <p:spPr>
          <a:xfrm>
            <a:off x="1874528" y="5113477"/>
            <a:ext cx="73152" cy="73152"/>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8" name="Circle">
            <a:extLst>
              <a:ext uri="{FF2B5EF4-FFF2-40B4-BE49-F238E27FC236}">
                <a16:creationId xmlns:a16="http://schemas.microsoft.com/office/drawing/2014/main" id="{2E9AAA6B-E3BE-4A2E-944A-7ED8ECFF1091}"/>
              </a:ext>
            </a:extLst>
          </p:cNvPr>
          <p:cNvSpPr/>
          <p:nvPr/>
        </p:nvSpPr>
        <p:spPr>
          <a:xfrm>
            <a:off x="1772964" y="4603935"/>
            <a:ext cx="3518137" cy="1117123"/>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99" name="Circle">
            <a:extLst>
              <a:ext uri="{FF2B5EF4-FFF2-40B4-BE49-F238E27FC236}">
                <a16:creationId xmlns:a16="http://schemas.microsoft.com/office/drawing/2014/main" id="{CDE106BA-B530-47D6-88A1-D39515870D8B}"/>
              </a:ext>
            </a:extLst>
          </p:cNvPr>
          <p:cNvSpPr/>
          <p:nvPr/>
        </p:nvSpPr>
        <p:spPr>
          <a:xfrm>
            <a:off x="5077905" y="4718730"/>
            <a:ext cx="97317" cy="96320"/>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78" name="Rounded Rectangle">
            <a:extLst>
              <a:ext uri="{FF2B5EF4-FFF2-40B4-BE49-F238E27FC236}">
                <a16:creationId xmlns:a16="http://schemas.microsoft.com/office/drawing/2014/main" id="{DD1C8ACB-E591-4DCA-9D60-9EFF918C433F}"/>
              </a:ext>
            </a:extLst>
          </p:cNvPr>
          <p:cNvSpPr/>
          <p:nvPr/>
        </p:nvSpPr>
        <p:spPr>
          <a:xfrm>
            <a:off x="6091971" y="2763448"/>
            <a:ext cx="4889973" cy="3468487"/>
          </a:xfrm>
          <a:prstGeom prst="roundRect">
            <a:avLst>
              <a:gd name="adj" fmla="val 8524"/>
            </a:avLst>
          </a:prstGeom>
          <a:solidFill>
            <a:schemeClr val="accent2">
              <a:lumMod val="20000"/>
              <a:lumOff val="80000"/>
            </a:schemeClr>
          </a:solidFill>
          <a:ln w="12700" cap="flat">
            <a:noFill/>
            <a:miter lim="400000"/>
          </a:ln>
          <a:effectLst>
            <a:outerShdw blurRad="444500" dir="5400000" rotWithShape="0">
              <a:schemeClr val="accent2">
                <a:lumMod val="20000"/>
                <a:lumOff val="80000"/>
                <a:alpha val="30000"/>
              </a:schemeClr>
            </a:outerShdw>
          </a:effectLst>
        </p:spPr>
        <p:txBody>
          <a:bodyPr wrap="square" lIns="91440" tIns="457200" rIns="91440" bIns="0" numCol="1" anchor="ctr" anchorCtr="0">
            <a:noAutofit/>
          </a:bodyPr>
          <a:lstStyle/>
          <a:p>
            <a:pPr algn="ctr">
              <a:lnSpc>
                <a:spcPts val="1700"/>
              </a:lnSpc>
            </a:pPr>
            <a:endParaRPr sz="1000" dirty="0">
              <a:latin typeface="Century Gothic" panose="020B0502020202020204" pitchFamily="34" charset="0"/>
            </a:endParaRPr>
          </a:p>
        </p:txBody>
      </p:sp>
      <p:sp>
        <p:nvSpPr>
          <p:cNvPr id="101" name="Rectangle: Rounded Corners 100">
            <a:extLst>
              <a:ext uri="{FF2B5EF4-FFF2-40B4-BE49-F238E27FC236}">
                <a16:creationId xmlns:a16="http://schemas.microsoft.com/office/drawing/2014/main" id="{8693FF0C-E46E-4DF3-9EA9-3A3CB96CD207}"/>
              </a:ext>
            </a:extLst>
          </p:cNvPr>
          <p:cNvSpPr/>
          <p:nvPr/>
        </p:nvSpPr>
        <p:spPr>
          <a:xfrm>
            <a:off x="6507648" y="3566659"/>
            <a:ext cx="4114800" cy="1172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102" name="Rectangle: Rounded Corners 101">
            <a:extLst>
              <a:ext uri="{FF2B5EF4-FFF2-40B4-BE49-F238E27FC236}">
                <a16:creationId xmlns:a16="http://schemas.microsoft.com/office/drawing/2014/main" id="{8CCECFFD-D584-409C-A305-02C5817A6F4E}"/>
              </a:ext>
            </a:extLst>
          </p:cNvPr>
          <p:cNvSpPr/>
          <p:nvPr/>
        </p:nvSpPr>
        <p:spPr>
          <a:xfrm>
            <a:off x="6507647" y="4290195"/>
            <a:ext cx="4114800" cy="1172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103" name="Rectangle: Rounded Corners 102">
            <a:extLst>
              <a:ext uri="{FF2B5EF4-FFF2-40B4-BE49-F238E27FC236}">
                <a16:creationId xmlns:a16="http://schemas.microsoft.com/office/drawing/2014/main" id="{DF4AC004-3F50-4157-94C9-43DF4C47160E}"/>
              </a:ext>
            </a:extLst>
          </p:cNvPr>
          <p:cNvSpPr/>
          <p:nvPr/>
        </p:nvSpPr>
        <p:spPr>
          <a:xfrm>
            <a:off x="6507647" y="5013730"/>
            <a:ext cx="4114800" cy="1172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grpSp>
        <p:nvGrpSpPr>
          <p:cNvPr id="106" name="Group 105">
            <a:extLst>
              <a:ext uri="{FF2B5EF4-FFF2-40B4-BE49-F238E27FC236}">
                <a16:creationId xmlns:a16="http://schemas.microsoft.com/office/drawing/2014/main" id="{B0DA7F97-268A-4E04-BD40-C6B5A642525B}"/>
              </a:ext>
            </a:extLst>
          </p:cNvPr>
          <p:cNvGrpSpPr/>
          <p:nvPr/>
        </p:nvGrpSpPr>
        <p:grpSpPr>
          <a:xfrm flipH="1">
            <a:off x="5482698" y="-1235220"/>
            <a:ext cx="6708134" cy="4562817"/>
            <a:chOff x="-4827378" y="2019376"/>
            <a:chExt cx="1785435" cy="1214438"/>
          </a:xfrm>
        </p:grpSpPr>
        <p:sp>
          <p:nvSpPr>
            <p:cNvPr id="118" name="Freeform: Shape 117">
              <a:extLst>
                <a:ext uri="{FF2B5EF4-FFF2-40B4-BE49-F238E27FC236}">
                  <a16:creationId xmlns:a16="http://schemas.microsoft.com/office/drawing/2014/main" id="{1861F0A8-A57A-4CAA-9298-080D71F540D8}"/>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2023583-3C0E-4EE7-B2F9-1ACE6B44B86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3A936E6-66B5-45D2-8D2A-5E82C4DC522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2FCBCD3-B0CC-41EE-927D-3DF848D67B98}"/>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499E21-324D-41B8-A7F8-7A01224ABA8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7349222-06E0-4C17-917E-4F093A700584}"/>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EC85119-C850-4A60-B7A9-82F9124766E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68134CA-82AB-4345-8294-98FD435F9E9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1F908A4-1522-401F-BAC1-6E7EF275C21A}"/>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BABABA9-2BDE-42C4-B1EE-DF22F3D036C4}"/>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12EA865-FBEC-4A07-B47C-A069FCC55BAB}"/>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43884F3D-BCB1-15D5-ADDB-F8A12DBBCDDB}"/>
              </a:ext>
            </a:extLst>
          </p:cNvPr>
          <p:cNvGrpSpPr/>
          <p:nvPr/>
        </p:nvGrpSpPr>
        <p:grpSpPr>
          <a:xfrm>
            <a:off x="6271901" y="-2722864"/>
            <a:ext cx="6354095" cy="6897904"/>
            <a:chOff x="6271901" y="-2722864"/>
            <a:chExt cx="6354095" cy="6897904"/>
          </a:xfrm>
        </p:grpSpPr>
        <p:sp>
          <p:nvSpPr>
            <p:cNvPr id="107" name="Freeform: Shape 106">
              <a:extLst>
                <a:ext uri="{FF2B5EF4-FFF2-40B4-BE49-F238E27FC236}">
                  <a16:creationId xmlns:a16="http://schemas.microsoft.com/office/drawing/2014/main" id="{93E5D1D4-94A6-4E95-A626-71BBC0037D6F}"/>
                </a:ext>
              </a:extLst>
            </p:cNvPr>
            <p:cNvSpPr/>
            <p:nvPr/>
          </p:nvSpPr>
          <p:spPr>
            <a:xfrm flipH="1">
              <a:off x="6271901" y="-1370563"/>
              <a:ext cx="5958502" cy="477753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25A405C-41B8-43C5-9215-40A586DFDFD1}"/>
                </a:ext>
              </a:extLst>
            </p:cNvPr>
            <p:cNvSpPr/>
            <p:nvPr/>
          </p:nvSpPr>
          <p:spPr>
            <a:xfrm flipH="1">
              <a:off x="6311629" y="-1506143"/>
              <a:ext cx="5958502" cy="4992259"/>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BF021F0-64DD-4028-875A-F4C1733EF96E}"/>
                </a:ext>
              </a:extLst>
            </p:cNvPr>
            <p:cNvSpPr/>
            <p:nvPr/>
          </p:nvSpPr>
          <p:spPr>
            <a:xfrm flipH="1">
              <a:off x="6377942" y="-1641107"/>
              <a:ext cx="5931661" cy="5206979"/>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DA89BE3-236C-4B6A-B517-CCB5DDBC8A69}"/>
                </a:ext>
              </a:extLst>
            </p:cNvPr>
            <p:cNvSpPr/>
            <p:nvPr/>
          </p:nvSpPr>
          <p:spPr>
            <a:xfrm flipH="1">
              <a:off x="6417509" y="-1776590"/>
              <a:ext cx="5931661" cy="5421700"/>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C7DE114-3B5B-45E6-95E0-381DCFB0FD0B}"/>
                </a:ext>
              </a:extLst>
            </p:cNvPr>
            <p:cNvSpPr/>
            <p:nvPr/>
          </p:nvSpPr>
          <p:spPr>
            <a:xfrm flipH="1">
              <a:off x="6483977" y="-1911453"/>
              <a:ext cx="5904820" cy="563642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A83340-26D6-4EDC-8E4B-AD74E193FF3F}"/>
                </a:ext>
              </a:extLst>
            </p:cNvPr>
            <p:cNvSpPr/>
            <p:nvPr/>
          </p:nvSpPr>
          <p:spPr>
            <a:xfrm flipH="1">
              <a:off x="6523449" y="-2046913"/>
              <a:ext cx="5904820" cy="5851141"/>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FA77ED0-E8B2-42AE-8F21-B1EBF1AD9E3F}"/>
                </a:ext>
              </a:extLst>
            </p:cNvPr>
            <p:cNvSpPr/>
            <p:nvPr/>
          </p:nvSpPr>
          <p:spPr>
            <a:xfrm flipH="1">
              <a:off x="6589793" y="-2182316"/>
              <a:ext cx="5877979" cy="6065862"/>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040DDA7-4B04-4BE7-8A81-AF34D7535ED4}"/>
                </a:ext>
              </a:extLst>
            </p:cNvPr>
            <p:cNvSpPr/>
            <p:nvPr/>
          </p:nvSpPr>
          <p:spPr>
            <a:xfrm flipH="1">
              <a:off x="6629408" y="-2317055"/>
              <a:ext cx="5877979" cy="6280583"/>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7BDD7FA-C3A3-443B-8BC4-E0938DD46BB0}"/>
                </a:ext>
              </a:extLst>
            </p:cNvPr>
            <p:cNvSpPr/>
            <p:nvPr/>
          </p:nvSpPr>
          <p:spPr>
            <a:xfrm flipH="1">
              <a:off x="6695917" y="-2452523"/>
              <a:ext cx="5851141" cy="6495304"/>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1D3D4FC-13C0-4CE1-861F-E3E83247F46A}"/>
                </a:ext>
              </a:extLst>
            </p:cNvPr>
            <p:cNvSpPr/>
            <p:nvPr/>
          </p:nvSpPr>
          <p:spPr>
            <a:xfrm flipH="1">
              <a:off x="6735589" y="-2587813"/>
              <a:ext cx="5851141" cy="6683183"/>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E6EAF48-A22D-4DF7-9053-A618C58C170A}"/>
                </a:ext>
              </a:extLst>
            </p:cNvPr>
            <p:cNvSpPr/>
            <p:nvPr/>
          </p:nvSpPr>
          <p:spPr>
            <a:xfrm flipH="1">
              <a:off x="6801696" y="-2722864"/>
              <a:ext cx="5824300" cy="689790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bg2">
                      <a:lumMod val="90000"/>
                    </a:schemeClr>
                  </a:gs>
                  <a:gs pos="0">
                    <a:schemeClr val="bg2">
                      <a:alpha val="0"/>
                    </a:schemeClr>
                  </a:gs>
                  <a:gs pos="100000">
                    <a:schemeClr val="bg2">
                      <a:alpha val="0"/>
                    </a:schemeClr>
                  </a:gs>
                </a:gsLst>
                <a:lin ang="5400000" scaled="1"/>
              </a:gradFill>
              <a:prstDash val="solid"/>
              <a:miter/>
            </a:ln>
          </p:spPr>
          <p:txBody>
            <a:bodyPr rtlCol="0" anchor="ctr"/>
            <a:lstStyle/>
            <a:p>
              <a:endParaRPr lang="en-US"/>
            </a:p>
          </p:txBody>
        </p:sp>
      </p:grpSp>
      <p:sp>
        <p:nvSpPr>
          <p:cNvPr id="83" name="Rounded Rectangle">
            <a:extLst>
              <a:ext uri="{FF2B5EF4-FFF2-40B4-BE49-F238E27FC236}">
                <a16:creationId xmlns:a16="http://schemas.microsoft.com/office/drawing/2014/main" id="{24BEA60C-8595-4DF2-BA21-387EE3CCEE01}"/>
              </a:ext>
            </a:extLst>
          </p:cNvPr>
          <p:cNvSpPr/>
          <p:nvPr/>
        </p:nvSpPr>
        <p:spPr>
          <a:xfrm>
            <a:off x="2012972" y="1006739"/>
            <a:ext cx="3038121" cy="1349426"/>
          </a:xfrm>
          <a:prstGeom prst="roundRect">
            <a:avLst>
              <a:gd name="adj" fmla="val 17323"/>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r>
              <a:rPr lang="en-US" sz="1000" dirty="0">
                <a:latin typeface="Century Gothic" panose="020B0502020202020204" pitchFamily="34" charset="0"/>
              </a:rPr>
              <a:t>Assisted eligible applicants worldwide with our job skills program/training &amp; consulting</a:t>
            </a:r>
            <a:endParaRPr lang="en-MY" sz="1000" dirty="0">
              <a:latin typeface="Century Gothic" panose="020B0502020202020204" pitchFamily="34" charset="0"/>
            </a:endParaRPr>
          </a:p>
        </p:txBody>
      </p:sp>
      <p:sp>
        <p:nvSpPr>
          <p:cNvPr id="81" name="Circle">
            <a:extLst>
              <a:ext uri="{FF2B5EF4-FFF2-40B4-BE49-F238E27FC236}">
                <a16:creationId xmlns:a16="http://schemas.microsoft.com/office/drawing/2014/main" id="{342154AD-9394-4942-89C0-7409BBBAF578}"/>
              </a:ext>
            </a:extLst>
          </p:cNvPr>
          <p:cNvSpPr/>
          <p:nvPr/>
        </p:nvSpPr>
        <p:spPr>
          <a:xfrm>
            <a:off x="2012972" y="783380"/>
            <a:ext cx="3038121" cy="686719"/>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35000"/>
              </a:schemeClr>
            </a:outerShdw>
          </a:effectLst>
        </p:spPr>
        <p:txBody>
          <a:bodyPr wrap="square" lIns="0" tIns="0" rIns="0" bIns="0" numCol="1" anchor="ctr">
            <a:noAutofit/>
          </a:bodyPr>
          <a:lstStyle/>
          <a:p>
            <a:pPr algn="ctr">
              <a:lnSpc>
                <a:spcPts val="1800"/>
              </a:lnSpc>
            </a:pPr>
            <a:r>
              <a:rPr lang="en-US" sz="1200" b="1" dirty="0">
                <a:solidFill>
                  <a:srgbClr val="FFFFFF"/>
                </a:solidFill>
                <a:latin typeface="Century Gothic" panose="020B0502020202020204" pitchFamily="34" charset="0"/>
              </a:rPr>
              <a:t>Helped to add 2,500 jobs worldwide</a:t>
            </a:r>
          </a:p>
        </p:txBody>
      </p:sp>
      <p:sp>
        <p:nvSpPr>
          <p:cNvPr id="86" name="Rounded Rectangle">
            <a:extLst>
              <a:ext uri="{FF2B5EF4-FFF2-40B4-BE49-F238E27FC236}">
                <a16:creationId xmlns:a16="http://schemas.microsoft.com/office/drawing/2014/main" id="{62640E7E-F11E-490E-A042-475AE16384EE}"/>
              </a:ext>
            </a:extLst>
          </p:cNvPr>
          <p:cNvSpPr/>
          <p:nvPr/>
        </p:nvSpPr>
        <p:spPr>
          <a:xfrm>
            <a:off x="1201998" y="3024618"/>
            <a:ext cx="3038121" cy="1349426"/>
          </a:xfrm>
          <a:prstGeom prst="roundRect">
            <a:avLst>
              <a:gd name="adj" fmla="val 17323"/>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r>
              <a:rPr lang="en-US" sz="1000" dirty="0">
                <a:latin typeface="Century Gothic" panose="020B0502020202020204" pitchFamily="34" charset="0"/>
              </a:rPr>
              <a:t>Our company promotes equal </a:t>
            </a:r>
          </a:p>
          <a:p>
            <a:pPr algn="ctr">
              <a:lnSpc>
                <a:spcPts val="1700"/>
              </a:lnSpc>
            </a:pPr>
            <a:r>
              <a:rPr lang="en-US" sz="1000" dirty="0">
                <a:latin typeface="Century Gothic" panose="020B0502020202020204" pitchFamily="34" charset="0"/>
              </a:rPr>
              <a:t>opportunities for women and minorities</a:t>
            </a:r>
          </a:p>
        </p:txBody>
      </p:sp>
      <p:sp>
        <p:nvSpPr>
          <p:cNvPr id="87" name="Circle">
            <a:extLst>
              <a:ext uri="{FF2B5EF4-FFF2-40B4-BE49-F238E27FC236}">
                <a16:creationId xmlns:a16="http://schemas.microsoft.com/office/drawing/2014/main" id="{96F76292-D898-4280-958B-CB302298406A}"/>
              </a:ext>
            </a:extLst>
          </p:cNvPr>
          <p:cNvSpPr/>
          <p:nvPr/>
        </p:nvSpPr>
        <p:spPr>
          <a:xfrm>
            <a:off x="1201998" y="2801259"/>
            <a:ext cx="3038121" cy="686719"/>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35000"/>
              </a:schemeClr>
            </a:outerShdw>
          </a:effectLst>
        </p:spPr>
        <p:txBody>
          <a:bodyPr wrap="square" lIns="0" tIns="0" rIns="0" bIns="0" numCol="1" anchor="ctr">
            <a:noAutofit/>
          </a:bodyPr>
          <a:lstStyle/>
          <a:p>
            <a:pPr algn="ctr">
              <a:lnSpc>
                <a:spcPts val="1800"/>
              </a:lnSpc>
            </a:pPr>
            <a:r>
              <a:rPr lang="en-US" sz="1200" b="1" dirty="0">
                <a:solidFill>
                  <a:srgbClr val="FFFFFF"/>
                </a:solidFill>
                <a:latin typeface="Century Gothic" panose="020B0502020202020204" pitchFamily="34" charset="0"/>
              </a:rPr>
              <a:t>65% hired applicants were women </a:t>
            </a:r>
          </a:p>
        </p:txBody>
      </p:sp>
      <p:sp>
        <p:nvSpPr>
          <p:cNvPr id="94" name="Rounded Rectangle">
            <a:extLst>
              <a:ext uri="{FF2B5EF4-FFF2-40B4-BE49-F238E27FC236}">
                <a16:creationId xmlns:a16="http://schemas.microsoft.com/office/drawing/2014/main" id="{384177FC-1A79-479D-BF7A-CAEEAD0273D8}"/>
              </a:ext>
            </a:extLst>
          </p:cNvPr>
          <p:cNvSpPr/>
          <p:nvPr/>
        </p:nvSpPr>
        <p:spPr>
          <a:xfrm>
            <a:off x="2012972" y="5042498"/>
            <a:ext cx="3038121" cy="1349426"/>
          </a:xfrm>
          <a:prstGeom prst="roundRect">
            <a:avLst>
              <a:gd name="adj" fmla="val 17323"/>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0" numCol="1" anchor="ctr" anchorCtr="0">
            <a:noAutofit/>
          </a:bodyPr>
          <a:lstStyle/>
          <a:p>
            <a:pPr algn="ctr">
              <a:lnSpc>
                <a:spcPts val="1700"/>
              </a:lnSpc>
            </a:pPr>
            <a:r>
              <a:rPr lang="en-US" sz="1000" dirty="0">
                <a:latin typeface="Century Gothic" panose="020B0502020202020204" pitchFamily="34" charset="0"/>
              </a:rPr>
              <a:t>Provide our clients with learning solutions and job skills program/training worldwide</a:t>
            </a:r>
          </a:p>
        </p:txBody>
      </p:sp>
      <p:sp>
        <p:nvSpPr>
          <p:cNvPr id="95" name="Circle">
            <a:extLst>
              <a:ext uri="{FF2B5EF4-FFF2-40B4-BE49-F238E27FC236}">
                <a16:creationId xmlns:a16="http://schemas.microsoft.com/office/drawing/2014/main" id="{3C985610-C2BC-4B0F-8033-8EADD039D18D}"/>
              </a:ext>
            </a:extLst>
          </p:cNvPr>
          <p:cNvSpPr/>
          <p:nvPr/>
        </p:nvSpPr>
        <p:spPr>
          <a:xfrm>
            <a:off x="2012972" y="4819139"/>
            <a:ext cx="3038121" cy="686719"/>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35000"/>
              </a:schemeClr>
            </a:outerShdw>
          </a:effectLst>
        </p:spPr>
        <p:txBody>
          <a:bodyPr wrap="square" lIns="0" tIns="0" rIns="0" bIns="0" numCol="1" anchor="ctr">
            <a:noAutofit/>
          </a:bodyPr>
          <a:lstStyle/>
          <a:p>
            <a:pPr algn="ctr">
              <a:lnSpc>
                <a:spcPts val="1800"/>
              </a:lnSpc>
            </a:pPr>
            <a:r>
              <a:rPr lang="en-US" sz="1200" b="1" dirty="0">
                <a:solidFill>
                  <a:srgbClr val="FFFFFF"/>
                </a:solidFill>
                <a:latin typeface="Century Gothic" panose="020B0502020202020204" pitchFamily="34" charset="0"/>
              </a:rPr>
              <a:t>Total 86,542 hours of job skills training </a:t>
            </a:r>
          </a:p>
        </p:txBody>
      </p:sp>
      <p:sp>
        <p:nvSpPr>
          <p:cNvPr id="100" name="TextBox 99">
            <a:extLst>
              <a:ext uri="{FF2B5EF4-FFF2-40B4-BE49-F238E27FC236}">
                <a16:creationId xmlns:a16="http://schemas.microsoft.com/office/drawing/2014/main" id="{7758F715-CAF4-4DE8-8068-9C871863CABE}"/>
              </a:ext>
            </a:extLst>
          </p:cNvPr>
          <p:cNvSpPr txBox="1"/>
          <p:nvPr/>
        </p:nvSpPr>
        <p:spPr>
          <a:xfrm>
            <a:off x="6216906" y="1126740"/>
            <a:ext cx="4652625" cy="101566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lnSpc>
                <a:spcPct val="100000"/>
              </a:lnSpc>
            </a:pPr>
            <a:r>
              <a:rPr lang="en-US" dirty="0">
                <a:solidFill>
                  <a:schemeClr val="accent1">
                    <a:lumMod val="60000"/>
                    <a:lumOff val="40000"/>
                  </a:schemeClr>
                </a:solidFill>
              </a:rPr>
              <a:t>LEARNING &amp; DEVELOPMENT</a:t>
            </a:r>
          </a:p>
        </p:txBody>
      </p:sp>
      <p:sp>
        <p:nvSpPr>
          <p:cNvPr id="59" name="TextBox 58">
            <a:extLst>
              <a:ext uri="{FF2B5EF4-FFF2-40B4-BE49-F238E27FC236}">
                <a16:creationId xmlns:a16="http://schemas.microsoft.com/office/drawing/2014/main" id="{2A37B57E-056A-4AD5-8C45-AFE6DCD3E7D8}"/>
              </a:ext>
            </a:extLst>
          </p:cNvPr>
          <p:cNvSpPr txBox="1"/>
          <p:nvPr/>
        </p:nvSpPr>
        <p:spPr>
          <a:xfrm>
            <a:off x="9102558" y="3252100"/>
            <a:ext cx="710524" cy="246221"/>
          </a:xfrm>
          <a:prstGeom prst="rect">
            <a:avLst/>
          </a:prstGeom>
          <a:noFill/>
        </p:spPr>
        <p:txBody>
          <a:bodyPr wrap="square">
            <a:spAutoFit/>
          </a:bodyPr>
          <a:lstStyle/>
          <a:p>
            <a:pPr algn="ctr"/>
            <a:r>
              <a:rPr lang="en-US" sz="1000" b="1" dirty="0">
                <a:solidFill>
                  <a:schemeClr val="tx2"/>
                </a:solidFill>
                <a:latin typeface="Century Gothic" panose="020B0502020202020204" pitchFamily="34" charset="0"/>
              </a:rPr>
              <a:t>2,800</a:t>
            </a:r>
            <a:endParaRPr lang="en-MY" sz="1000" b="1" dirty="0">
              <a:solidFill>
                <a:schemeClr val="tx2"/>
              </a:solidFill>
            </a:endParaRPr>
          </a:p>
        </p:txBody>
      </p:sp>
      <p:sp>
        <p:nvSpPr>
          <p:cNvPr id="55" name="TextBox 54">
            <a:extLst>
              <a:ext uri="{FF2B5EF4-FFF2-40B4-BE49-F238E27FC236}">
                <a16:creationId xmlns:a16="http://schemas.microsoft.com/office/drawing/2014/main" id="{E27381C8-101F-4564-B82B-9144798D8A58}"/>
              </a:ext>
            </a:extLst>
          </p:cNvPr>
          <p:cNvSpPr txBox="1"/>
          <p:nvPr/>
        </p:nvSpPr>
        <p:spPr>
          <a:xfrm>
            <a:off x="6378814" y="3252100"/>
            <a:ext cx="2038129" cy="246221"/>
          </a:xfrm>
          <a:prstGeom prst="rect">
            <a:avLst/>
          </a:prstGeom>
          <a:noFill/>
        </p:spPr>
        <p:txBody>
          <a:bodyPr wrap="square">
            <a:spAutoFit/>
          </a:bodyPr>
          <a:lstStyle/>
          <a:p>
            <a:r>
              <a:rPr lang="en-US" sz="1000" dirty="0">
                <a:solidFill>
                  <a:schemeClr val="tx2"/>
                </a:solidFill>
                <a:latin typeface="Century Gothic" panose="020B0502020202020204" pitchFamily="34" charset="0"/>
              </a:rPr>
              <a:t>Technical Specialist Programs</a:t>
            </a:r>
            <a:endParaRPr lang="en-MY" sz="1000" dirty="0">
              <a:solidFill>
                <a:schemeClr val="tx2"/>
              </a:solidFill>
            </a:endParaRPr>
          </a:p>
        </p:txBody>
      </p:sp>
      <p:sp>
        <p:nvSpPr>
          <p:cNvPr id="57" name="Rectangle: Rounded Corners 56">
            <a:extLst>
              <a:ext uri="{FF2B5EF4-FFF2-40B4-BE49-F238E27FC236}">
                <a16:creationId xmlns:a16="http://schemas.microsoft.com/office/drawing/2014/main" id="{7758913D-6CBC-4471-8EB7-5D17AA149A90}"/>
              </a:ext>
            </a:extLst>
          </p:cNvPr>
          <p:cNvSpPr/>
          <p:nvPr/>
        </p:nvSpPr>
        <p:spPr>
          <a:xfrm>
            <a:off x="6447721" y="3566659"/>
            <a:ext cx="3010724" cy="11725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66" name="TextBox 65">
            <a:extLst>
              <a:ext uri="{FF2B5EF4-FFF2-40B4-BE49-F238E27FC236}">
                <a16:creationId xmlns:a16="http://schemas.microsoft.com/office/drawing/2014/main" id="{CD273F32-DB3F-483E-B783-96E1E2218699}"/>
              </a:ext>
            </a:extLst>
          </p:cNvPr>
          <p:cNvSpPr txBox="1"/>
          <p:nvPr/>
        </p:nvSpPr>
        <p:spPr>
          <a:xfrm>
            <a:off x="8645464" y="3975636"/>
            <a:ext cx="710524" cy="246221"/>
          </a:xfrm>
          <a:prstGeom prst="rect">
            <a:avLst/>
          </a:prstGeom>
          <a:noFill/>
        </p:spPr>
        <p:txBody>
          <a:bodyPr wrap="square">
            <a:spAutoFit/>
          </a:bodyPr>
          <a:lstStyle/>
          <a:p>
            <a:pPr algn="ctr"/>
            <a:r>
              <a:rPr lang="en-US" sz="1000" b="1" dirty="0">
                <a:solidFill>
                  <a:schemeClr val="tx2"/>
                </a:solidFill>
                <a:latin typeface="Century Gothic" panose="020B0502020202020204" pitchFamily="34" charset="0"/>
              </a:rPr>
              <a:t>2,385</a:t>
            </a:r>
            <a:endParaRPr lang="en-MY" sz="1000" b="1" dirty="0">
              <a:solidFill>
                <a:schemeClr val="tx2"/>
              </a:solidFill>
            </a:endParaRPr>
          </a:p>
        </p:txBody>
      </p:sp>
      <p:sp>
        <p:nvSpPr>
          <p:cNvPr id="67" name="TextBox 66">
            <a:extLst>
              <a:ext uri="{FF2B5EF4-FFF2-40B4-BE49-F238E27FC236}">
                <a16:creationId xmlns:a16="http://schemas.microsoft.com/office/drawing/2014/main" id="{AB9CACA4-177D-4580-BA6C-83C987B290CC}"/>
              </a:ext>
            </a:extLst>
          </p:cNvPr>
          <p:cNvSpPr txBox="1"/>
          <p:nvPr/>
        </p:nvSpPr>
        <p:spPr>
          <a:xfrm>
            <a:off x="6378814" y="3975636"/>
            <a:ext cx="2038129" cy="246221"/>
          </a:xfrm>
          <a:prstGeom prst="rect">
            <a:avLst/>
          </a:prstGeom>
          <a:noFill/>
        </p:spPr>
        <p:txBody>
          <a:bodyPr wrap="square">
            <a:spAutoFit/>
          </a:bodyPr>
          <a:lstStyle/>
          <a:p>
            <a:r>
              <a:rPr lang="en-US" sz="1000" dirty="0">
                <a:solidFill>
                  <a:schemeClr val="tx2"/>
                </a:solidFill>
                <a:latin typeface="Century Gothic" panose="020B0502020202020204" pitchFamily="34" charset="0"/>
              </a:rPr>
              <a:t>Communication &amp; Language</a:t>
            </a:r>
            <a:endParaRPr lang="en-MY" sz="1000" dirty="0">
              <a:solidFill>
                <a:schemeClr val="tx2"/>
              </a:solidFill>
            </a:endParaRPr>
          </a:p>
        </p:txBody>
      </p:sp>
      <p:sp>
        <p:nvSpPr>
          <p:cNvPr id="64" name="Rectangle: Rounded Corners 63">
            <a:extLst>
              <a:ext uri="{FF2B5EF4-FFF2-40B4-BE49-F238E27FC236}">
                <a16:creationId xmlns:a16="http://schemas.microsoft.com/office/drawing/2014/main" id="{1579C65B-3C08-459D-90D5-52242947D718}"/>
              </a:ext>
            </a:extLst>
          </p:cNvPr>
          <p:cNvSpPr/>
          <p:nvPr/>
        </p:nvSpPr>
        <p:spPr>
          <a:xfrm>
            <a:off x="6447722" y="4290195"/>
            <a:ext cx="2553663" cy="11725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71" name="TextBox 70">
            <a:extLst>
              <a:ext uri="{FF2B5EF4-FFF2-40B4-BE49-F238E27FC236}">
                <a16:creationId xmlns:a16="http://schemas.microsoft.com/office/drawing/2014/main" id="{86F888D6-DD54-47CF-B81D-41852903FEA3}"/>
              </a:ext>
            </a:extLst>
          </p:cNvPr>
          <p:cNvSpPr txBox="1"/>
          <p:nvPr/>
        </p:nvSpPr>
        <p:spPr>
          <a:xfrm>
            <a:off x="8350420" y="4699171"/>
            <a:ext cx="710524" cy="246221"/>
          </a:xfrm>
          <a:prstGeom prst="rect">
            <a:avLst/>
          </a:prstGeom>
          <a:noFill/>
        </p:spPr>
        <p:txBody>
          <a:bodyPr wrap="square">
            <a:spAutoFit/>
          </a:bodyPr>
          <a:lstStyle/>
          <a:p>
            <a:pPr algn="ctr"/>
            <a:r>
              <a:rPr lang="en-US" sz="1000" b="1" dirty="0">
                <a:solidFill>
                  <a:schemeClr val="tx2"/>
                </a:solidFill>
                <a:latin typeface="Century Gothic" panose="020B0502020202020204" pitchFamily="34" charset="0"/>
              </a:rPr>
              <a:t>1,950</a:t>
            </a:r>
            <a:endParaRPr lang="en-MY" sz="1000" b="1" dirty="0">
              <a:solidFill>
                <a:schemeClr val="tx2"/>
              </a:solidFill>
            </a:endParaRPr>
          </a:p>
        </p:txBody>
      </p:sp>
      <p:sp>
        <p:nvSpPr>
          <p:cNvPr id="72" name="TextBox 71">
            <a:extLst>
              <a:ext uri="{FF2B5EF4-FFF2-40B4-BE49-F238E27FC236}">
                <a16:creationId xmlns:a16="http://schemas.microsoft.com/office/drawing/2014/main" id="{962D32CC-DF7B-4CE1-B611-3FE2FEF3B6B5}"/>
              </a:ext>
            </a:extLst>
          </p:cNvPr>
          <p:cNvSpPr txBox="1"/>
          <p:nvPr/>
        </p:nvSpPr>
        <p:spPr>
          <a:xfrm>
            <a:off x="6378814" y="4699171"/>
            <a:ext cx="2038129" cy="246221"/>
          </a:xfrm>
          <a:prstGeom prst="rect">
            <a:avLst/>
          </a:prstGeom>
          <a:noFill/>
        </p:spPr>
        <p:txBody>
          <a:bodyPr wrap="square">
            <a:spAutoFit/>
          </a:bodyPr>
          <a:lstStyle/>
          <a:p>
            <a:r>
              <a:rPr lang="en-US" sz="1000" dirty="0">
                <a:solidFill>
                  <a:schemeClr val="tx2"/>
                </a:solidFill>
                <a:latin typeface="Century Gothic" panose="020B0502020202020204" pitchFamily="34" charset="0"/>
              </a:rPr>
              <a:t>Traversal Skills Training</a:t>
            </a:r>
            <a:endParaRPr lang="en-MY" sz="1000" dirty="0">
              <a:solidFill>
                <a:schemeClr val="tx2"/>
              </a:solidFill>
            </a:endParaRPr>
          </a:p>
        </p:txBody>
      </p:sp>
      <p:sp>
        <p:nvSpPr>
          <p:cNvPr id="69" name="Rectangle: Rounded Corners 68">
            <a:extLst>
              <a:ext uri="{FF2B5EF4-FFF2-40B4-BE49-F238E27FC236}">
                <a16:creationId xmlns:a16="http://schemas.microsoft.com/office/drawing/2014/main" id="{9F84C33A-F589-43B0-915E-952E6C1F29D9}"/>
              </a:ext>
            </a:extLst>
          </p:cNvPr>
          <p:cNvSpPr/>
          <p:nvPr/>
        </p:nvSpPr>
        <p:spPr>
          <a:xfrm>
            <a:off x="6447722" y="5013730"/>
            <a:ext cx="2257961" cy="11725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76" name="TextBox 75">
            <a:extLst>
              <a:ext uri="{FF2B5EF4-FFF2-40B4-BE49-F238E27FC236}">
                <a16:creationId xmlns:a16="http://schemas.microsoft.com/office/drawing/2014/main" id="{39FA660B-EAFC-4A1C-86D2-8328ACCE3597}"/>
              </a:ext>
            </a:extLst>
          </p:cNvPr>
          <p:cNvSpPr txBox="1"/>
          <p:nvPr/>
        </p:nvSpPr>
        <p:spPr>
          <a:xfrm>
            <a:off x="8225276" y="5422706"/>
            <a:ext cx="710524" cy="246221"/>
          </a:xfrm>
          <a:prstGeom prst="rect">
            <a:avLst/>
          </a:prstGeom>
          <a:noFill/>
        </p:spPr>
        <p:txBody>
          <a:bodyPr wrap="square">
            <a:spAutoFit/>
          </a:bodyPr>
          <a:lstStyle/>
          <a:p>
            <a:pPr algn="ctr"/>
            <a:r>
              <a:rPr lang="en-US" sz="1000" b="1" dirty="0">
                <a:solidFill>
                  <a:schemeClr val="tx2"/>
                </a:solidFill>
                <a:latin typeface="Century Gothic" panose="020B0502020202020204" pitchFamily="34" charset="0"/>
              </a:rPr>
              <a:t>1,845</a:t>
            </a:r>
            <a:endParaRPr lang="en-MY" sz="1000" b="1" dirty="0">
              <a:solidFill>
                <a:schemeClr val="tx2"/>
              </a:solidFill>
            </a:endParaRPr>
          </a:p>
        </p:txBody>
      </p:sp>
      <p:sp>
        <p:nvSpPr>
          <p:cNvPr id="77" name="TextBox 76">
            <a:extLst>
              <a:ext uri="{FF2B5EF4-FFF2-40B4-BE49-F238E27FC236}">
                <a16:creationId xmlns:a16="http://schemas.microsoft.com/office/drawing/2014/main" id="{C666C448-B137-40F7-92C0-BBAEF258E774}"/>
              </a:ext>
            </a:extLst>
          </p:cNvPr>
          <p:cNvSpPr txBox="1"/>
          <p:nvPr/>
        </p:nvSpPr>
        <p:spPr>
          <a:xfrm>
            <a:off x="6378814" y="5422706"/>
            <a:ext cx="2038129" cy="246221"/>
          </a:xfrm>
          <a:prstGeom prst="rect">
            <a:avLst/>
          </a:prstGeom>
          <a:noFill/>
        </p:spPr>
        <p:txBody>
          <a:bodyPr wrap="square">
            <a:spAutoFit/>
          </a:bodyPr>
          <a:lstStyle/>
          <a:p>
            <a:r>
              <a:rPr lang="en-US" sz="1000" dirty="0">
                <a:solidFill>
                  <a:schemeClr val="tx2"/>
                </a:solidFill>
                <a:latin typeface="Century Gothic" panose="020B0502020202020204" pitchFamily="34" charset="0"/>
              </a:rPr>
              <a:t>Apprenticeship Training</a:t>
            </a:r>
            <a:endParaRPr lang="en-MY" sz="1000" dirty="0">
              <a:solidFill>
                <a:schemeClr val="tx2"/>
              </a:solidFill>
            </a:endParaRPr>
          </a:p>
        </p:txBody>
      </p:sp>
      <p:sp>
        <p:nvSpPr>
          <p:cNvPr id="104" name="Rectangle: Rounded Corners 103">
            <a:extLst>
              <a:ext uri="{FF2B5EF4-FFF2-40B4-BE49-F238E27FC236}">
                <a16:creationId xmlns:a16="http://schemas.microsoft.com/office/drawing/2014/main" id="{D21B628B-AAA2-4F3C-81E1-68CBB922C448}"/>
              </a:ext>
            </a:extLst>
          </p:cNvPr>
          <p:cNvSpPr/>
          <p:nvPr/>
        </p:nvSpPr>
        <p:spPr>
          <a:xfrm>
            <a:off x="6500139" y="5737265"/>
            <a:ext cx="4114800" cy="1172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74" name="Rectangle: Rounded Corners 73">
            <a:extLst>
              <a:ext uri="{FF2B5EF4-FFF2-40B4-BE49-F238E27FC236}">
                <a16:creationId xmlns:a16="http://schemas.microsoft.com/office/drawing/2014/main" id="{AF6B9706-2009-43FE-975A-7E7C64528046}"/>
              </a:ext>
            </a:extLst>
          </p:cNvPr>
          <p:cNvSpPr/>
          <p:nvPr/>
        </p:nvSpPr>
        <p:spPr>
          <a:xfrm>
            <a:off x="6447721" y="5737265"/>
            <a:ext cx="2132817" cy="11725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b="1" dirty="0">
              <a:latin typeface="Century Gothic" panose="020B0502020202020204" pitchFamily="34" charset="0"/>
            </a:endParaRPr>
          </a:p>
        </p:txBody>
      </p:sp>
      <p:sp>
        <p:nvSpPr>
          <p:cNvPr id="105" name="Rounded Rectangle">
            <a:extLst>
              <a:ext uri="{FF2B5EF4-FFF2-40B4-BE49-F238E27FC236}">
                <a16:creationId xmlns:a16="http://schemas.microsoft.com/office/drawing/2014/main" id="{891CA4BB-412A-E618-9834-6ACD00ED986B}"/>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232326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1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1500"/>
                                        <p:tgtEl>
                                          <p:spTgt spid="95"/>
                                        </p:tgtEl>
                                      </p:cBhvr>
                                    </p:animEffect>
                                  </p:childTnLst>
                                </p:cTn>
                              </p:par>
                              <p:par>
                                <p:cTn id="14" presetID="47" presetClass="entr" presetSubtype="0" fill="hold" grpId="0" nodeType="withEffect">
                                  <p:stCondLst>
                                    <p:cond delay="100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1500"/>
                                        <p:tgtEl>
                                          <p:spTgt spid="83"/>
                                        </p:tgtEl>
                                      </p:cBhvr>
                                    </p:animEffect>
                                    <p:anim calcmode="lin" valueType="num">
                                      <p:cBhvr>
                                        <p:cTn id="17" dur="1500" fill="hold"/>
                                        <p:tgtEl>
                                          <p:spTgt spid="83"/>
                                        </p:tgtEl>
                                        <p:attrNameLst>
                                          <p:attrName>ppt_x</p:attrName>
                                        </p:attrNameLst>
                                      </p:cBhvr>
                                      <p:tavLst>
                                        <p:tav tm="0">
                                          <p:val>
                                            <p:strVal val="#ppt_x"/>
                                          </p:val>
                                        </p:tav>
                                        <p:tav tm="100000">
                                          <p:val>
                                            <p:strVal val="#ppt_x"/>
                                          </p:val>
                                        </p:tav>
                                      </p:tavLst>
                                    </p:anim>
                                    <p:anim calcmode="lin" valueType="num">
                                      <p:cBhvr>
                                        <p:cTn id="18" dur="1500" fill="hold"/>
                                        <p:tgtEl>
                                          <p:spTgt spid="8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500"/>
                                        <p:tgtEl>
                                          <p:spTgt spid="86"/>
                                        </p:tgtEl>
                                      </p:cBhvr>
                                    </p:animEffect>
                                    <p:anim calcmode="lin" valueType="num">
                                      <p:cBhvr>
                                        <p:cTn id="22" dur="1500" fill="hold"/>
                                        <p:tgtEl>
                                          <p:spTgt spid="86"/>
                                        </p:tgtEl>
                                        <p:attrNameLst>
                                          <p:attrName>ppt_x</p:attrName>
                                        </p:attrNameLst>
                                      </p:cBhvr>
                                      <p:tavLst>
                                        <p:tav tm="0">
                                          <p:val>
                                            <p:strVal val="#ppt_x"/>
                                          </p:val>
                                        </p:tav>
                                        <p:tav tm="100000">
                                          <p:val>
                                            <p:strVal val="#ppt_x"/>
                                          </p:val>
                                        </p:tav>
                                      </p:tavLst>
                                    </p:anim>
                                    <p:anim calcmode="lin" valueType="num">
                                      <p:cBhvr>
                                        <p:cTn id="23" dur="1500" fill="hold"/>
                                        <p:tgtEl>
                                          <p:spTgt spid="86"/>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10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1500"/>
                                        <p:tgtEl>
                                          <p:spTgt spid="94"/>
                                        </p:tgtEl>
                                      </p:cBhvr>
                                    </p:animEffect>
                                    <p:anim calcmode="lin" valueType="num">
                                      <p:cBhvr>
                                        <p:cTn id="27" dur="1500" fill="hold"/>
                                        <p:tgtEl>
                                          <p:spTgt spid="94"/>
                                        </p:tgtEl>
                                        <p:attrNameLst>
                                          <p:attrName>ppt_x</p:attrName>
                                        </p:attrNameLst>
                                      </p:cBhvr>
                                      <p:tavLst>
                                        <p:tav tm="0">
                                          <p:val>
                                            <p:strVal val="#ppt_x"/>
                                          </p:val>
                                        </p:tav>
                                        <p:tav tm="100000">
                                          <p:val>
                                            <p:strVal val="#ppt_x"/>
                                          </p:val>
                                        </p:tav>
                                      </p:tavLst>
                                    </p:anim>
                                    <p:anim calcmode="lin" valueType="num">
                                      <p:cBhvr>
                                        <p:cTn id="28" dur="1500" fill="hold"/>
                                        <p:tgtEl>
                                          <p:spTgt spid="94"/>
                                        </p:tgtEl>
                                        <p:attrNameLst>
                                          <p:attrName>ppt_y</p:attrName>
                                        </p:attrNameLst>
                                      </p:cBhvr>
                                      <p:tavLst>
                                        <p:tav tm="0">
                                          <p:val>
                                            <p:strVal val="#ppt_y-.1"/>
                                          </p:val>
                                        </p:tav>
                                        <p:tav tm="100000">
                                          <p:val>
                                            <p:strVal val="#ppt_y"/>
                                          </p:val>
                                        </p:tav>
                                      </p:tavLst>
                                    </p:anim>
                                  </p:childTnLst>
                                </p:cTn>
                              </p:par>
                              <p:par>
                                <p:cTn id="29" presetID="21" presetClass="entr" presetSubtype="2" fill="hold" grpId="0" nodeType="withEffect">
                                  <p:stCondLst>
                                    <p:cond delay="500"/>
                                  </p:stCondLst>
                                  <p:childTnLst>
                                    <p:set>
                                      <p:cBhvr>
                                        <p:cTn id="30" dur="1" fill="hold">
                                          <p:stCondLst>
                                            <p:cond delay="0"/>
                                          </p:stCondLst>
                                        </p:cTn>
                                        <p:tgtEl>
                                          <p:spTgt spid="56"/>
                                        </p:tgtEl>
                                        <p:attrNameLst>
                                          <p:attrName>style.visibility</p:attrName>
                                        </p:attrNameLst>
                                      </p:cBhvr>
                                      <p:to>
                                        <p:strVal val="visible"/>
                                      </p:to>
                                    </p:set>
                                    <p:animEffect transition="in" filter="wheel(2)">
                                      <p:cBhvr>
                                        <p:cTn id="31" dur="2000"/>
                                        <p:tgtEl>
                                          <p:spTgt spid="56"/>
                                        </p:tgtEl>
                                      </p:cBhvr>
                                    </p:animEffect>
                                  </p:childTnLst>
                                </p:cTn>
                              </p:par>
                              <p:par>
                                <p:cTn id="32" presetID="21" presetClass="entr" presetSubtype="2" fill="hold" grpId="0" nodeType="withEffect">
                                  <p:stCondLst>
                                    <p:cond delay="500"/>
                                  </p:stCondLst>
                                  <p:childTnLst>
                                    <p:set>
                                      <p:cBhvr>
                                        <p:cTn id="33" dur="1" fill="hold">
                                          <p:stCondLst>
                                            <p:cond delay="0"/>
                                          </p:stCondLst>
                                        </p:cTn>
                                        <p:tgtEl>
                                          <p:spTgt spid="54"/>
                                        </p:tgtEl>
                                        <p:attrNameLst>
                                          <p:attrName>style.visibility</p:attrName>
                                        </p:attrNameLst>
                                      </p:cBhvr>
                                      <p:to>
                                        <p:strVal val="visible"/>
                                      </p:to>
                                    </p:set>
                                    <p:animEffect transition="in" filter="wheel(2)">
                                      <p:cBhvr>
                                        <p:cTn id="34" dur="2000"/>
                                        <p:tgtEl>
                                          <p:spTgt spid="54"/>
                                        </p:tgtEl>
                                      </p:cBhvr>
                                    </p:animEffect>
                                  </p:childTnLst>
                                </p:cTn>
                              </p:par>
                              <p:par>
                                <p:cTn id="35" presetID="21" presetClass="entr" presetSubtype="2" fill="hold" grpId="0" nodeType="withEffect">
                                  <p:stCondLst>
                                    <p:cond delay="500"/>
                                  </p:stCondLst>
                                  <p:childTnLst>
                                    <p:set>
                                      <p:cBhvr>
                                        <p:cTn id="36" dur="1" fill="hold">
                                          <p:stCondLst>
                                            <p:cond delay="0"/>
                                          </p:stCondLst>
                                        </p:cTn>
                                        <p:tgtEl>
                                          <p:spTgt spid="88"/>
                                        </p:tgtEl>
                                        <p:attrNameLst>
                                          <p:attrName>style.visibility</p:attrName>
                                        </p:attrNameLst>
                                      </p:cBhvr>
                                      <p:to>
                                        <p:strVal val="visible"/>
                                      </p:to>
                                    </p:set>
                                    <p:animEffect transition="in" filter="wheel(2)">
                                      <p:cBhvr>
                                        <p:cTn id="37" dur="2000"/>
                                        <p:tgtEl>
                                          <p:spTgt spid="88"/>
                                        </p:tgtEl>
                                      </p:cBhvr>
                                    </p:animEffect>
                                  </p:childTnLst>
                                </p:cTn>
                              </p:par>
                              <p:par>
                                <p:cTn id="38" presetID="21" presetClass="entr" presetSubtype="2" fill="hold" grpId="0" nodeType="withEffect">
                                  <p:stCondLst>
                                    <p:cond delay="500"/>
                                  </p:stCondLst>
                                  <p:childTnLst>
                                    <p:set>
                                      <p:cBhvr>
                                        <p:cTn id="39" dur="1" fill="hold">
                                          <p:stCondLst>
                                            <p:cond delay="0"/>
                                          </p:stCondLst>
                                        </p:cTn>
                                        <p:tgtEl>
                                          <p:spTgt spid="90"/>
                                        </p:tgtEl>
                                        <p:attrNameLst>
                                          <p:attrName>style.visibility</p:attrName>
                                        </p:attrNameLst>
                                      </p:cBhvr>
                                      <p:to>
                                        <p:strVal val="visible"/>
                                      </p:to>
                                    </p:set>
                                    <p:animEffect transition="in" filter="wheel(2)">
                                      <p:cBhvr>
                                        <p:cTn id="40" dur="2000"/>
                                        <p:tgtEl>
                                          <p:spTgt spid="90"/>
                                        </p:tgtEl>
                                      </p:cBhvr>
                                    </p:animEffect>
                                  </p:childTnLst>
                                </p:cTn>
                              </p:par>
                              <p:par>
                                <p:cTn id="41" presetID="21" presetClass="entr" presetSubtype="2" fill="hold" grpId="0" nodeType="withEffect">
                                  <p:stCondLst>
                                    <p:cond delay="500"/>
                                  </p:stCondLst>
                                  <p:childTnLst>
                                    <p:set>
                                      <p:cBhvr>
                                        <p:cTn id="42" dur="1" fill="hold">
                                          <p:stCondLst>
                                            <p:cond delay="0"/>
                                          </p:stCondLst>
                                        </p:cTn>
                                        <p:tgtEl>
                                          <p:spTgt spid="96"/>
                                        </p:tgtEl>
                                        <p:attrNameLst>
                                          <p:attrName>style.visibility</p:attrName>
                                        </p:attrNameLst>
                                      </p:cBhvr>
                                      <p:to>
                                        <p:strVal val="visible"/>
                                      </p:to>
                                    </p:set>
                                    <p:animEffect transition="in" filter="wheel(2)">
                                      <p:cBhvr>
                                        <p:cTn id="43" dur="2000"/>
                                        <p:tgtEl>
                                          <p:spTgt spid="96"/>
                                        </p:tgtEl>
                                      </p:cBhvr>
                                    </p:animEffect>
                                  </p:childTnLst>
                                </p:cTn>
                              </p:par>
                              <p:par>
                                <p:cTn id="44" presetID="21" presetClass="entr" presetSubtype="2" fill="hold" grpId="0" nodeType="withEffect">
                                  <p:stCondLst>
                                    <p:cond delay="500"/>
                                  </p:stCondLst>
                                  <p:childTnLst>
                                    <p:set>
                                      <p:cBhvr>
                                        <p:cTn id="45" dur="1" fill="hold">
                                          <p:stCondLst>
                                            <p:cond delay="0"/>
                                          </p:stCondLst>
                                        </p:cTn>
                                        <p:tgtEl>
                                          <p:spTgt spid="98"/>
                                        </p:tgtEl>
                                        <p:attrNameLst>
                                          <p:attrName>style.visibility</p:attrName>
                                        </p:attrNameLst>
                                      </p:cBhvr>
                                      <p:to>
                                        <p:strVal val="visible"/>
                                      </p:to>
                                    </p:set>
                                    <p:animEffect transition="in" filter="wheel(2)">
                                      <p:cBhvr>
                                        <p:cTn id="46" dur="2000"/>
                                        <p:tgtEl>
                                          <p:spTgt spid="9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1000"/>
                                        <p:tgtEl>
                                          <p:spTgt spid="8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1000"/>
                                        <p:tgtEl>
                                          <p:spTgt spid="82"/>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1000"/>
                                        <p:tgtEl>
                                          <p:spTgt spid="89"/>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1000"/>
                                        <p:tgtEl>
                                          <p:spTgt spid="91"/>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1000"/>
                                        <p:tgtEl>
                                          <p:spTgt spid="9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1000"/>
                                        <p:tgtEl>
                                          <p:spTgt spid="99"/>
                                        </p:tgtEl>
                                      </p:cBhvr>
                                    </p:animEffect>
                                  </p:childTnLst>
                                </p:cTn>
                              </p:par>
                              <p:par>
                                <p:cTn id="65" presetID="0" presetClass="path" presetSubtype="0" repeatCount="indefinite" fill="hold" grpId="1" nodeType="withEffect">
                                  <p:stCondLst>
                                    <p:cond delay="1500"/>
                                  </p:stCondLst>
                                  <p:endCondLst>
                                    <p:cond evt="onNext" delay="0">
                                      <p:tgtEl>
                                        <p:sldTgt/>
                                      </p:tgtEl>
                                    </p:cond>
                                  </p:endCondLst>
                                  <p:childTnLst>
                                    <p:animMotion origin="layout" path="M 0 0 L 0.00886 -0.00648 L 0.01979 -0.00833 L 0.21459 -0.0074 L 0.22604 -0.00185 L 0.23386 0.00741 L 0.24375 0.02685 L 0.24636 0.04908 L 0.24636 0.07408 L 0.24011 0.09722 L 0.22761 0.11667 L 0.15781 0.1213 L 0.00521 0.11852 L -0.00729 0.10648 L -0.01666 0.08611 L -0.02031 0.05463 L -0.01458 0.0213 L 0 0 Z " pathEditMode="relative" ptsTypes="AAAAAAAAAAAAAAAAAA">
                                      <p:cBhvr>
                                        <p:cTn id="66" dur="30000" fill="hold"/>
                                        <p:tgtEl>
                                          <p:spTgt spid="80"/>
                                        </p:tgtEl>
                                        <p:attrNameLst>
                                          <p:attrName>ppt_x</p:attrName>
                                          <p:attrName>ppt_y</p:attrName>
                                        </p:attrNameLst>
                                      </p:cBhvr>
                                    </p:animMotion>
                                  </p:childTnLst>
                                </p:cTn>
                              </p:par>
                              <p:par>
                                <p:cTn id="67" presetID="0" presetClass="path" presetSubtype="0" repeatCount="indefinite" fill="hold" grpId="1" nodeType="withEffect">
                                  <p:stCondLst>
                                    <p:cond delay="1500"/>
                                  </p:stCondLst>
                                  <p:endCondLst>
                                    <p:cond evt="onNext" delay="0">
                                      <p:tgtEl>
                                        <p:sldTgt/>
                                      </p:tgtEl>
                                    </p:cond>
                                  </p:endCondLst>
                                  <p:childTnLst>
                                    <p:animMotion origin="layout" path="M 0 0 L 0.00729 -0.02037 L 0.01042 -0.04907 L 0.00729 -0.08056 L -0.00104 -0.10556 L -0.01198 -0.12037 L -0.02656 -0.13056 L -0.05365 -0.13148 L -0.23854 -0.13148 L -0.25313 -0.12407 L -0.26563 -0.11019 L -0.27396 -0.09074 L -0.27969 -0.05648 L -0.27761 -0.02315 L -0.27188 -0.00556 L -0.26406 0.01019 L -0.25313 0.02222 L -0.24063 0.02963 L -0.01979 0.025 L -0.00781 0.01481 L 0 0 Z " pathEditMode="relative" ptsTypes="AAAAAAAAAAAAAAAAAAAAA">
                                      <p:cBhvr>
                                        <p:cTn id="68" dur="40000" fill="hold"/>
                                        <p:tgtEl>
                                          <p:spTgt spid="82"/>
                                        </p:tgtEl>
                                        <p:attrNameLst>
                                          <p:attrName>ppt_x</p:attrName>
                                          <p:attrName>ppt_y</p:attrName>
                                        </p:attrNameLst>
                                      </p:cBhvr>
                                    </p:animMotion>
                                  </p:childTnLst>
                                </p:cTn>
                              </p:par>
                              <p:par>
                                <p:cTn id="69" presetID="0" presetClass="path" presetSubtype="0" repeatCount="indefinite" fill="hold" grpId="1" nodeType="withEffect">
                                  <p:stCondLst>
                                    <p:cond delay="1500"/>
                                  </p:stCondLst>
                                  <p:endCondLst>
                                    <p:cond evt="onNext" delay="0">
                                      <p:tgtEl>
                                        <p:sldTgt/>
                                      </p:tgtEl>
                                    </p:cond>
                                  </p:endCondLst>
                                  <p:childTnLst>
                                    <p:animMotion origin="layout" path="M 0 0 L -0.15156 -0.00093 L -0.16042 0.00463 L -0.17344 0.01667 L -0.18021 0.03518 L -0.18334 0.05556 L -0.18386 0.08148 L -0.17761 0.10278 L -0.16927 0.11852 L -0.15625 0.12685 L -0.13281 0.12963 L 0.05573 0.12778 L 0.06614 0.11759 L 0.075 0.10556 L 0.08281 0.07963 L 0.08333 0.04907 L 0.07604 0.0213 L 0.06458 0.00648 L 0.05156 0 L 0.03698 0 L 0 0 Z " pathEditMode="relative" ptsTypes="AAAAAAAAAAAAAAAAAAAAA">
                                      <p:cBhvr>
                                        <p:cTn id="70" dur="30000" fill="hold"/>
                                        <p:tgtEl>
                                          <p:spTgt spid="89"/>
                                        </p:tgtEl>
                                        <p:attrNameLst>
                                          <p:attrName>ppt_x</p:attrName>
                                          <p:attrName>ppt_y</p:attrName>
                                        </p:attrNameLst>
                                      </p:cBhvr>
                                    </p:animMotion>
                                  </p:childTnLst>
                                </p:cTn>
                              </p:par>
                              <p:par>
                                <p:cTn id="71" presetID="0" presetClass="path" presetSubtype="0" repeatCount="indefinite" fill="hold" grpId="1" nodeType="withEffect">
                                  <p:stCondLst>
                                    <p:cond delay="1500"/>
                                  </p:stCondLst>
                                  <p:endCondLst>
                                    <p:cond evt="onNext" delay="0">
                                      <p:tgtEl>
                                        <p:sldTgt/>
                                      </p:tgtEl>
                                    </p:cond>
                                  </p:endCondLst>
                                  <p:childTnLst>
                                    <p:animMotion origin="layout" path="M 0 0 L 0.00156 -0.02593 L 0.00729 -0.04537 L 0.01666 -0.06296 L 0.02708 -0.07593 L 0.03958 -0.08241 L 0.06145 -0.08241 L 0.24895 -0.08241 L 0.26041 -0.07685 L 0.27239 -0.06574 L 0.2802 -0.05 L 0.28593 -0.03241 L 0.28958 -0.01111 L 0.28854 0.01204 L 0.28645 0.03148 L 0.27708 0.05278 L 0.26718 0.06852 L 0.25312 0.07593 L 0.0302 0.07593 L 0.01822 0.06667 L 0.00677 0.0463 L 0.00104 0.01852 L 0 0 Z " pathEditMode="relative" ptsTypes="AAAAAAAAAAAAAAAAAAAAAAA">
                                      <p:cBhvr>
                                        <p:cTn id="72" dur="40000" fill="hold"/>
                                        <p:tgtEl>
                                          <p:spTgt spid="91"/>
                                        </p:tgtEl>
                                        <p:attrNameLst>
                                          <p:attrName>ppt_x</p:attrName>
                                          <p:attrName>ppt_y</p:attrName>
                                        </p:attrNameLst>
                                      </p:cBhvr>
                                    </p:animMotion>
                                  </p:childTnLst>
                                </p:cTn>
                              </p:par>
                              <p:par>
                                <p:cTn id="73" presetID="0" presetClass="path" presetSubtype="0" repeatCount="indefinite" fill="hold" grpId="1" nodeType="withEffect">
                                  <p:stCondLst>
                                    <p:cond delay="1500"/>
                                  </p:stCondLst>
                                  <p:endCondLst>
                                    <p:cond evt="onNext" delay="0">
                                      <p:tgtEl>
                                        <p:sldTgt/>
                                      </p:tgtEl>
                                    </p:cond>
                                  </p:endCondLst>
                                  <p:childTnLst>
                                    <p:animMotion origin="layout" path="M 0 0 L 0.00208 -0.0213 L 0.00677 -0.03982 L 0.01667 -0.05371 L 0.03073 -0.06389 L 0.06979 -0.06389 L 0.23386 -0.06297 L 0.24479 -0.05926 L 0.25417 -0.04723 L 0.2599 -0.03519 L 0.26458 -0.02037 L 0.26615 0 L 0.26511 0.01759 L 0.26094 0.03518 L 0.25469 0.05 L 0.24427 0.06203 L 0.22865 0.06574 L 0.02708 0.06574 L 0.01354 0.05555 L 0.00781 0.04537 L 0.00208 0.025 L -0.00052 0.00926 L 0 0 Z " pathEditMode="relative" ptsTypes="AAAAAAAAAAAAAAAAAAAAAAA">
                                      <p:cBhvr>
                                        <p:cTn id="74" dur="30000" fill="hold"/>
                                        <p:tgtEl>
                                          <p:spTgt spid="97"/>
                                        </p:tgtEl>
                                        <p:attrNameLst>
                                          <p:attrName>ppt_x</p:attrName>
                                          <p:attrName>ppt_y</p:attrName>
                                        </p:attrNameLst>
                                      </p:cBhvr>
                                    </p:animMotion>
                                  </p:childTnLst>
                                </p:cTn>
                              </p:par>
                              <p:par>
                                <p:cTn id="75" presetID="0" presetClass="path" presetSubtype="0" repeatCount="indefinite" fill="hold" grpId="1" nodeType="withEffect">
                                  <p:stCondLst>
                                    <p:cond delay="1500"/>
                                  </p:stCondLst>
                                  <p:endCondLst>
                                    <p:cond evt="onNext" delay="0">
                                      <p:tgtEl>
                                        <p:sldTgt/>
                                      </p:tgtEl>
                                    </p:cond>
                                  </p:endCondLst>
                                  <p:childTnLst>
                                    <p:animMotion origin="layout" path="M 0 0 L -0.00989 -0.01389 L -0.02135 -0.02223 L -0.03802 -0.02315 L -0.23177 -0.02408 L -0.24583 -0.01852 L -0.25729 -0.00649 L -0.26666 0.00833 L -0.27344 0.03425 L -0.275 0.06018 L -0.27135 0.08703 L -0.26198 0.11481 L -0.25 0.13148 L -0.23594 0.13796 L -0.01666 0.13518 L -0.00573 0.12592 L 0.00313 0.10833 L 0.01094 0.08703 L 0.01406 0.05555 L 0.01198 0.02963 L 0.00521 0.00925 L 0 0 Z " pathEditMode="relative" ptsTypes="AAAAAAAAAAAAAAAAAAAAAA">
                                      <p:cBhvr>
                                        <p:cTn id="76" dur="40000" fill="hold"/>
                                        <p:tgtEl>
                                          <p:spTgt spid="99"/>
                                        </p:tgtEl>
                                        <p:attrNameLst>
                                          <p:attrName>ppt_x</p:attrName>
                                          <p:attrName>ppt_y</p:attrName>
                                        </p:attrNameLst>
                                      </p:cBhvr>
                                    </p:animMotion>
                                  </p:childTnLst>
                                </p:cTn>
                              </p:par>
                              <p:par>
                                <p:cTn id="77" presetID="10" presetClass="entr" presetSubtype="0" fill="hold" grpId="0" nodeType="withEffect">
                                  <p:stCondLst>
                                    <p:cond delay="100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500"/>
                                        <p:tgtEl>
                                          <p:spTgt spid="78"/>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101"/>
                                        </p:tgtEl>
                                        <p:attrNameLst>
                                          <p:attrName>style.visibility</p:attrName>
                                        </p:attrNameLst>
                                      </p:cBhvr>
                                      <p:to>
                                        <p:strVal val="visible"/>
                                      </p:to>
                                    </p:set>
                                    <p:animEffect transition="in" filter="fade">
                                      <p:cBhvr>
                                        <p:cTn id="82" dur="1000"/>
                                        <p:tgtEl>
                                          <p:spTgt spid="101"/>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1000"/>
                                        <p:tgtEl>
                                          <p:spTgt spid="102"/>
                                        </p:tgtEl>
                                      </p:cBhvr>
                                    </p:animEffect>
                                  </p:childTnLst>
                                </p:cTn>
                              </p:par>
                              <p:par>
                                <p:cTn id="86" presetID="10" presetClass="entr" presetSubtype="0" fill="hold" grpId="0" nodeType="withEffect">
                                  <p:stCondLst>
                                    <p:cond delay="200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childTnLst>
                                </p:cTn>
                              </p:par>
                              <p:par>
                                <p:cTn id="89" presetID="10" presetClass="entr" presetSubtype="0" fill="hold" grpId="0" nodeType="withEffect">
                                  <p:stCondLst>
                                    <p:cond delay="200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1000"/>
                                        <p:tgtEl>
                                          <p:spTgt spid="104"/>
                                        </p:tgtEl>
                                      </p:cBhvr>
                                    </p:animEffect>
                                  </p:childTnLst>
                                </p:cTn>
                              </p:par>
                              <p:par>
                                <p:cTn id="92" presetID="17" presetClass="entr" presetSubtype="8" fill="hold" grpId="0" nodeType="withEffect">
                                  <p:stCondLst>
                                    <p:cond delay="2500"/>
                                  </p:stCondLst>
                                  <p:childTnLst>
                                    <p:set>
                                      <p:cBhvr>
                                        <p:cTn id="93" dur="1" fill="hold">
                                          <p:stCondLst>
                                            <p:cond delay="0"/>
                                          </p:stCondLst>
                                        </p:cTn>
                                        <p:tgtEl>
                                          <p:spTgt spid="57"/>
                                        </p:tgtEl>
                                        <p:attrNameLst>
                                          <p:attrName>style.visibility</p:attrName>
                                        </p:attrNameLst>
                                      </p:cBhvr>
                                      <p:to>
                                        <p:strVal val="visible"/>
                                      </p:to>
                                    </p:set>
                                    <p:anim calcmode="lin" valueType="num">
                                      <p:cBhvr>
                                        <p:cTn id="94" dur="1500" fill="hold"/>
                                        <p:tgtEl>
                                          <p:spTgt spid="57"/>
                                        </p:tgtEl>
                                        <p:attrNameLst>
                                          <p:attrName>ppt_x</p:attrName>
                                        </p:attrNameLst>
                                      </p:cBhvr>
                                      <p:tavLst>
                                        <p:tav tm="0">
                                          <p:val>
                                            <p:strVal val="#ppt_x-#ppt_w/2"/>
                                          </p:val>
                                        </p:tav>
                                        <p:tav tm="100000">
                                          <p:val>
                                            <p:strVal val="#ppt_x"/>
                                          </p:val>
                                        </p:tav>
                                      </p:tavLst>
                                    </p:anim>
                                    <p:anim calcmode="lin" valueType="num">
                                      <p:cBhvr>
                                        <p:cTn id="95" dur="1500" fill="hold"/>
                                        <p:tgtEl>
                                          <p:spTgt spid="57"/>
                                        </p:tgtEl>
                                        <p:attrNameLst>
                                          <p:attrName>ppt_y</p:attrName>
                                        </p:attrNameLst>
                                      </p:cBhvr>
                                      <p:tavLst>
                                        <p:tav tm="0">
                                          <p:val>
                                            <p:strVal val="#ppt_y"/>
                                          </p:val>
                                        </p:tav>
                                        <p:tav tm="100000">
                                          <p:val>
                                            <p:strVal val="#ppt_y"/>
                                          </p:val>
                                        </p:tav>
                                      </p:tavLst>
                                    </p:anim>
                                    <p:anim calcmode="lin" valueType="num">
                                      <p:cBhvr>
                                        <p:cTn id="96" dur="1500" fill="hold"/>
                                        <p:tgtEl>
                                          <p:spTgt spid="57"/>
                                        </p:tgtEl>
                                        <p:attrNameLst>
                                          <p:attrName>ppt_w</p:attrName>
                                        </p:attrNameLst>
                                      </p:cBhvr>
                                      <p:tavLst>
                                        <p:tav tm="0">
                                          <p:val>
                                            <p:fltVal val="0"/>
                                          </p:val>
                                        </p:tav>
                                        <p:tav tm="100000">
                                          <p:val>
                                            <p:strVal val="#ppt_w"/>
                                          </p:val>
                                        </p:tav>
                                      </p:tavLst>
                                    </p:anim>
                                    <p:anim calcmode="lin" valueType="num">
                                      <p:cBhvr>
                                        <p:cTn id="97" dur="1500" fill="hold"/>
                                        <p:tgtEl>
                                          <p:spTgt spid="57"/>
                                        </p:tgtEl>
                                        <p:attrNameLst>
                                          <p:attrName>ppt_h</p:attrName>
                                        </p:attrNameLst>
                                      </p:cBhvr>
                                      <p:tavLst>
                                        <p:tav tm="0">
                                          <p:val>
                                            <p:strVal val="#ppt_h"/>
                                          </p:val>
                                        </p:tav>
                                        <p:tav tm="100000">
                                          <p:val>
                                            <p:strVal val="#ppt_h"/>
                                          </p:val>
                                        </p:tav>
                                      </p:tavLst>
                                    </p:anim>
                                  </p:childTnLst>
                                </p:cTn>
                              </p:par>
                              <p:par>
                                <p:cTn id="98" presetID="12" presetClass="entr" presetSubtype="8" fill="hold" grpId="0" nodeType="withEffect">
                                  <p:stCondLst>
                                    <p:cond delay="3000"/>
                                  </p:stCondLst>
                                  <p:childTnLst>
                                    <p:set>
                                      <p:cBhvr>
                                        <p:cTn id="99" dur="1" fill="hold">
                                          <p:stCondLst>
                                            <p:cond delay="0"/>
                                          </p:stCondLst>
                                        </p:cTn>
                                        <p:tgtEl>
                                          <p:spTgt spid="59"/>
                                        </p:tgtEl>
                                        <p:attrNameLst>
                                          <p:attrName>style.visibility</p:attrName>
                                        </p:attrNameLst>
                                      </p:cBhvr>
                                      <p:to>
                                        <p:strVal val="visible"/>
                                      </p:to>
                                    </p:set>
                                    <p:anim calcmode="lin" valueType="num">
                                      <p:cBhvr additive="base">
                                        <p:cTn id="100" dur="1000"/>
                                        <p:tgtEl>
                                          <p:spTgt spid="59"/>
                                        </p:tgtEl>
                                        <p:attrNameLst>
                                          <p:attrName>ppt_x</p:attrName>
                                        </p:attrNameLst>
                                      </p:cBhvr>
                                      <p:tavLst>
                                        <p:tav tm="0">
                                          <p:val>
                                            <p:strVal val="#ppt_x-#ppt_w*1.125000"/>
                                          </p:val>
                                        </p:tav>
                                        <p:tav tm="100000">
                                          <p:val>
                                            <p:strVal val="#ppt_x"/>
                                          </p:val>
                                        </p:tav>
                                      </p:tavLst>
                                    </p:anim>
                                    <p:animEffect transition="in" filter="wipe(right)">
                                      <p:cBhvr>
                                        <p:cTn id="101" dur="1000"/>
                                        <p:tgtEl>
                                          <p:spTgt spid="59"/>
                                        </p:tgtEl>
                                      </p:cBhvr>
                                    </p:animEffect>
                                  </p:childTnLst>
                                </p:cTn>
                              </p:par>
                              <p:par>
                                <p:cTn id="102" presetID="10" presetClass="entr" presetSubtype="0" fill="hold" grpId="0" nodeType="withEffect">
                                  <p:stCondLst>
                                    <p:cond delay="2500"/>
                                  </p:stCondLst>
                                  <p:childTnLst>
                                    <p:set>
                                      <p:cBhvr>
                                        <p:cTn id="103" dur="1" fill="hold">
                                          <p:stCondLst>
                                            <p:cond delay="0"/>
                                          </p:stCondLst>
                                        </p:cTn>
                                        <p:tgtEl>
                                          <p:spTgt spid="55"/>
                                        </p:tgtEl>
                                        <p:attrNameLst>
                                          <p:attrName>style.visibility</p:attrName>
                                        </p:attrNameLst>
                                      </p:cBhvr>
                                      <p:to>
                                        <p:strVal val="visible"/>
                                      </p:to>
                                    </p:set>
                                    <p:animEffect transition="in" filter="fade">
                                      <p:cBhvr>
                                        <p:cTn id="104" dur="1000"/>
                                        <p:tgtEl>
                                          <p:spTgt spid="55"/>
                                        </p:tgtEl>
                                      </p:cBhvr>
                                    </p:animEffect>
                                  </p:childTnLst>
                                </p:cTn>
                              </p:par>
                              <p:par>
                                <p:cTn id="105" presetID="17" presetClass="entr" presetSubtype="8" fill="hold" grpId="0" nodeType="withEffect">
                                  <p:stCondLst>
                                    <p:cond delay="3000"/>
                                  </p:stCondLst>
                                  <p:childTnLst>
                                    <p:set>
                                      <p:cBhvr>
                                        <p:cTn id="106" dur="1" fill="hold">
                                          <p:stCondLst>
                                            <p:cond delay="0"/>
                                          </p:stCondLst>
                                        </p:cTn>
                                        <p:tgtEl>
                                          <p:spTgt spid="64"/>
                                        </p:tgtEl>
                                        <p:attrNameLst>
                                          <p:attrName>style.visibility</p:attrName>
                                        </p:attrNameLst>
                                      </p:cBhvr>
                                      <p:to>
                                        <p:strVal val="visible"/>
                                      </p:to>
                                    </p:set>
                                    <p:anim calcmode="lin" valueType="num">
                                      <p:cBhvr>
                                        <p:cTn id="107" dur="1500" fill="hold"/>
                                        <p:tgtEl>
                                          <p:spTgt spid="64"/>
                                        </p:tgtEl>
                                        <p:attrNameLst>
                                          <p:attrName>ppt_x</p:attrName>
                                        </p:attrNameLst>
                                      </p:cBhvr>
                                      <p:tavLst>
                                        <p:tav tm="0">
                                          <p:val>
                                            <p:strVal val="#ppt_x-#ppt_w/2"/>
                                          </p:val>
                                        </p:tav>
                                        <p:tav tm="100000">
                                          <p:val>
                                            <p:strVal val="#ppt_x"/>
                                          </p:val>
                                        </p:tav>
                                      </p:tavLst>
                                    </p:anim>
                                    <p:anim calcmode="lin" valueType="num">
                                      <p:cBhvr>
                                        <p:cTn id="108" dur="1500" fill="hold"/>
                                        <p:tgtEl>
                                          <p:spTgt spid="64"/>
                                        </p:tgtEl>
                                        <p:attrNameLst>
                                          <p:attrName>ppt_y</p:attrName>
                                        </p:attrNameLst>
                                      </p:cBhvr>
                                      <p:tavLst>
                                        <p:tav tm="0">
                                          <p:val>
                                            <p:strVal val="#ppt_y"/>
                                          </p:val>
                                        </p:tav>
                                        <p:tav tm="100000">
                                          <p:val>
                                            <p:strVal val="#ppt_y"/>
                                          </p:val>
                                        </p:tav>
                                      </p:tavLst>
                                    </p:anim>
                                    <p:anim calcmode="lin" valueType="num">
                                      <p:cBhvr>
                                        <p:cTn id="109" dur="1500" fill="hold"/>
                                        <p:tgtEl>
                                          <p:spTgt spid="64"/>
                                        </p:tgtEl>
                                        <p:attrNameLst>
                                          <p:attrName>ppt_w</p:attrName>
                                        </p:attrNameLst>
                                      </p:cBhvr>
                                      <p:tavLst>
                                        <p:tav tm="0">
                                          <p:val>
                                            <p:fltVal val="0"/>
                                          </p:val>
                                        </p:tav>
                                        <p:tav tm="100000">
                                          <p:val>
                                            <p:strVal val="#ppt_w"/>
                                          </p:val>
                                        </p:tav>
                                      </p:tavLst>
                                    </p:anim>
                                    <p:anim calcmode="lin" valueType="num">
                                      <p:cBhvr>
                                        <p:cTn id="110" dur="1500" fill="hold"/>
                                        <p:tgtEl>
                                          <p:spTgt spid="64"/>
                                        </p:tgtEl>
                                        <p:attrNameLst>
                                          <p:attrName>ppt_h</p:attrName>
                                        </p:attrNameLst>
                                      </p:cBhvr>
                                      <p:tavLst>
                                        <p:tav tm="0">
                                          <p:val>
                                            <p:strVal val="#ppt_h"/>
                                          </p:val>
                                        </p:tav>
                                        <p:tav tm="100000">
                                          <p:val>
                                            <p:strVal val="#ppt_h"/>
                                          </p:val>
                                        </p:tav>
                                      </p:tavLst>
                                    </p:anim>
                                  </p:childTnLst>
                                </p:cTn>
                              </p:par>
                              <p:par>
                                <p:cTn id="111" presetID="12" presetClass="entr" presetSubtype="8" fill="hold" grpId="0" nodeType="withEffect">
                                  <p:stCondLst>
                                    <p:cond delay="3500"/>
                                  </p:stCondLst>
                                  <p:childTnLst>
                                    <p:set>
                                      <p:cBhvr>
                                        <p:cTn id="112" dur="1" fill="hold">
                                          <p:stCondLst>
                                            <p:cond delay="0"/>
                                          </p:stCondLst>
                                        </p:cTn>
                                        <p:tgtEl>
                                          <p:spTgt spid="66"/>
                                        </p:tgtEl>
                                        <p:attrNameLst>
                                          <p:attrName>style.visibility</p:attrName>
                                        </p:attrNameLst>
                                      </p:cBhvr>
                                      <p:to>
                                        <p:strVal val="visible"/>
                                      </p:to>
                                    </p:set>
                                    <p:anim calcmode="lin" valueType="num">
                                      <p:cBhvr additive="base">
                                        <p:cTn id="113" dur="1000"/>
                                        <p:tgtEl>
                                          <p:spTgt spid="66"/>
                                        </p:tgtEl>
                                        <p:attrNameLst>
                                          <p:attrName>ppt_x</p:attrName>
                                        </p:attrNameLst>
                                      </p:cBhvr>
                                      <p:tavLst>
                                        <p:tav tm="0">
                                          <p:val>
                                            <p:strVal val="#ppt_x-#ppt_w*1.125000"/>
                                          </p:val>
                                        </p:tav>
                                        <p:tav tm="100000">
                                          <p:val>
                                            <p:strVal val="#ppt_x"/>
                                          </p:val>
                                        </p:tav>
                                      </p:tavLst>
                                    </p:anim>
                                    <p:animEffect transition="in" filter="wipe(right)">
                                      <p:cBhvr>
                                        <p:cTn id="114" dur="1000"/>
                                        <p:tgtEl>
                                          <p:spTgt spid="66"/>
                                        </p:tgtEl>
                                      </p:cBhvr>
                                    </p:animEffect>
                                  </p:childTnLst>
                                </p:cTn>
                              </p:par>
                              <p:par>
                                <p:cTn id="115" presetID="10" presetClass="entr" presetSubtype="0" fill="hold" grpId="0" nodeType="withEffect">
                                  <p:stCondLst>
                                    <p:cond delay="300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1000"/>
                                        <p:tgtEl>
                                          <p:spTgt spid="67"/>
                                        </p:tgtEl>
                                      </p:cBhvr>
                                    </p:animEffect>
                                  </p:childTnLst>
                                </p:cTn>
                              </p:par>
                              <p:par>
                                <p:cTn id="118" presetID="17" presetClass="entr" presetSubtype="8" fill="hold" grpId="0" nodeType="withEffect">
                                  <p:stCondLst>
                                    <p:cond delay="3500"/>
                                  </p:stCondLst>
                                  <p:childTnLst>
                                    <p:set>
                                      <p:cBhvr>
                                        <p:cTn id="119" dur="1" fill="hold">
                                          <p:stCondLst>
                                            <p:cond delay="0"/>
                                          </p:stCondLst>
                                        </p:cTn>
                                        <p:tgtEl>
                                          <p:spTgt spid="69"/>
                                        </p:tgtEl>
                                        <p:attrNameLst>
                                          <p:attrName>style.visibility</p:attrName>
                                        </p:attrNameLst>
                                      </p:cBhvr>
                                      <p:to>
                                        <p:strVal val="visible"/>
                                      </p:to>
                                    </p:set>
                                    <p:anim calcmode="lin" valueType="num">
                                      <p:cBhvr>
                                        <p:cTn id="120" dur="1500" fill="hold"/>
                                        <p:tgtEl>
                                          <p:spTgt spid="69"/>
                                        </p:tgtEl>
                                        <p:attrNameLst>
                                          <p:attrName>ppt_x</p:attrName>
                                        </p:attrNameLst>
                                      </p:cBhvr>
                                      <p:tavLst>
                                        <p:tav tm="0">
                                          <p:val>
                                            <p:strVal val="#ppt_x-#ppt_w/2"/>
                                          </p:val>
                                        </p:tav>
                                        <p:tav tm="100000">
                                          <p:val>
                                            <p:strVal val="#ppt_x"/>
                                          </p:val>
                                        </p:tav>
                                      </p:tavLst>
                                    </p:anim>
                                    <p:anim calcmode="lin" valueType="num">
                                      <p:cBhvr>
                                        <p:cTn id="121" dur="1500" fill="hold"/>
                                        <p:tgtEl>
                                          <p:spTgt spid="69"/>
                                        </p:tgtEl>
                                        <p:attrNameLst>
                                          <p:attrName>ppt_y</p:attrName>
                                        </p:attrNameLst>
                                      </p:cBhvr>
                                      <p:tavLst>
                                        <p:tav tm="0">
                                          <p:val>
                                            <p:strVal val="#ppt_y"/>
                                          </p:val>
                                        </p:tav>
                                        <p:tav tm="100000">
                                          <p:val>
                                            <p:strVal val="#ppt_y"/>
                                          </p:val>
                                        </p:tav>
                                      </p:tavLst>
                                    </p:anim>
                                    <p:anim calcmode="lin" valueType="num">
                                      <p:cBhvr>
                                        <p:cTn id="122" dur="1500" fill="hold"/>
                                        <p:tgtEl>
                                          <p:spTgt spid="69"/>
                                        </p:tgtEl>
                                        <p:attrNameLst>
                                          <p:attrName>ppt_w</p:attrName>
                                        </p:attrNameLst>
                                      </p:cBhvr>
                                      <p:tavLst>
                                        <p:tav tm="0">
                                          <p:val>
                                            <p:fltVal val="0"/>
                                          </p:val>
                                        </p:tav>
                                        <p:tav tm="100000">
                                          <p:val>
                                            <p:strVal val="#ppt_w"/>
                                          </p:val>
                                        </p:tav>
                                      </p:tavLst>
                                    </p:anim>
                                    <p:anim calcmode="lin" valueType="num">
                                      <p:cBhvr>
                                        <p:cTn id="123" dur="1500" fill="hold"/>
                                        <p:tgtEl>
                                          <p:spTgt spid="69"/>
                                        </p:tgtEl>
                                        <p:attrNameLst>
                                          <p:attrName>ppt_h</p:attrName>
                                        </p:attrNameLst>
                                      </p:cBhvr>
                                      <p:tavLst>
                                        <p:tav tm="0">
                                          <p:val>
                                            <p:strVal val="#ppt_h"/>
                                          </p:val>
                                        </p:tav>
                                        <p:tav tm="100000">
                                          <p:val>
                                            <p:strVal val="#ppt_h"/>
                                          </p:val>
                                        </p:tav>
                                      </p:tavLst>
                                    </p:anim>
                                  </p:childTnLst>
                                </p:cTn>
                              </p:par>
                              <p:par>
                                <p:cTn id="124" presetID="12" presetClass="entr" presetSubtype="8" fill="hold" grpId="0" nodeType="withEffect">
                                  <p:stCondLst>
                                    <p:cond delay="4000"/>
                                  </p:stCondLst>
                                  <p:childTnLst>
                                    <p:set>
                                      <p:cBhvr>
                                        <p:cTn id="125" dur="1" fill="hold">
                                          <p:stCondLst>
                                            <p:cond delay="0"/>
                                          </p:stCondLst>
                                        </p:cTn>
                                        <p:tgtEl>
                                          <p:spTgt spid="71"/>
                                        </p:tgtEl>
                                        <p:attrNameLst>
                                          <p:attrName>style.visibility</p:attrName>
                                        </p:attrNameLst>
                                      </p:cBhvr>
                                      <p:to>
                                        <p:strVal val="visible"/>
                                      </p:to>
                                    </p:set>
                                    <p:anim calcmode="lin" valueType="num">
                                      <p:cBhvr additive="base">
                                        <p:cTn id="126" dur="1000"/>
                                        <p:tgtEl>
                                          <p:spTgt spid="71"/>
                                        </p:tgtEl>
                                        <p:attrNameLst>
                                          <p:attrName>ppt_x</p:attrName>
                                        </p:attrNameLst>
                                      </p:cBhvr>
                                      <p:tavLst>
                                        <p:tav tm="0">
                                          <p:val>
                                            <p:strVal val="#ppt_x-#ppt_w*1.125000"/>
                                          </p:val>
                                        </p:tav>
                                        <p:tav tm="100000">
                                          <p:val>
                                            <p:strVal val="#ppt_x"/>
                                          </p:val>
                                        </p:tav>
                                      </p:tavLst>
                                    </p:anim>
                                    <p:animEffect transition="in" filter="wipe(right)">
                                      <p:cBhvr>
                                        <p:cTn id="127" dur="1000"/>
                                        <p:tgtEl>
                                          <p:spTgt spid="71"/>
                                        </p:tgtEl>
                                      </p:cBhvr>
                                    </p:animEffect>
                                  </p:childTnLst>
                                </p:cTn>
                              </p:par>
                              <p:par>
                                <p:cTn id="128" presetID="10" presetClass="entr" presetSubtype="0" fill="hold" grpId="0" nodeType="withEffect">
                                  <p:stCondLst>
                                    <p:cond delay="350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1000"/>
                                        <p:tgtEl>
                                          <p:spTgt spid="72"/>
                                        </p:tgtEl>
                                      </p:cBhvr>
                                    </p:animEffect>
                                  </p:childTnLst>
                                </p:cTn>
                              </p:par>
                              <p:par>
                                <p:cTn id="131" presetID="17" presetClass="entr" presetSubtype="8" fill="hold" grpId="0" nodeType="withEffect">
                                  <p:stCondLst>
                                    <p:cond delay="4500"/>
                                  </p:stCondLst>
                                  <p:childTnLst>
                                    <p:set>
                                      <p:cBhvr>
                                        <p:cTn id="132" dur="1" fill="hold">
                                          <p:stCondLst>
                                            <p:cond delay="0"/>
                                          </p:stCondLst>
                                        </p:cTn>
                                        <p:tgtEl>
                                          <p:spTgt spid="74"/>
                                        </p:tgtEl>
                                        <p:attrNameLst>
                                          <p:attrName>style.visibility</p:attrName>
                                        </p:attrNameLst>
                                      </p:cBhvr>
                                      <p:to>
                                        <p:strVal val="visible"/>
                                      </p:to>
                                    </p:set>
                                    <p:anim calcmode="lin" valueType="num">
                                      <p:cBhvr>
                                        <p:cTn id="133" dur="1500" fill="hold"/>
                                        <p:tgtEl>
                                          <p:spTgt spid="74"/>
                                        </p:tgtEl>
                                        <p:attrNameLst>
                                          <p:attrName>ppt_x</p:attrName>
                                        </p:attrNameLst>
                                      </p:cBhvr>
                                      <p:tavLst>
                                        <p:tav tm="0">
                                          <p:val>
                                            <p:strVal val="#ppt_x-#ppt_w/2"/>
                                          </p:val>
                                        </p:tav>
                                        <p:tav tm="100000">
                                          <p:val>
                                            <p:strVal val="#ppt_x"/>
                                          </p:val>
                                        </p:tav>
                                      </p:tavLst>
                                    </p:anim>
                                    <p:anim calcmode="lin" valueType="num">
                                      <p:cBhvr>
                                        <p:cTn id="134" dur="1500" fill="hold"/>
                                        <p:tgtEl>
                                          <p:spTgt spid="74"/>
                                        </p:tgtEl>
                                        <p:attrNameLst>
                                          <p:attrName>ppt_y</p:attrName>
                                        </p:attrNameLst>
                                      </p:cBhvr>
                                      <p:tavLst>
                                        <p:tav tm="0">
                                          <p:val>
                                            <p:strVal val="#ppt_y"/>
                                          </p:val>
                                        </p:tav>
                                        <p:tav tm="100000">
                                          <p:val>
                                            <p:strVal val="#ppt_y"/>
                                          </p:val>
                                        </p:tav>
                                      </p:tavLst>
                                    </p:anim>
                                    <p:anim calcmode="lin" valueType="num">
                                      <p:cBhvr>
                                        <p:cTn id="135" dur="1500" fill="hold"/>
                                        <p:tgtEl>
                                          <p:spTgt spid="74"/>
                                        </p:tgtEl>
                                        <p:attrNameLst>
                                          <p:attrName>ppt_w</p:attrName>
                                        </p:attrNameLst>
                                      </p:cBhvr>
                                      <p:tavLst>
                                        <p:tav tm="0">
                                          <p:val>
                                            <p:fltVal val="0"/>
                                          </p:val>
                                        </p:tav>
                                        <p:tav tm="100000">
                                          <p:val>
                                            <p:strVal val="#ppt_w"/>
                                          </p:val>
                                        </p:tav>
                                      </p:tavLst>
                                    </p:anim>
                                    <p:anim calcmode="lin" valueType="num">
                                      <p:cBhvr>
                                        <p:cTn id="136" dur="1500" fill="hold"/>
                                        <p:tgtEl>
                                          <p:spTgt spid="74"/>
                                        </p:tgtEl>
                                        <p:attrNameLst>
                                          <p:attrName>ppt_h</p:attrName>
                                        </p:attrNameLst>
                                      </p:cBhvr>
                                      <p:tavLst>
                                        <p:tav tm="0">
                                          <p:val>
                                            <p:strVal val="#ppt_h"/>
                                          </p:val>
                                        </p:tav>
                                        <p:tav tm="100000">
                                          <p:val>
                                            <p:strVal val="#ppt_h"/>
                                          </p:val>
                                        </p:tav>
                                      </p:tavLst>
                                    </p:anim>
                                  </p:childTnLst>
                                </p:cTn>
                              </p:par>
                              <p:par>
                                <p:cTn id="137" presetID="12" presetClass="entr" presetSubtype="8" fill="hold" grpId="0" nodeType="withEffect">
                                  <p:stCondLst>
                                    <p:cond delay="5000"/>
                                  </p:stCondLst>
                                  <p:childTnLst>
                                    <p:set>
                                      <p:cBhvr>
                                        <p:cTn id="138" dur="1" fill="hold">
                                          <p:stCondLst>
                                            <p:cond delay="0"/>
                                          </p:stCondLst>
                                        </p:cTn>
                                        <p:tgtEl>
                                          <p:spTgt spid="76"/>
                                        </p:tgtEl>
                                        <p:attrNameLst>
                                          <p:attrName>style.visibility</p:attrName>
                                        </p:attrNameLst>
                                      </p:cBhvr>
                                      <p:to>
                                        <p:strVal val="visible"/>
                                      </p:to>
                                    </p:set>
                                    <p:anim calcmode="lin" valueType="num">
                                      <p:cBhvr additive="base">
                                        <p:cTn id="139" dur="1000"/>
                                        <p:tgtEl>
                                          <p:spTgt spid="76"/>
                                        </p:tgtEl>
                                        <p:attrNameLst>
                                          <p:attrName>ppt_x</p:attrName>
                                        </p:attrNameLst>
                                      </p:cBhvr>
                                      <p:tavLst>
                                        <p:tav tm="0">
                                          <p:val>
                                            <p:strVal val="#ppt_x-#ppt_w*1.125000"/>
                                          </p:val>
                                        </p:tav>
                                        <p:tav tm="100000">
                                          <p:val>
                                            <p:strVal val="#ppt_x"/>
                                          </p:val>
                                        </p:tav>
                                      </p:tavLst>
                                    </p:anim>
                                    <p:animEffect transition="in" filter="wipe(right)">
                                      <p:cBhvr>
                                        <p:cTn id="140" dur="1000"/>
                                        <p:tgtEl>
                                          <p:spTgt spid="76"/>
                                        </p:tgtEl>
                                      </p:cBhvr>
                                    </p:animEffect>
                                  </p:childTnLst>
                                </p:cTn>
                              </p:par>
                              <p:par>
                                <p:cTn id="141" presetID="10" presetClass="entr" presetSubtype="0" fill="hold" grpId="0" nodeType="withEffect">
                                  <p:stCondLst>
                                    <p:cond delay="450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1000"/>
                                        <p:tgtEl>
                                          <p:spTgt spid="77"/>
                                        </p:tgtEl>
                                      </p:cBhvr>
                                    </p:animEffect>
                                  </p:childTnLst>
                                </p:cTn>
                              </p:par>
                              <p:par>
                                <p:cTn id="144" presetID="22" presetClass="entr" presetSubtype="8" fill="hold" nodeType="withEffect">
                                  <p:stCondLst>
                                    <p:cond delay="1000"/>
                                  </p:stCondLst>
                                  <p:childTnLst>
                                    <p:set>
                                      <p:cBhvr>
                                        <p:cTn id="145" dur="1" fill="hold">
                                          <p:stCondLst>
                                            <p:cond delay="0"/>
                                          </p:stCondLst>
                                        </p:cTn>
                                        <p:tgtEl>
                                          <p:spTgt spid="2"/>
                                        </p:tgtEl>
                                        <p:attrNameLst>
                                          <p:attrName>style.visibility</p:attrName>
                                        </p:attrNameLst>
                                      </p:cBhvr>
                                      <p:to>
                                        <p:strVal val="visible"/>
                                      </p:to>
                                    </p:set>
                                    <p:animEffect transition="in" filter="wipe(left)">
                                      <p:cBhvr>
                                        <p:cTn id="146" dur="3000"/>
                                        <p:tgtEl>
                                          <p:spTgt spid="2"/>
                                        </p:tgtEl>
                                      </p:cBhvr>
                                    </p:animEffect>
                                  </p:childTnLst>
                                </p:cTn>
                              </p:par>
                              <p:par>
                                <p:cTn id="147" presetID="22" presetClass="entr" presetSubtype="8" fill="hold" nodeType="withEffect">
                                  <p:stCondLst>
                                    <p:cond delay="2000"/>
                                  </p:stCondLst>
                                  <p:childTnLst>
                                    <p:set>
                                      <p:cBhvr>
                                        <p:cTn id="148" dur="1" fill="hold">
                                          <p:stCondLst>
                                            <p:cond delay="0"/>
                                          </p:stCondLst>
                                        </p:cTn>
                                        <p:tgtEl>
                                          <p:spTgt spid="106"/>
                                        </p:tgtEl>
                                        <p:attrNameLst>
                                          <p:attrName>style.visibility</p:attrName>
                                        </p:attrNameLst>
                                      </p:cBhvr>
                                      <p:to>
                                        <p:strVal val="visible"/>
                                      </p:to>
                                    </p:set>
                                    <p:animEffect transition="in" filter="wipe(left)">
                                      <p:cBhvr>
                                        <p:cTn id="149" dur="3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0" grpId="0" animBg="1"/>
      <p:bldP spid="80" grpId="1" animBg="1"/>
      <p:bldP spid="54" grpId="0" animBg="1"/>
      <p:bldP spid="82" grpId="0" animBg="1"/>
      <p:bldP spid="82" grpId="1" animBg="1"/>
      <p:bldP spid="88" grpId="0" animBg="1"/>
      <p:bldP spid="89" grpId="0" animBg="1"/>
      <p:bldP spid="89" grpId="1" animBg="1"/>
      <p:bldP spid="90" grpId="0" animBg="1"/>
      <p:bldP spid="91" grpId="0" animBg="1"/>
      <p:bldP spid="91" grpId="1" animBg="1"/>
      <p:bldP spid="96" grpId="0" animBg="1"/>
      <p:bldP spid="97" grpId="0" animBg="1"/>
      <p:bldP spid="97" grpId="1" animBg="1"/>
      <p:bldP spid="98" grpId="0" animBg="1"/>
      <p:bldP spid="99" grpId="0" animBg="1"/>
      <p:bldP spid="99" grpId="1" animBg="1"/>
      <p:bldP spid="78" grpId="0" animBg="1"/>
      <p:bldP spid="101" grpId="0" animBg="1"/>
      <p:bldP spid="102" grpId="0" animBg="1"/>
      <p:bldP spid="103" grpId="0" animBg="1"/>
      <p:bldP spid="83" grpId="0" animBg="1"/>
      <p:bldP spid="81" grpId="0" animBg="1"/>
      <p:bldP spid="86" grpId="0" animBg="1"/>
      <p:bldP spid="87" grpId="0" animBg="1"/>
      <p:bldP spid="94" grpId="0" animBg="1"/>
      <p:bldP spid="95" grpId="0" animBg="1"/>
      <p:bldP spid="59" grpId="0"/>
      <p:bldP spid="55" grpId="0"/>
      <p:bldP spid="57" grpId="0" animBg="1"/>
      <p:bldP spid="66" grpId="0"/>
      <p:bldP spid="67" grpId="0"/>
      <p:bldP spid="64" grpId="0" animBg="1"/>
      <p:bldP spid="71" grpId="0"/>
      <p:bldP spid="72" grpId="0"/>
      <p:bldP spid="69" grpId="0" animBg="1"/>
      <p:bldP spid="76" grpId="0"/>
      <p:bldP spid="77" grpId="0"/>
      <p:bldP spid="104" grpId="0" animBg="1"/>
      <p:bldP spid="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0C756C48-F381-4AB8-BE5F-3DCAD51C1AC1}"/>
              </a:ext>
            </a:extLst>
          </p:cNvPr>
          <p:cNvGrpSpPr/>
          <p:nvPr/>
        </p:nvGrpSpPr>
        <p:grpSpPr>
          <a:xfrm rot="21366704" flipH="1">
            <a:off x="9436870" y="-1807070"/>
            <a:ext cx="6110719" cy="6206920"/>
            <a:chOff x="-4943201" y="1623425"/>
            <a:chExt cx="1901258" cy="1835944"/>
          </a:xfrm>
        </p:grpSpPr>
        <p:grpSp>
          <p:nvGrpSpPr>
            <p:cNvPr id="70" name="Group 69">
              <a:extLst>
                <a:ext uri="{FF2B5EF4-FFF2-40B4-BE49-F238E27FC236}">
                  <a16:creationId xmlns:a16="http://schemas.microsoft.com/office/drawing/2014/main" id="{39805D74-D73C-45AC-A7B7-67E402870556}"/>
                </a:ext>
              </a:extLst>
            </p:cNvPr>
            <p:cNvGrpSpPr/>
            <p:nvPr/>
          </p:nvGrpSpPr>
          <p:grpSpPr>
            <a:xfrm>
              <a:off x="-4827378" y="2019376"/>
              <a:ext cx="1785435" cy="1214438"/>
              <a:chOff x="-4827378" y="2019376"/>
              <a:chExt cx="1785435" cy="1214438"/>
            </a:xfrm>
          </p:grpSpPr>
          <p:sp>
            <p:nvSpPr>
              <p:cNvPr id="82" name="Freeform: Shape 81">
                <a:extLst>
                  <a:ext uri="{FF2B5EF4-FFF2-40B4-BE49-F238E27FC236}">
                    <a16:creationId xmlns:a16="http://schemas.microsoft.com/office/drawing/2014/main" id="{4752F6D2-1A8A-4C70-92EF-2A212987978C}"/>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0FE6299-E758-4AF2-9D21-246BE3F986F0}"/>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4F77DAC-D9F2-43CA-8EF2-F04273919EEE}"/>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02AB7AB-9E71-4973-B8A8-937146CA717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AE7362C-F80E-4F6D-906C-BA9E380EBBDE}"/>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0BA788E4-C8D5-4ECC-BFE2-8E18D29E334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7D1A7F0-DE9A-43E2-93FC-D6D98EE4546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FC533BA-3712-4BEA-AB70-F989931F54C7}"/>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AAC333E-644D-42CF-8F98-F479A5C84C9C}"/>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C0F93D9-E6A8-4686-BA8C-3526E02A6C95}"/>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C2634A8-E33B-4E12-8FC3-6F222B817748}"/>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1" name="Freeform: Shape 70">
              <a:extLst>
                <a:ext uri="{FF2B5EF4-FFF2-40B4-BE49-F238E27FC236}">
                  <a16:creationId xmlns:a16="http://schemas.microsoft.com/office/drawing/2014/main" id="{F6EFDA51-3AAF-4EF3-8E6C-982C8E01681E}"/>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D27CA39-EE73-4D2B-B5AE-200AF2611698}"/>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18393AC-27E4-49BD-BF2D-742C51044AA5}"/>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6BFF251-A774-49EE-99F9-4ADA4155F6D0}"/>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039F89D-31F0-4E06-AB3B-C02196FA532C}"/>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9F422F6-E269-47FE-B004-E36876BF8B44}"/>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6720D46-DC29-4386-B94A-70B73FBAC60E}"/>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AD61EB7-4977-4676-92E1-ED87A7B57A24}"/>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176ED69-7C28-4EFE-B8F1-064496E10167}"/>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8C59162-9FF0-426E-99EB-5D96F04136F2}"/>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196A891-DCCC-4271-80F5-2DDFE453A50E}"/>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936DE29F-9F30-4ED0-AA18-8143AEA81922}"/>
              </a:ext>
            </a:extLst>
          </p:cNvPr>
          <p:cNvGrpSpPr/>
          <p:nvPr/>
        </p:nvGrpSpPr>
        <p:grpSpPr>
          <a:xfrm rot="18900000">
            <a:off x="-3632211" y="-1135926"/>
            <a:ext cx="5983644" cy="5778088"/>
            <a:chOff x="-4943201" y="1623425"/>
            <a:chExt cx="1901258" cy="1835944"/>
          </a:xfrm>
        </p:grpSpPr>
        <p:grpSp>
          <p:nvGrpSpPr>
            <p:cNvPr id="90" name="Group 89">
              <a:extLst>
                <a:ext uri="{FF2B5EF4-FFF2-40B4-BE49-F238E27FC236}">
                  <a16:creationId xmlns:a16="http://schemas.microsoft.com/office/drawing/2014/main" id="{1F98B819-6900-489F-AAE8-4EB34E3C4344}"/>
                </a:ext>
              </a:extLst>
            </p:cNvPr>
            <p:cNvGrpSpPr/>
            <p:nvPr/>
          </p:nvGrpSpPr>
          <p:grpSpPr>
            <a:xfrm>
              <a:off x="-4827378" y="2019376"/>
              <a:ext cx="1785435" cy="1214438"/>
              <a:chOff x="-4827378" y="2019376"/>
              <a:chExt cx="1785435" cy="1214438"/>
            </a:xfrm>
          </p:grpSpPr>
          <p:sp>
            <p:nvSpPr>
              <p:cNvPr id="102" name="Freeform: Shape 101">
                <a:extLst>
                  <a:ext uri="{FF2B5EF4-FFF2-40B4-BE49-F238E27FC236}">
                    <a16:creationId xmlns:a16="http://schemas.microsoft.com/office/drawing/2014/main" id="{F286C2F7-51CA-409C-8883-EF035007F559}"/>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B0EE808-C875-40C9-8B18-0EC7E47D03A5}"/>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7A37B10-D23A-449C-AF1A-07302A970D6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40673AC-CFDA-4E20-B227-9F2235B17FA3}"/>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F31514E-D384-4DC0-9EC6-6788B8F5306E}"/>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F0CFB38-DE41-4DE6-8130-D7B75175AD54}"/>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D2439E8-31C4-4910-9997-5B9D5D54B08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389D5BD-C575-4472-8C18-CD37F65FD68E}"/>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04BE1B7-05E2-454E-8019-457D9504570B}"/>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AD7EE0AC-C039-4532-9607-09CEF562AD0E}"/>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A1CCB70-589B-4671-AF38-68A2965C0794}"/>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1" name="Freeform: Shape 90">
              <a:extLst>
                <a:ext uri="{FF2B5EF4-FFF2-40B4-BE49-F238E27FC236}">
                  <a16:creationId xmlns:a16="http://schemas.microsoft.com/office/drawing/2014/main" id="{C54DD4A9-4D9E-4EB6-BA94-CA8CC904CC87}"/>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CB8B99B-471D-4DB9-9127-5C1EF4A02A9E}"/>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6DFF3CB-5D22-4A29-8C4D-CBC5929B9B8F}"/>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1A96DD4-52B0-48F8-8D7B-CB34AF16B03D}"/>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43467A7-6DC2-478D-9177-89983964B7E7}"/>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EB62D47-BD28-4DB5-981A-BCAE82714B44}"/>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752A41D-B9A4-4D46-9116-A4419A2EA7AC}"/>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B7CEDD6-1C67-4E1D-8DB3-0E3B59213C4F}"/>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CAAD276-9027-489C-81AA-9EDCFB8F653A}"/>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1F0BF1B-7D16-400F-B143-45F41944E6B1}"/>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9D9A1B2-38DC-444B-9B4C-6D3CE368C961}"/>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0" name="Rounded Rectangle">
            <a:extLst>
              <a:ext uri="{FF2B5EF4-FFF2-40B4-BE49-F238E27FC236}">
                <a16:creationId xmlns:a16="http://schemas.microsoft.com/office/drawing/2014/main" id="{A82F1168-CE55-4298-94F9-02B28B43B524}"/>
              </a:ext>
            </a:extLst>
          </p:cNvPr>
          <p:cNvSpPr/>
          <p:nvPr/>
        </p:nvSpPr>
        <p:spPr>
          <a:xfrm>
            <a:off x="6149168" y="1841501"/>
            <a:ext cx="5577252" cy="4446268"/>
          </a:xfrm>
          <a:prstGeom prst="roundRect">
            <a:avLst>
              <a:gd name="adj" fmla="val 5363"/>
            </a:avLst>
          </a:prstGeom>
          <a:solidFill>
            <a:schemeClr val="tx2">
              <a:lumMod val="40000"/>
              <a:lumOff val="60000"/>
              <a:alpha val="25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accent6"/>
              </a:solidFill>
              <a:latin typeface="Century Gothic" panose="020B0502020202020204" pitchFamily="34" charset="0"/>
              <a:sym typeface="Helvetica Neue Medium"/>
            </a:endParaRPr>
          </a:p>
        </p:txBody>
      </p:sp>
      <p:sp>
        <p:nvSpPr>
          <p:cNvPr id="36" name="Rounded Rectangle">
            <a:extLst>
              <a:ext uri="{FF2B5EF4-FFF2-40B4-BE49-F238E27FC236}">
                <a16:creationId xmlns:a16="http://schemas.microsoft.com/office/drawing/2014/main" id="{971D7286-1259-499E-882A-284803F3ADF7}"/>
              </a:ext>
            </a:extLst>
          </p:cNvPr>
          <p:cNvSpPr/>
          <p:nvPr/>
        </p:nvSpPr>
        <p:spPr>
          <a:xfrm>
            <a:off x="6239655" y="4150733"/>
            <a:ext cx="1695279" cy="2057400"/>
          </a:xfrm>
          <a:prstGeom prst="roundRect">
            <a:avLst>
              <a:gd name="adj" fmla="val 10219"/>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rgbClr val="44546A"/>
              </a:solidFill>
              <a:latin typeface="Century Gothic" panose="020B0502020202020204" pitchFamily="34" charset="0"/>
              <a:sym typeface="Helvetica Neue Medium"/>
            </a:endParaRPr>
          </a:p>
        </p:txBody>
      </p:sp>
      <p:sp>
        <p:nvSpPr>
          <p:cNvPr id="34" name="Rounded Rectangle">
            <a:extLst>
              <a:ext uri="{FF2B5EF4-FFF2-40B4-BE49-F238E27FC236}">
                <a16:creationId xmlns:a16="http://schemas.microsoft.com/office/drawing/2014/main" id="{E4A0B89D-0A1C-46C5-A082-8E5EDAC31F26}"/>
              </a:ext>
            </a:extLst>
          </p:cNvPr>
          <p:cNvSpPr/>
          <p:nvPr/>
        </p:nvSpPr>
        <p:spPr>
          <a:xfrm>
            <a:off x="8090155" y="1921138"/>
            <a:ext cx="1695279" cy="2057400"/>
          </a:xfrm>
          <a:prstGeom prst="roundRect">
            <a:avLst>
              <a:gd name="adj" fmla="val 10484"/>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tx2"/>
              </a:solidFill>
              <a:latin typeface="Century Gothic" panose="020B0502020202020204" pitchFamily="34" charset="0"/>
              <a:sym typeface="Helvetica Neue Medium"/>
            </a:endParaRPr>
          </a:p>
        </p:txBody>
      </p:sp>
      <p:sp>
        <p:nvSpPr>
          <p:cNvPr id="43" name="Rounded Rectangle">
            <a:extLst>
              <a:ext uri="{FF2B5EF4-FFF2-40B4-BE49-F238E27FC236}">
                <a16:creationId xmlns:a16="http://schemas.microsoft.com/office/drawing/2014/main" id="{36EADBC6-530B-41A0-879C-FD95507C2C9B}"/>
              </a:ext>
            </a:extLst>
          </p:cNvPr>
          <p:cNvSpPr/>
          <p:nvPr/>
        </p:nvSpPr>
        <p:spPr>
          <a:xfrm>
            <a:off x="8090155" y="4150733"/>
            <a:ext cx="1695279" cy="2057400"/>
          </a:xfrm>
          <a:prstGeom prst="roundRect">
            <a:avLst>
              <a:gd name="adj" fmla="val 1043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rgbClr val="44546A"/>
              </a:solidFill>
              <a:latin typeface="Century Gothic" panose="020B0502020202020204" pitchFamily="34" charset="0"/>
              <a:sym typeface="Helvetica Neue Medium"/>
            </a:endParaRPr>
          </a:p>
        </p:txBody>
      </p:sp>
      <p:sp>
        <p:nvSpPr>
          <p:cNvPr id="35" name="Rounded Rectangle">
            <a:extLst>
              <a:ext uri="{FF2B5EF4-FFF2-40B4-BE49-F238E27FC236}">
                <a16:creationId xmlns:a16="http://schemas.microsoft.com/office/drawing/2014/main" id="{9595F546-DAE6-418E-B6BE-D4214AE8D647}"/>
              </a:ext>
            </a:extLst>
          </p:cNvPr>
          <p:cNvSpPr/>
          <p:nvPr/>
        </p:nvSpPr>
        <p:spPr>
          <a:xfrm>
            <a:off x="9940656" y="1921137"/>
            <a:ext cx="1695279" cy="2057400"/>
          </a:xfrm>
          <a:prstGeom prst="roundRect">
            <a:avLst>
              <a:gd name="adj" fmla="val 10430"/>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rgbClr val="44546A"/>
              </a:solidFill>
              <a:latin typeface="Century Gothic" panose="020B0502020202020204" pitchFamily="34" charset="0"/>
              <a:sym typeface="Helvetica Neue Medium"/>
            </a:endParaRPr>
          </a:p>
        </p:txBody>
      </p:sp>
      <p:sp>
        <p:nvSpPr>
          <p:cNvPr id="44" name="Rounded Rectangle">
            <a:extLst>
              <a:ext uri="{FF2B5EF4-FFF2-40B4-BE49-F238E27FC236}">
                <a16:creationId xmlns:a16="http://schemas.microsoft.com/office/drawing/2014/main" id="{877A035C-A395-4679-88E4-CE9982431D74}"/>
              </a:ext>
            </a:extLst>
          </p:cNvPr>
          <p:cNvSpPr/>
          <p:nvPr/>
        </p:nvSpPr>
        <p:spPr>
          <a:xfrm>
            <a:off x="9940656" y="4150732"/>
            <a:ext cx="1695279" cy="2057400"/>
          </a:xfrm>
          <a:prstGeom prst="roundRect">
            <a:avLst>
              <a:gd name="adj" fmla="val 10219"/>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rgbClr val="44546A"/>
              </a:solidFill>
              <a:latin typeface="Century Gothic" panose="020B0502020202020204" pitchFamily="34" charset="0"/>
              <a:sym typeface="Helvetica Neue Medium"/>
            </a:endParaRPr>
          </a:p>
        </p:txBody>
      </p:sp>
      <p:sp>
        <p:nvSpPr>
          <p:cNvPr id="19" name="Rounded Rectangle">
            <a:extLst>
              <a:ext uri="{FF2B5EF4-FFF2-40B4-BE49-F238E27FC236}">
                <a16:creationId xmlns:a16="http://schemas.microsoft.com/office/drawing/2014/main" id="{780F98EC-8694-455F-BEA5-C84177FD0DAA}"/>
              </a:ext>
            </a:extLst>
          </p:cNvPr>
          <p:cNvSpPr/>
          <p:nvPr/>
        </p:nvSpPr>
        <p:spPr>
          <a:xfrm>
            <a:off x="423498" y="1841501"/>
            <a:ext cx="5577252" cy="4446268"/>
          </a:xfrm>
          <a:prstGeom prst="roundRect">
            <a:avLst>
              <a:gd name="adj" fmla="val 5363"/>
            </a:avLst>
          </a:prstGeom>
          <a:solidFill>
            <a:schemeClr val="accent2">
              <a:alpha val="2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accent6"/>
              </a:solidFill>
              <a:latin typeface="Century Gothic" panose="020B0502020202020204" pitchFamily="34" charset="0"/>
              <a:sym typeface="Helvetica Neue Medium"/>
            </a:endParaRPr>
          </a:p>
        </p:txBody>
      </p:sp>
      <p:sp>
        <p:nvSpPr>
          <p:cNvPr id="17" name="TextBox 16">
            <a:extLst>
              <a:ext uri="{FF2B5EF4-FFF2-40B4-BE49-F238E27FC236}">
                <a16:creationId xmlns:a16="http://schemas.microsoft.com/office/drawing/2014/main" id="{7E3B43A4-6A47-49E9-B9CA-3B643E30BFA4}"/>
              </a:ext>
            </a:extLst>
          </p:cNvPr>
          <p:cNvSpPr txBox="1"/>
          <p:nvPr/>
        </p:nvSpPr>
        <p:spPr>
          <a:xfrm>
            <a:off x="3182957" y="652737"/>
            <a:ext cx="5680533"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SOCIAL RESPONSIBILITY</a:t>
            </a:r>
          </a:p>
        </p:txBody>
      </p:sp>
      <p:sp>
        <p:nvSpPr>
          <p:cNvPr id="59" name="Rounded Rectangle">
            <a:extLst>
              <a:ext uri="{FF2B5EF4-FFF2-40B4-BE49-F238E27FC236}">
                <a16:creationId xmlns:a16="http://schemas.microsoft.com/office/drawing/2014/main" id="{174B35A4-E4B5-41F7-855A-E2373A3275ED}"/>
              </a:ext>
            </a:extLst>
          </p:cNvPr>
          <p:cNvSpPr/>
          <p:nvPr/>
        </p:nvSpPr>
        <p:spPr>
          <a:xfrm>
            <a:off x="6239654" y="1921137"/>
            <a:ext cx="1695279" cy="2057400"/>
          </a:xfrm>
          <a:prstGeom prst="roundRect">
            <a:avLst>
              <a:gd name="adj" fmla="val 10269"/>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accent6"/>
              </a:solidFill>
              <a:latin typeface="Century Gothic" panose="020B0502020202020204" pitchFamily="34" charset="0"/>
              <a:sym typeface="Helvetica Neue Medium"/>
            </a:endParaRPr>
          </a:p>
        </p:txBody>
      </p:sp>
      <p:sp>
        <p:nvSpPr>
          <p:cNvPr id="10" name="Rounded Rectangle">
            <a:extLst>
              <a:ext uri="{FF2B5EF4-FFF2-40B4-BE49-F238E27FC236}">
                <a16:creationId xmlns:a16="http://schemas.microsoft.com/office/drawing/2014/main" id="{A1353554-A258-4431-B55D-30B83888B88F}"/>
              </a:ext>
            </a:extLst>
          </p:cNvPr>
          <p:cNvSpPr/>
          <p:nvPr/>
        </p:nvSpPr>
        <p:spPr>
          <a:xfrm>
            <a:off x="4214984" y="1921138"/>
            <a:ext cx="1695279" cy="2057400"/>
          </a:xfrm>
          <a:prstGeom prst="roundRect">
            <a:avLst>
              <a:gd name="adj" fmla="val 10606"/>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tx2"/>
              </a:solidFill>
              <a:latin typeface="Century Gothic" panose="020B0502020202020204" pitchFamily="34" charset="0"/>
              <a:sym typeface="Helvetica Neue Medium"/>
            </a:endParaRPr>
          </a:p>
        </p:txBody>
      </p:sp>
      <p:sp>
        <p:nvSpPr>
          <p:cNvPr id="27" name="Rounded Rectangle">
            <a:extLst>
              <a:ext uri="{FF2B5EF4-FFF2-40B4-BE49-F238E27FC236}">
                <a16:creationId xmlns:a16="http://schemas.microsoft.com/office/drawing/2014/main" id="{9883D35C-A64E-41F5-8D52-2E7C7742D721}"/>
              </a:ext>
            </a:extLst>
          </p:cNvPr>
          <p:cNvSpPr/>
          <p:nvPr/>
        </p:nvSpPr>
        <p:spPr>
          <a:xfrm>
            <a:off x="4214984" y="4150733"/>
            <a:ext cx="1695279" cy="2057400"/>
          </a:xfrm>
          <a:prstGeom prst="roundRect">
            <a:avLst>
              <a:gd name="adj" fmla="val 10591"/>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tx2"/>
              </a:solidFill>
              <a:latin typeface="Century Gothic" panose="020B0502020202020204" pitchFamily="34" charset="0"/>
              <a:sym typeface="Helvetica Neue Medium"/>
            </a:endParaRPr>
          </a:p>
        </p:txBody>
      </p:sp>
      <p:sp>
        <p:nvSpPr>
          <p:cNvPr id="12" name="Rounded Rectangle">
            <a:extLst>
              <a:ext uri="{FF2B5EF4-FFF2-40B4-BE49-F238E27FC236}">
                <a16:creationId xmlns:a16="http://schemas.microsoft.com/office/drawing/2014/main" id="{6BD72903-05E7-4DA4-86AE-9F327845B747}"/>
              </a:ext>
            </a:extLst>
          </p:cNvPr>
          <p:cNvSpPr/>
          <p:nvPr/>
        </p:nvSpPr>
        <p:spPr>
          <a:xfrm>
            <a:off x="513984" y="4150734"/>
            <a:ext cx="1695279" cy="2057400"/>
          </a:xfrm>
          <a:prstGeom prst="roundRect">
            <a:avLst>
              <a:gd name="adj" fmla="val 10269"/>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tx2"/>
              </a:solidFill>
              <a:latin typeface="Century Gothic" panose="020B0502020202020204" pitchFamily="34" charset="0"/>
              <a:sym typeface="Helvetica Neue Medium"/>
            </a:endParaRPr>
          </a:p>
        </p:txBody>
      </p:sp>
      <p:sp>
        <p:nvSpPr>
          <p:cNvPr id="58" name="Rounded Rectangle">
            <a:extLst>
              <a:ext uri="{FF2B5EF4-FFF2-40B4-BE49-F238E27FC236}">
                <a16:creationId xmlns:a16="http://schemas.microsoft.com/office/drawing/2014/main" id="{CFC6BC2D-B327-48DD-9875-F4AB10495131}"/>
              </a:ext>
            </a:extLst>
          </p:cNvPr>
          <p:cNvSpPr/>
          <p:nvPr/>
        </p:nvSpPr>
        <p:spPr>
          <a:xfrm>
            <a:off x="513984" y="1921138"/>
            <a:ext cx="1695279" cy="2057400"/>
          </a:xfrm>
          <a:prstGeom prst="roundRect">
            <a:avLst>
              <a:gd name="adj" fmla="val 10269"/>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accent6"/>
              </a:solidFill>
              <a:latin typeface="Century Gothic" panose="020B0502020202020204" pitchFamily="34" charset="0"/>
              <a:sym typeface="Helvetica Neue Medium"/>
            </a:endParaRPr>
          </a:p>
        </p:txBody>
      </p:sp>
      <p:sp>
        <p:nvSpPr>
          <p:cNvPr id="26" name="Rounded Rectangle">
            <a:extLst>
              <a:ext uri="{FF2B5EF4-FFF2-40B4-BE49-F238E27FC236}">
                <a16:creationId xmlns:a16="http://schemas.microsoft.com/office/drawing/2014/main" id="{E3821339-9347-410D-BCC0-23124B37CA86}"/>
              </a:ext>
            </a:extLst>
          </p:cNvPr>
          <p:cNvSpPr/>
          <p:nvPr/>
        </p:nvSpPr>
        <p:spPr>
          <a:xfrm>
            <a:off x="2364484" y="4150733"/>
            <a:ext cx="1695279" cy="2057400"/>
          </a:xfrm>
          <a:prstGeom prst="roundRect">
            <a:avLst>
              <a:gd name="adj" fmla="val 10458"/>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US" sz="800" dirty="0">
              <a:solidFill>
                <a:schemeClr val="tx2"/>
              </a:solidFill>
              <a:latin typeface="Century Gothic" panose="020B0502020202020204" pitchFamily="34" charset="0"/>
              <a:sym typeface="Helvetica Neue Medium"/>
            </a:endParaRPr>
          </a:p>
        </p:txBody>
      </p:sp>
      <p:sp>
        <p:nvSpPr>
          <p:cNvPr id="9" name="Rounded Rectangle">
            <a:extLst>
              <a:ext uri="{FF2B5EF4-FFF2-40B4-BE49-F238E27FC236}">
                <a16:creationId xmlns:a16="http://schemas.microsoft.com/office/drawing/2014/main" id="{58846C90-053C-476D-A238-FD2920959659}"/>
              </a:ext>
            </a:extLst>
          </p:cNvPr>
          <p:cNvSpPr/>
          <p:nvPr/>
        </p:nvSpPr>
        <p:spPr>
          <a:xfrm>
            <a:off x="2364484" y="1921138"/>
            <a:ext cx="1695279" cy="2057400"/>
          </a:xfrm>
          <a:prstGeom prst="roundRect">
            <a:avLst>
              <a:gd name="adj" fmla="val 10406"/>
            </a:avLst>
          </a:prstGeom>
          <a:solidFill>
            <a:schemeClr val="bg1"/>
          </a:solidFill>
          <a:ln w="12700" cap="flat">
            <a:noFill/>
            <a:miter lim="400000"/>
          </a:ln>
          <a:effectLst>
            <a:outerShdw blurRad="444500" dir="5400000" rotWithShape="0">
              <a:schemeClr val="tx2">
                <a:lumMod val="60000"/>
                <a:lumOff val="40000"/>
                <a:alpha val="30000"/>
              </a:schemeClr>
            </a:outerShdw>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endParaRPr lang="en-MY" sz="800" dirty="0">
              <a:solidFill>
                <a:srgbClr val="44546A"/>
              </a:solidFill>
              <a:latin typeface="Century Gothic" panose="020B0502020202020204" pitchFamily="34" charset="0"/>
              <a:sym typeface="Helvetica Neue Medium"/>
            </a:endParaRPr>
          </a:p>
        </p:txBody>
      </p:sp>
      <p:sp>
        <p:nvSpPr>
          <p:cNvPr id="67" name="Rounded Rectangle">
            <a:extLst>
              <a:ext uri="{FF2B5EF4-FFF2-40B4-BE49-F238E27FC236}">
                <a16:creationId xmlns:a16="http://schemas.microsoft.com/office/drawing/2014/main" id="{121D79DF-4F99-1F48-F49B-E439B01CE3A5}"/>
              </a:ext>
            </a:extLst>
          </p:cNvPr>
          <p:cNvSpPr/>
          <p:nvPr/>
        </p:nvSpPr>
        <p:spPr>
          <a:xfrm>
            <a:off x="6239654" y="1921137"/>
            <a:ext cx="1695279" cy="2057400"/>
          </a:xfrm>
          <a:prstGeom prst="roundRect">
            <a:avLst>
              <a:gd name="adj" fmla="val 10269"/>
            </a:avLst>
          </a:prstGeom>
          <a:solidFill>
            <a:schemeClr val="tx2">
              <a:lumMod val="60000"/>
              <a:lumOff val="40000"/>
            </a:schemeClr>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6"/>
                </a:solidFill>
                <a:latin typeface="Century Gothic" panose="020B0502020202020204" pitchFamily="34" charset="0"/>
                <a:sym typeface="Helvetica Neue Medium"/>
              </a:rPr>
              <a:t>PLANET</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accent6"/>
                </a:solidFill>
                <a:latin typeface="Century Gothic" panose="020B0502020202020204" pitchFamily="34" charset="0"/>
                <a:sym typeface="Helvetica Neue Medium"/>
              </a:rPr>
              <a:t>Taking care of the world we all call home</a:t>
            </a:r>
          </a:p>
        </p:txBody>
      </p:sp>
      <p:sp>
        <p:nvSpPr>
          <p:cNvPr id="68" name="Freeform: Shape 21">
            <a:extLst>
              <a:ext uri="{FF2B5EF4-FFF2-40B4-BE49-F238E27FC236}">
                <a16:creationId xmlns:a16="http://schemas.microsoft.com/office/drawing/2014/main" id="{0AB267C2-B2B7-18BE-2BE2-0CE54EAA283B}"/>
              </a:ext>
            </a:extLst>
          </p:cNvPr>
          <p:cNvSpPr/>
          <p:nvPr/>
        </p:nvSpPr>
        <p:spPr>
          <a:xfrm>
            <a:off x="6388068" y="2254358"/>
            <a:ext cx="1390958" cy="1390958"/>
          </a:xfrm>
          <a:custGeom>
            <a:avLst/>
            <a:gdLst>
              <a:gd name="connsiteX0" fmla="*/ 0 w 2015030"/>
              <a:gd name="connsiteY0" fmla="*/ 1068064 h 2015030"/>
              <a:gd name="connsiteX1" fmla="*/ 0 w 2015030"/>
              <a:gd name="connsiteY1" fmla="*/ 949823 h 2015030"/>
              <a:gd name="connsiteX2" fmla="*/ 4828 w 2015030"/>
              <a:gd name="connsiteY2" fmla="*/ 907305 h 2015030"/>
              <a:gd name="connsiteX3" fmla="*/ 258259 w 2015030"/>
              <a:gd name="connsiteY3" fmla="*/ 336249 h 2015030"/>
              <a:gd name="connsiteX4" fmla="*/ 835129 w 2015030"/>
              <a:gd name="connsiteY4" fmla="*/ 15223 h 2015030"/>
              <a:gd name="connsiteX5" fmla="*/ 949872 w 2015030"/>
              <a:gd name="connsiteY5" fmla="*/ 0 h 2015030"/>
              <a:gd name="connsiteX6" fmla="*/ 1068114 w 2015030"/>
              <a:gd name="connsiteY6" fmla="*/ 0 h 2015030"/>
              <a:gd name="connsiteX7" fmla="*/ 1083337 w 2015030"/>
              <a:gd name="connsiteY7" fmla="*/ 3252 h 2015030"/>
              <a:gd name="connsiteX8" fmla="*/ 1523541 w 2015030"/>
              <a:gd name="connsiteY8" fmla="*/ 142087 h 2015030"/>
              <a:gd name="connsiteX9" fmla="*/ 2002270 w 2015030"/>
              <a:gd name="connsiteY9" fmla="*/ 835375 h 2015030"/>
              <a:gd name="connsiteX10" fmla="*/ 2017987 w 2015030"/>
              <a:gd name="connsiteY10" fmla="*/ 949872 h 2015030"/>
              <a:gd name="connsiteX11" fmla="*/ 2017987 w 2015030"/>
              <a:gd name="connsiteY11" fmla="*/ 1068114 h 2015030"/>
              <a:gd name="connsiteX12" fmla="*/ 2013158 w 2015030"/>
              <a:gd name="connsiteY12" fmla="*/ 1110681 h 2015030"/>
              <a:gd name="connsiteX13" fmla="*/ 1765935 w 2015030"/>
              <a:gd name="connsiteY13" fmla="*/ 1674446 h 2015030"/>
              <a:gd name="connsiteX14" fmla="*/ 1051314 w 2015030"/>
              <a:gd name="connsiteY14" fmla="*/ 2016705 h 2015030"/>
              <a:gd name="connsiteX15" fmla="*/ 494840 w 2015030"/>
              <a:gd name="connsiteY15" fmla="*/ 1876047 h 2015030"/>
              <a:gd name="connsiteX16" fmla="*/ 15716 w 2015030"/>
              <a:gd name="connsiteY16" fmla="*/ 1182660 h 2015030"/>
              <a:gd name="connsiteX17" fmla="*/ 0 w 2015030"/>
              <a:gd name="connsiteY17" fmla="*/ 1068064 h 2015030"/>
              <a:gd name="connsiteX18" fmla="*/ 1597195 w 2015030"/>
              <a:gd name="connsiteY18" fmla="*/ 790246 h 2015030"/>
              <a:gd name="connsiteX19" fmla="*/ 1615276 w 2015030"/>
              <a:gd name="connsiteY19" fmla="*/ 825719 h 2015030"/>
              <a:gd name="connsiteX20" fmla="*/ 1742484 w 2015030"/>
              <a:gd name="connsiteY20" fmla="*/ 969727 h 2015030"/>
              <a:gd name="connsiteX21" fmla="*/ 1748938 w 2015030"/>
              <a:gd name="connsiteY21" fmla="*/ 1044071 h 2015030"/>
              <a:gd name="connsiteX22" fmla="*/ 1681787 w 2015030"/>
              <a:gd name="connsiteY22" fmla="*/ 1131471 h 2015030"/>
              <a:gd name="connsiteX23" fmla="*/ 1640944 w 2015030"/>
              <a:gd name="connsiteY23" fmla="*/ 1215620 h 2015030"/>
              <a:gd name="connsiteX24" fmla="*/ 1588031 w 2015030"/>
              <a:gd name="connsiteY24" fmla="*/ 1314598 h 2015030"/>
              <a:gd name="connsiteX25" fmla="*/ 1556303 w 2015030"/>
              <a:gd name="connsiteY25" fmla="*/ 1379335 h 2015030"/>
              <a:gd name="connsiteX26" fmla="*/ 1505016 w 2015030"/>
              <a:gd name="connsiteY26" fmla="*/ 1496936 h 2015030"/>
              <a:gd name="connsiteX27" fmla="*/ 1312824 w 2015030"/>
              <a:gd name="connsiteY27" fmla="*/ 1595963 h 2015030"/>
              <a:gd name="connsiteX28" fmla="*/ 1269026 w 2015030"/>
              <a:gd name="connsiteY28" fmla="*/ 1579853 h 2015030"/>
              <a:gd name="connsiteX29" fmla="*/ 1191430 w 2015030"/>
              <a:gd name="connsiteY29" fmla="*/ 1455059 h 2015030"/>
              <a:gd name="connsiteX30" fmla="*/ 1198820 w 2015030"/>
              <a:gd name="connsiteY30" fmla="*/ 1309622 h 2015030"/>
              <a:gd name="connsiteX31" fmla="*/ 1207097 w 2015030"/>
              <a:gd name="connsiteY31" fmla="*/ 1210102 h 2015030"/>
              <a:gd name="connsiteX32" fmla="*/ 1179014 w 2015030"/>
              <a:gd name="connsiteY32" fmla="*/ 1120288 h 2015030"/>
              <a:gd name="connsiteX33" fmla="*/ 1142852 w 2015030"/>
              <a:gd name="connsiteY33" fmla="*/ 1076736 h 2015030"/>
              <a:gd name="connsiteX34" fmla="*/ 953962 w 2015030"/>
              <a:gd name="connsiteY34" fmla="*/ 1052053 h 2015030"/>
              <a:gd name="connsiteX35" fmla="*/ 843554 w 2015030"/>
              <a:gd name="connsiteY35" fmla="*/ 1036139 h 2015030"/>
              <a:gd name="connsiteX36" fmla="*/ 757927 w 2015030"/>
              <a:gd name="connsiteY36" fmla="*/ 937408 h 2015030"/>
              <a:gd name="connsiteX37" fmla="*/ 752656 w 2015030"/>
              <a:gd name="connsiteY37" fmla="*/ 829266 h 2015030"/>
              <a:gd name="connsiteX38" fmla="*/ 852422 w 2015030"/>
              <a:gd name="connsiteY38" fmla="*/ 652101 h 2015030"/>
              <a:gd name="connsiteX39" fmla="*/ 1102453 w 2015030"/>
              <a:gd name="connsiteY39" fmla="*/ 589137 h 2015030"/>
              <a:gd name="connsiteX40" fmla="*/ 1216261 w 2015030"/>
              <a:gd name="connsiteY40" fmla="*/ 616136 h 2015030"/>
              <a:gd name="connsiteX41" fmla="*/ 1253852 w 2015030"/>
              <a:gd name="connsiteY41" fmla="*/ 627024 h 2015030"/>
              <a:gd name="connsiteX42" fmla="*/ 1446732 w 2015030"/>
              <a:gd name="connsiteY42" fmla="*/ 629685 h 2015030"/>
              <a:gd name="connsiteX43" fmla="*/ 1492945 w 2015030"/>
              <a:gd name="connsiteY43" fmla="*/ 620964 h 2015030"/>
              <a:gd name="connsiteX44" fmla="*/ 1506494 w 2015030"/>
              <a:gd name="connsiteY44" fmla="*/ 570564 h 2015030"/>
              <a:gd name="connsiteX45" fmla="*/ 1482156 w 2015030"/>
              <a:gd name="connsiteY45" fmla="*/ 551005 h 2015030"/>
              <a:gd name="connsiteX46" fmla="*/ 1328984 w 2015030"/>
              <a:gd name="connsiteY46" fmla="*/ 510950 h 2015030"/>
              <a:gd name="connsiteX47" fmla="*/ 1147139 w 2015030"/>
              <a:gd name="connsiteY47" fmla="*/ 515680 h 2015030"/>
              <a:gd name="connsiteX48" fmla="*/ 1047520 w 2015030"/>
              <a:gd name="connsiteY48" fmla="*/ 557607 h 2015030"/>
              <a:gd name="connsiteX49" fmla="*/ 932235 w 2015030"/>
              <a:gd name="connsiteY49" fmla="*/ 587955 h 2015030"/>
              <a:gd name="connsiteX50" fmla="*/ 888091 w 2015030"/>
              <a:gd name="connsiteY50" fmla="*/ 567312 h 2015030"/>
              <a:gd name="connsiteX51" fmla="*/ 878090 w 2015030"/>
              <a:gd name="connsiteY51" fmla="*/ 450204 h 2015030"/>
              <a:gd name="connsiteX52" fmla="*/ 1015496 w 2015030"/>
              <a:gd name="connsiteY52" fmla="*/ 308216 h 2015030"/>
              <a:gd name="connsiteX53" fmla="*/ 1072696 w 2015030"/>
              <a:gd name="connsiteY53" fmla="*/ 273630 h 2015030"/>
              <a:gd name="connsiteX54" fmla="*/ 1074223 w 2015030"/>
              <a:gd name="connsiteY54" fmla="*/ 250474 h 2015030"/>
              <a:gd name="connsiteX55" fmla="*/ 1069395 w 2015030"/>
              <a:gd name="connsiteY55" fmla="*/ 172977 h 2015030"/>
              <a:gd name="connsiteX56" fmla="*/ 1052398 w 2015030"/>
              <a:gd name="connsiteY56" fmla="*/ 170120 h 2015030"/>
              <a:gd name="connsiteX57" fmla="*/ 457988 w 2015030"/>
              <a:gd name="connsiteY57" fmla="*/ 376796 h 2015030"/>
              <a:gd name="connsiteX58" fmla="*/ 172238 w 2015030"/>
              <a:gd name="connsiteY58" fmla="*/ 941940 h 2015030"/>
              <a:gd name="connsiteX59" fmla="*/ 182437 w 2015030"/>
              <a:gd name="connsiteY59" fmla="*/ 964554 h 2015030"/>
              <a:gd name="connsiteX60" fmla="*/ 252938 w 2015030"/>
              <a:gd name="connsiteY60" fmla="*/ 1034957 h 2015030"/>
              <a:gd name="connsiteX61" fmla="*/ 315113 w 2015030"/>
              <a:gd name="connsiteY61" fmla="*/ 1135265 h 2015030"/>
              <a:gd name="connsiteX62" fmla="*/ 360390 w 2015030"/>
              <a:gd name="connsiteY62" fmla="*/ 1163249 h 2015030"/>
              <a:gd name="connsiteX63" fmla="*/ 428379 w 2015030"/>
              <a:gd name="connsiteY63" fmla="*/ 1174383 h 2015030"/>
              <a:gd name="connsiteX64" fmla="*/ 502181 w 2015030"/>
              <a:gd name="connsiteY64" fmla="*/ 1285924 h 2015030"/>
              <a:gd name="connsiteX65" fmla="*/ 451534 w 2015030"/>
              <a:gd name="connsiteY65" fmla="*/ 1387168 h 2015030"/>
              <a:gd name="connsiteX66" fmla="*/ 421334 w 2015030"/>
              <a:gd name="connsiteY66" fmla="*/ 1466883 h 2015030"/>
              <a:gd name="connsiteX67" fmla="*/ 420742 w 2015030"/>
              <a:gd name="connsiteY67" fmla="*/ 1598919 h 2015030"/>
              <a:gd name="connsiteX68" fmla="*/ 428527 w 2015030"/>
              <a:gd name="connsiteY68" fmla="*/ 1615916 h 2015030"/>
              <a:gd name="connsiteX69" fmla="*/ 546965 w 2015030"/>
              <a:gd name="connsiteY69" fmla="*/ 1710411 h 2015030"/>
              <a:gd name="connsiteX70" fmla="*/ 1154430 w 2015030"/>
              <a:gd name="connsiteY70" fmla="*/ 1836239 h 2015030"/>
              <a:gd name="connsiteX71" fmla="*/ 1752879 w 2015030"/>
              <a:gd name="connsiteY71" fmla="*/ 1399190 h 2015030"/>
              <a:gd name="connsiteX72" fmla="*/ 1843679 w 2015030"/>
              <a:gd name="connsiteY72" fmla="*/ 911493 h 2015030"/>
              <a:gd name="connsiteX73" fmla="*/ 1818356 w 2015030"/>
              <a:gd name="connsiteY73" fmla="*/ 787290 h 2015030"/>
              <a:gd name="connsiteX74" fmla="*/ 1738198 w 2015030"/>
              <a:gd name="connsiteY74" fmla="*/ 840056 h 2015030"/>
              <a:gd name="connsiteX75" fmla="*/ 1651931 w 2015030"/>
              <a:gd name="connsiteY75" fmla="*/ 828576 h 2015030"/>
              <a:gd name="connsiteX76" fmla="*/ 1597195 w 2015030"/>
              <a:gd name="connsiteY76" fmla="*/ 790246 h 201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015030" h="2015030">
                <a:moveTo>
                  <a:pt x="0" y="1068064"/>
                </a:moveTo>
                <a:cubicBezTo>
                  <a:pt x="0" y="1028651"/>
                  <a:pt x="0" y="989237"/>
                  <a:pt x="0" y="949823"/>
                </a:cubicBezTo>
                <a:cubicBezTo>
                  <a:pt x="5222" y="936078"/>
                  <a:pt x="3252" y="921445"/>
                  <a:pt x="4828" y="907305"/>
                </a:cubicBezTo>
                <a:cubicBezTo>
                  <a:pt x="28969" y="690185"/>
                  <a:pt x="111935" y="498634"/>
                  <a:pt x="258259" y="336249"/>
                </a:cubicBezTo>
                <a:cubicBezTo>
                  <a:pt x="413648" y="163814"/>
                  <a:pt x="606233" y="56657"/>
                  <a:pt x="835129" y="15223"/>
                </a:cubicBezTo>
                <a:cubicBezTo>
                  <a:pt x="873213" y="8326"/>
                  <a:pt x="911888" y="6848"/>
                  <a:pt x="949872" y="0"/>
                </a:cubicBezTo>
                <a:cubicBezTo>
                  <a:pt x="989286" y="0"/>
                  <a:pt x="1028700" y="0"/>
                  <a:pt x="1068114" y="0"/>
                </a:cubicBezTo>
                <a:cubicBezTo>
                  <a:pt x="1073189" y="1133"/>
                  <a:pt x="1078214" y="2907"/>
                  <a:pt x="1083337" y="3252"/>
                </a:cubicBezTo>
                <a:cubicBezTo>
                  <a:pt x="1241190" y="14386"/>
                  <a:pt x="1388843" y="59515"/>
                  <a:pt x="1523541" y="142087"/>
                </a:cubicBezTo>
                <a:cubicBezTo>
                  <a:pt x="1784952" y="302254"/>
                  <a:pt x="1945810" y="533219"/>
                  <a:pt x="2002270" y="835375"/>
                </a:cubicBezTo>
                <a:cubicBezTo>
                  <a:pt x="2009315" y="873213"/>
                  <a:pt x="2012813" y="911690"/>
                  <a:pt x="2017987" y="949872"/>
                </a:cubicBezTo>
                <a:cubicBezTo>
                  <a:pt x="2017987" y="989286"/>
                  <a:pt x="2017987" y="1028700"/>
                  <a:pt x="2017987" y="1068114"/>
                </a:cubicBezTo>
                <a:cubicBezTo>
                  <a:pt x="2012764" y="1081909"/>
                  <a:pt x="2014735" y="1096492"/>
                  <a:pt x="2013158" y="1110681"/>
                </a:cubicBezTo>
                <a:cubicBezTo>
                  <a:pt x="1989313" y="1324303"/>
                  <a:pt x="1909057" y="1513736"/>
                  <a:pt x="1765935" y="1674446"/>
                </a:cubicBezTo>
                <a:cubicBezTo>
                  <a:pt x="1575862" y="1887822"/>
                  <a:pt x="1336719" y="2002812"/>
                  <a:pt x="1051314" y="2016705"/>
                </a:cubicBezTo>
                <a:cubicBezTo>
                  <a:pt x="852274" y="2026362"/>
                  <a:pt x="665157" y="1979952"/>
                  <a:pt x="494840" y="1876047"/>
                </a:cubicBezTo>
                <a:cubicBezTo>
                  <a:pt x="232985" y="1716323"/>
                  <a:pt x="72275" y="1484915"/>
                  <a:pt x="15716" y="1182660"/>
                </a:cubicBezTo>
                <a:cubicBezTo>
                  <a:pt x="8622" y="1144774"/>
                  <a:pt x="5173" y="1106247"/>
                  <a:pt x="0" y="1068064"/>
                </a:cubicBezTo>
                <a:close/>
                <a:moveTo>
                  <a:pt x="1597195" y="790246"/>
                </a:moveTo>
                <a:cubicBezTo>
                  <a:pt x="1604733" y="805175"/>
                  <a:pt x="1609462" y="815767"/>
                  <a:pt x="1615276" y="825719"/>
                </a:cubicBezTo>
                <a:cubicBezTo>
                  <a:pt x="1648236" y="882031"/>
                  <a:pt x="1693562" y="927456"/>
                  <a:pt x="1742484" y="969727"/>
                </a:cubicBezTo>
                <a:cubicBezTo>
                  <a:pt x="1770960" y="994312"/>
                  <a:pt x="1773030" y="1015299"/>
                  <a:pt x="1748938" y="1044071"/>
                </a:cubicBezTo>
                <a:cubicBezTo>
                  <a:pt x="1725290" y="1072252"/>
                  <a:pt x="1701740" y="1100581"/>
                  <a:pt x="1681787" y="1131471"/>
                </a:cubicBezTo>
                <a:cubicBezTo>
                  <a:pt x="1664789" y="1157830"/>
                  <a:pt x="1642964" y="1183547"/>
                  <a:pt x="1640944" y="1215620"/>
                </a:cubicBezTo>
                <a:cubicBezTo>
                  <a:pt x="1638234" y="1257891"/>
                  <a:pt x="1619414" y="1289028"/>
                  <a:pt x="1588031" y="1314598"/>
                </a:cubicBezTo>
                <a:cubicBezTo>
                  <a:pt x="1567437" y="1331349"/>
                  <a:pt x="1556697" y="1352386"/>
                  <a:pt x="1556303" y="1379335"/>
                </a:cubicBezTo>
                <a:cubicBezTo>
                  <a:pt x="1555614" y="1425498"/>
                  <a:pt x="1538665" y="1464961"/>
                  <a:pt x="1505016" y="1496936"/>
                </a:cubicBezTo>
                <a:cubicBezTo>
                  <a:pt x="1450625" y="1548617"/>
                  <a:pt x="1383621" y="1576207"/>
                  <a:pt x="1312824" y="1595963"/>
                </a:cubicBezTo>
                <a:cubicBezTo>
                  <a:pt x="1295532" y="1600791"/>
                  <a:pt x="1280406" y="1593450"/>
                  <a:pt x="1269026" y="1579853"/>
                </a:cubicBezTo>
                <a:cubicBezTo>
                  <a:pt x="1237249" y="1541966"/>
                  <a:pt x="1208673" y="1501764"/>
                  <a:pt x="1191430" y="1455059"/>
                </a:cubicBezTo>
                <a:cubicBezTo>
                  <a:pt x="1173299" y="1405890"/>
                  <a:pt x="1166944" y="1354701"/>
                  <a:pt x="1198820" y="1309622"/>
                </a:cubicBezTo>
                <a:cubicBezTo>
                  <a:pt x="1222616" y="1275923"/>
                  <a:pt x="1222025" y="1244934"/>
                  <a:pt x="1207097" y="1210102"/>
                </a:cubicBezTo>
                <a:cubicBezTo>
                  <a:pt x="1194731" y="1181182"/>
                  <a:pt x="1182512" y="1152016"/>
                  <a:pt x="1179014" y="1120288"/>
                </a:cubicBezTo>
                <a:cubicBezTo>
                  <a:pt x="1175369" y="1087426"/>
                  <a:pt x="1174531" y="1085160"/>
                  <a:pt x="1142852" y="1076736"/>
                </a:cubicBezTo>
                <a:cubicBezTo>
                  <a:pt x="1081022" y="1060280"/>
                  <a:pt x="1017812" y="1053481"/>
                  <a:pt x="953962" y="1052053"/>
                </a:cubicBezTo>
                <a:cubicBezTo>
                  <a:pt x="916519" y="1051215"/>
                  <a:pt x="879026" y="1050328"/>
                  <a:pt x="843554" y="1036139"/>
                </a:cubicBezTo>
                <a:cubicBezTo>
                  <a:pt x="798080" y="1017960"/>
                  <a:pt x="764135" y="988449"/>
                  <a:pt x="757927" y="937408"/>
                </a:cubicBezTo>
                <a:cubicBezTo>
                  <a:pt x="753592" y="901640"/>
                  <a:pt x="752656" y="865330"/>
                  <a:pt x="752656" y="829266"/>
                </a:cubicBezTo>
                <a:cubicBezTo>
                  <a:pt x="752606" y="751867"/>
                  <a:pt x="789113" y="693978"/>
                  <a:pt x="852422" y="652101"/>
                </a:cubicBezTo>
                <a:cubicBezTo>
                  <a:pt x="928244" y="601947"/>
                  <a:pt x="1013822" y="588990"/>
                  <a:pt x="1102453" y="589137"/>
                </a:cubicBezTo>
                <a:cubicBezTo>
                  <a:pt x="1142409" y="589187"/>
                  <a:pt x="1180443" y="598006"/>
                  <a:pt x="1216261" y="616136"/>
                </a:cubicBezTo>
                <a:cubicBezTo>
                  <a:pt x="1227986" y="622048"/>
                  <a:pt x="1240648" y="625645"/>
                  <a:pt x="1253852" y="627024"/>
                </a:cubicBezTo>
                <a:cubicBezTo>
                  <a:pt x="1318046" y="633872"/>
                  <a:pt x="1382439" y="631458"/>
                  <a:pt x="1446732" y="629685"/>
                </a:cubicBezTo>
                <a:cubicBezTo>
                  <a:pt x="1462153" y="629241"/>
                  <a:pt x="1478214" y="627369"/>
                  <a:pt x="1492945" y="620964"/>
                </a:cubicBezTo>
                <a:cubicBezTo>
                  <a:pt x="1514081" y="611751"/>
                  <a:pt x="1520239" y="589187"/>
                  <a:pt x="1506494" y="570564"/>
                </a:cubicBezTo>
                <a:cubicBezTo>
                  <a:pt x="1500139" y="561942"/>
                  <a:pt x="1491517" y="556079"/>
                  <a:pt x="1482156" y="551005"/>
                </a:cubicBezTo>
                <a:cubicBezTo>
                  <a:pt x="1434366" y="525041"/>
                  <a:pt x="1381897" y="516468"/>
                  <a:pt x="1328984" y="510950"/>
                </a:cubicBezTo>
                <a:cubicBezTo>
                  <a:pt x="1268336" y="504644"/>
                  <a:pt x="1207392" y="497944"/>
                  <a:pt x="1147139" y="515680"/>
                </a:cubicBezTo>
                <a:cubicBezTo>
                  <a:pt x="1112306" y="525928"/>
                  <a:pt x="1080381" y="542826"/>
                  <a:pt x="1047520" y="557607"/>
                </a:cubicBezTo>
                <a:cubicBezTo>
                  <a:pt x="1010767" y="574111"/>
                  <a:pt x="973127" y="586674"/>
                  <a:pt x="932235" y="587955"/>
                </a:cubicBezTo>
                <a:cubicBezTo>
                  <a:pt x="913464" y="588546"/>
                  <a:pt x="899423" y="582092"/>
                  <a:pt x="888091" y="567312"/>
                </a:cubicBezTo>
                <a:cubicBezTo>
                  <a:pt x="859664" y="530263"/>
                  <a:pt x="860453" y="490505"/>
                  <a:pt x="878090" y="450204"/>
                </a:cubicBezTo>
                <a:cubicBezTo>
                  <a:pt x="906172" y="386058"/>
                  <a:pt x="957263" y="343491"/>
                  <a:pt x="1015496" y="308216"/>
                </a:cubicBezTo>
                <a:cubicBezTo>
                  <a:pt x="1034563" y="296687"/>
                  <a:pt x="1055009" y="287524"/>
                  <a:pt x="1072696" y="273630"/>
                </a:cubicBezTo>
                <a:cubicBezTo>
                  <a:pt x="1082106" y="266240"/>
                  <a:pt x="1083682" y="260427"/>
                  <a:pt x="1074223" y="250474"/>
                </a:cubicBezTo>
                <a:cubicBezTo>
                  <a:pt x="1044515" y="219239"/>
                  <a:pt x="1044269" y="206183"/>
                  <a:pt x="1069395" y="172977"/>
                </a:cubicBezTo>
                <a:cubicBezTo>
                  <a:pt x="1064222" y="168987"/>
                  <a:pt x="1058064" y="170366"/>
                  <a:pt x="1052398" y="170120"/>
                </a:cubicBezTo>
                <a:cubicBezTo>
                  <a:pt x="826803" y="159921"/>
                  <a:pt x="627714" y="228403"/>
                  <a:pt x="457988" y="376796"/>
                </a:cubicBezTo>
                <a:cubicBezTo>
                  <a:pt x="287130" y="526174"/>
                  <a:pt x="193276" y="716001"/>
                  <a:pt x="172238" y="941940"/>
                </a:cubicBezTo>
                <a:cubicBezTo>
                  <a:pt x="171253" y="952434"/>
                  <a:pt x="173125" y="958790"/>
                  <a:pt x="182437" y="964554"/>
                </a:cubicBezTo>
                <a:cubicBezTo>
                  <a:pt x="211307" y="982487"/>
                  <a:pt x="234709" y="1006431"/>
                  <a:pt x="252938" y="1034957"/>
                </a:cubicBezTo>
                <a:cubicBezTo>
                  <a:pt x="274123" y="1068114"/>
                  <a:pt x="294372" y="1101862"/>
                  <a:pt x="315113" y="1135265"/>
                </a:cubicBezTo>
                <a:cubicBezTo>
                  <a:pt x="325509" y="1152065"/>
                  <a:pt x="341176" y="1160342"/>
                  <a:pt x="360390" y="1163249"/>
                </a:cubicBezTo>
                <a:cubicBezTo>
                  <a:pt x="383102" y="1166648"/>
                  <a:pt x="405913" y="1169801"/>
                  <a:pt x="428379" y="1174383"/>
                </a:cubicBezTo>
                <a:cubicBezTo>
                  <a:pt x="486810" y="1186355"/>
                  <a:pt x="513266" y="1227148"/>
                  <a:pt x="502181" y="1285924"/>
                </a:cubicBezTo>
                <a:cubicBezTo>
                  <a:pt x="494890" y="1324599"/>
                  <a:pt x="472966" y="1355687"/>
                  <a:pt x="451534" y="1387168"/>
                </a:cubicBezTo>
                <a:cubicBezTo>
                  <a:pt x="435079" y="1411309"/>
                  <a:pt x="421531" y="1436633"/>
                  <a:pt x="421334" y="1466883"/>
                </a:cubicBezTo>
                <a:cubicBezTo>
                  <a:pt x="421038" y="1510878"/>
                  <a:pt x="421087" y="1554874"/>
                  <a:pt x="420742" y="1598919"/>
                </a:cubicBezTo>
                <a:cubicBezTo>
                  <a:pt x="420693" y="1606112"/>
                  <a:pt x="423304" y="1611039"/>
                  <a:pt x="428527" y="1615916"/>
                </a:cubicBezTo>
                <a:cubicBezTo>
                  <a:pt x="465526" y="1650551"/>
                  <a:pt x="504497" y="1682920"/>
                  <a:pt x="546965" y="1710411"/>
                </a:cubicBezTo>
                <a:cubicBezTo>
                  <a:pt x="733048" y="1830771"/>
                  <a:pt x="936127" y="1875900"/>
                  <a:pt x="1154430" y="1836239"/>
                </a:cubicBezTo>
                <a:cubicBezTo>
                  <a:pt x="1423331" y="1787366"/>
                  <a:pt x="1622370" y="1637791"/>
                  <a:pt x="1752879" y="1399190"/>
                </a:cubicBezTo>
                <a:cubicBezTo>
                  <a:pt x="1835894" y="1247447"/>
                  <a:pt x="1863189" y="1083239"/>
                  <a:pt x="1843679" y="911493"/>
                </a:cubicBezTo>
                <a:cubicBezTo>
                  <a:pt x="1838998" y="870109"/>
                  <a:pt x="1831165" y="829217"/>
                  <a:pt x="1818356" y="787290"/>
                </a:cubicBezTo>
                <a:cubicBezTo>
                  <a:pt x="1791899" y="807933"/>
                  <a:pt x="1767512" y="827788"/>
                  <a:pt x="1738198" y="840056"/>
                </a:cubicBezTo>
                <a:cubicBezTo>
                  <a:pt x="1707012" y="853062"/>
                  <a:pt x="1678289" y="851289"/>
                  <a:pt x="1651931" y="828576"/>
                </a:cubicBezTo>
                <a:cubicBezTo>
                  <a:pt x="1636461" y="815274"/>
                  <a:pt x="1621730" y="801036"/>
                  <a:pt x="1597195" y="790246"/>
                </a:cubicBezTo>
                <a:close/>
              </a:path>
            </a:pathLst>
          </a:custGeom>
          <a:solidFill>
            <a:schemeClr val="bg1">
              <a:alpha val="20000"/>
            </a:schemeClr>
          </a:solidFill>
          <a:ln w="4926" cap="flat">
            <a:noFill/>
            <a:prstDash val="solid"/>
            <a:miter/>
          </a:ln>
        </p:spPr>
        <p:txBody>
          <a:bodyPr rtlCol="0" anchor="ctr"/>
          <a:lstStyle/>
          <a:p>
            <a:endParaRPr lang="en-US"/>
          </a:p>
        </p:txBody>
      </p:sp>
      <p:sp>
        <p:nvSpPr>
          <p:cNvPr id="117" name="Rounded Rectangle">
            <a:extLst>
              <a:ext uri="{FF2B5EF4-FFF2-40B4-BE49-F238E27FC236}">
                <a16:creationId xmlns:a16="http://schemas.microsoft.com/office/drawing/2014/main" id="{A1E15985-E586-377B-2899-7BBEB5DBDFEB}"/>
              </a:ext>
            </a:extLst>
          </p:cNvPr>
          <p:cNvSpPr/>
          <p:nvPr/>
        </p:nvSpPr>
        <p:spPr>
          <a:xfrm>
            <a:off x="513984" y="1921138"/>
            <a:ext cx="1695279" cy="2057400"/>
          </a:xfrm>
          <a:prstGeom prst="roundRect">
            <a:avLst>
              <a:gd name="adj" fmla="val 10269"/>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91440" tIns="36576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6"/>
                </a:solidFill>
                <a:latin typeface="Century Gothic" panose="020B0502020202020204" pitchFamily="34" charset="0"/>
                <a:sym typeface="Helvetica Neue Medium"/>
              </a:rPr>
              <a:t>PEOPLE</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accent6"/>
                </a:solidFill>
                <a:latin typeface="Century Gothic" panose="020B0502020202020204" pitchFamily="34" charset="0"/>
                <a:sym typeface="Helvetica Neue Medium"/>
              </a:rPr>
              <a:t>Supporting the wellbeing of our team members, guests, and communities </a:t>
            </a:r>
          </a:p>
        </p:txBody>
      </p:sp>
      <p:sp>
        <p:nvSpPr>
          <p:cNvPr id="118" name="Freeform: Shape 20">
            <a:extLst>
              <a:ext uri="{FF2B5EF4-FFF2-40B4-BE49-F238E27FC236}">
                <a16:creationId xmlns:a16="http://schemas.microsoft.com/office/drawing/2014/main" id="{FF5556D8-C03B-8219-3D48-EB7ED99EBC00}"/>
              </a:ext>
            </a:extLst>
          </p:cNvPr>
          <p:cNvSpPr/>
          <p:nvPr/>
        </p:nvSpPr>
        <p:spPr>
          <a:xfrm>
            <a:off x="644310" y="2226351"/>
            <a:ext cx="1433550" cy="1433550"/>
          </a:xfrm>
          <a:custGeom>
            <a:avLst/>
            <a:gdLst>
              <a:gd name="connsiteX0" fmla="*/ 0 w 1891862"/>
              <a:gd name="connsiteY0" fmla="*/ 1330265 h 1891862"/>
              <a:gd name="connsiteX1" fmla="*/ 76758 w 1891862"/>
              <a:gd name="connsiteY1" fmla="*/ 1156598 h 1891862"/>
              <a:gd name="connsiteX2" fmla="*/ 349453 w 1891862"/>
              <a:gd name="connsiteY2" fmla="*/ 1022936 h 1891862"/>
              <a:gd name="connsiteX3" fmla="*/ 521198 w 1891862"/>
              <a:gd name="connsiteY3" fmla="*/ 1022936 h 1891862"/>
              <a:gd name="connsiteX4" fmla="*/ 662004 w 1891862"/>
              <a:gd name="connsiteY4" fmla="*/ 1056142 h 1891862"/>
              <a:gd name="connsiteX5" fmla="*/ 676538 w 1891862"/>
              <a:gd name="connsiteY5" fmla="*/ 1066192 h 1891862"/>
              <a:gd name="connsiteX6" fmla="*/ 663581 w 1891862"/>
              <a:gd name="connsiteY6" fmla="*/ 1077277 h 1891862"/>
              <a:gd name="connsiteX7" fmla="*/ 447248 w 1891862"/>
              <a:gd name="connsiteY7" fmla="*/ 1360712 h 1891862"/>
              <a:gd name="connsiteX8" fmla="*/ 438971 w 1891862"/>
              <a:gd name="connsiteY8" fmla="*/ 1409733 h 1891862"/>
              <a:gd name="connsiteX9" fmla="*/ 441632 w 1891862"/>
              <a:gd name="connsiteY9" fmla="*/ 1665824 h 1891862"/>
              <a:gd name="connsiteX10" fmla="*/ 572929 w 1891862"/>
              <a:gd name="connsiteY10" fmla="*/ 1852843 h 1891862"/>
              <a:gd name="connsiteX11" fmla="*/ 588793 w 1891862"/>
              <a:gd name="connsiteY11" fmla="*/ 1862252 h 1891862"/>
              <a:gd name="connsiteX12" fmla="*/ 596725 w 1891862"/>
              <a:gd name="connsiteY12" fmla="*/ 1887379 h 1891862"/>
              <a:gd name="connsiteX13" fmla="*/ 577708 w 1891862"/>
              <a:gd name="connsiteY13" fmla="*/ 1892946 h 1891862"/>
              <a:gd name="connsiteX14" fmla="*/ 202833 w 1891862"/>
              <a:gd name="connsiteY14" fmla="*/ 1893094 h 1891862"/>
              <a:gd name="connsiteX15" fmla="*/ 155093 w 1891862"/>
              <a:gd name="connsiteY15" fmla="*/ 1845009 h 1891862"/>
              <a:gd name="connsiteX16" fmla="*/ 154945 w 1891862"/>
              <a:gd name="connsiteY16" fmla="*/ 1747115 h 1891862"/>
              <a:gd name="connsiteX17" fmla="*/ 141939 w 1891862"/>
              <a:gd name="connsiteY17" fmla="*/ 1728147 h 1891862"/>
              <a:gd name="connsiteX18" fmla="*/ 2710 w 1891862"/>
              <a:gd name="connsiteY18" fmla="*/ 1580937 h 1891862"/>
              <a:gd name="connsiteX19" fmla="*/ 0 w 1891862"/>
              <a:gd name="connsiteY19" fmla="*/ 1574088 h 1891862"/>
              <a:gd name="connsiteX20" fmla="*/ 0 w 1891862"/>
              <a:gd name="connsiteY20" fmla="*/ 1330265 h 1891862"/>
              <a:gd name="connsiteX21" fmla="*/ 635547 w 1891862"/>
              <a:gd name="connsiteY21" fmla="*/ 49 h 1891862"/>
              <a:gd name="connsiteX22" fmla="*/ 626778 w 1891862"/>
              <a:gd name="connsiteY22" fmla="*/ 2808 h 1891862"/>
              <a:gd name="connsiteX23" fmla="*/ 473902 w 1891862"/>
              <a:gd name="connsiteY23" fmla="*/ 166326 h 1891862"/>
              <a:gd name="connsiteX24" fmla="*/ 471832 w 1891862"/>
              <a:gd name="connsiteY24" fmla="*/ 278705 h 1891862"/>
              <a:gd name="connsiteX25" fmla="*/ 644514 w 1891862"/>
              <a:gd name="connsiteY25" fmla="*/ 473409 h 1891862"/>
              <a:gd name="connsiteX26" fmla="*/ 862522 w 1891862"/>
              <a:gd name="connsiteY26" fmla="*/ 325410 h 1891862"/>
              <a:gd name="connsiteX27" fmla="*/ 868828 w 1891862"/>
              <a:gd name="connsiteY27" fmla="*/ 195000 h 1891862"/>
              <a:gd name="connsiteX28" fmla="*/ 811234 w 1891862"/>
              <a:gd name="connsiteY28" fmla="*/ 57298 h 1891862"/>
              <a:gd name="connsiteX29" fmla="*/ 705704 w 1891862"/>
              <a:gd name="connsiteY29" fmla="*/ 49 h 1891862"/>
              <a:gd name="connsiteX30" fmla="*/ 635547 w 1891862"/>
              <a:gd name="connsiteY30" fmla="*/ 49 h 1891862"/>
              <a:gd name="connsiteX31" fmla="*/ 1186109 w 1891862"/>
              <a:gd name="connsiteY31" fmla="*/ 49 h 1891862"/>
              <a:gd name="connsiteX32" fmla="*/ 1166796 w 1891862"/>
              <a:gd name="connsiteY32" fmla="*/ 6060 h 1891862"/>
              <a:gd name="connsiteX33" fmla="*/ 1027321 w 1891862"/>
              <a:gd name="connsiteY33" fmla="*/ 158542 h 1891862"/>
              <a:gd name="connsiteX34" fmla="*/ 1027074 w 1891862"/>
              <a:gd name="connsiteY34" fmla="*/ 314571 h 1891862"/>
              <a:gd name="connsiteX35" fmla="*/ 1221483 w 1891862"/>
              <a:gd name="connsiteY35" fmla="*/ 474247 h 1891862"/>
              <a:gd name="connsiteX36" fmla="*/ 1416483 w 1891862"/>
              <a:gd name="connsiteY36" fmla="*/ 315261 h 1891862"/>
              <a:gd name="connsiteX37" fmla="*/ 1419981 w 1891862"/>
              <a:gd name="connsiteY37" fmla="*/ 190073 h 1891862"/>
              <a:gd name="connsiteX38" fmla="*/ 1403033 w 1891862"/>
              <a:gd name="connsiteY38" fmla="*/ 115138 h 1891862"/>
              <a:gd name="connsiteX39" fmla="*/ 1256315 w 1891862"/>
              <a:gd name="connsiteY39" fmla="*/ 0 h 1891862"/>
              <a:gd name="connsiteX40" fmla="*/ 1186109 w 1891862"/>
              <a:gd name="connsiteY40" fmla="*/ 49 h 1891862"/>
              <a:gd name="connsiteX41" fmla="*/ 1176847 w 1891862"/>
              <a:gd name="connsiteY41" fmla="*/ 1893291 h 1891862"/>
              <a:gd name="connsiteX42" fmla="*/ 1212073 w 1891862"/>
              <a:gd name="connsiteY42" fmla="*/ 1880531 h 1891862"/>
              <a:gd name="connsiteX43" fmla="*/ 1223749 w 1891862"/>
              <a:gd name="connsiteY43" fmla="*/ 1837471 h 1891862"/>
              <a:gd name="connsiteX44" fmla="*/ 1247250 w 1891862"/>
              <a:gd name="connsiteY44" fmla="*/ 1803378 h 1891862"/>
              <a:gd name="connsiteX45" fmla="*/ 1379187 w 1891862"/>
              <a:gd name="connsiteY45" fmla="*/ 1640501 h 1891862"/>
              <a:gd name="connsiteX46" fmla="*/ 1382193 w 1891862"/>
              <a:gd name="connsiteY46" fmla="*/ 1474519 h 1891862"/>
              <a:gd name="connsiteX47" fmla="*/ 1371699 w 1891862"/>
              <a:gd name="connsiteY47" fmla="*/ 1375689 h 1891862"/>
              <a:gd name="connsiteX48" fmla="*/ 1056438 w 1891862"/>
              <a:gd name="connsiteY48" fmla="*/ 1103389 h 1891862"/>
              <a:gd name="connsiteX49" fmla="*/ 877450 w 1891862"/>
              <a:gd name="connsiteY49" fmla="*/ 1100975 h 1891862"/>
              <a:gd name="connsiteX50" fmla="*/ 757533 w 1891862"/>
              <a:gd name="connsiteY50" fmla="*/ 1118859 h 1891862"/>
              <a:gd name="connsiteX51" fmla="*/ 512084 w 1891862"/>
              <a:gd name="connsiteY51" fmla="*/ 1424907 h 1891862"/>
              <a:gd name="connsiteX52" fmla="*/ 510162 w 1891862"/>
              <a:gd name="connsiteY52" fmla="*/ 1618626 h 1891862"/>
              <a:gd name="connsiteX53" fmla="*/ 639243 w 1891862"/>
              <a:gd name="connsiteY53" fmla="*/ 1802048 h 1891862"/>
              <a:gd name="connsiteX54" fmla="*/ 667768 w 1891862"/>
              <a:gd name="connsiteY54" fmla="*/ 1843087 h 1891862"/>
              <a:gd name="connsiteX55" fmla="*/ 718809 w 1891862"/>
              <a:gd name="connsiteY55" fmla="*/ 1893143 h 1891862"/>
              <a:gd name="connsiteX56" fmla="*/ 945931 w 1891862"/>
              <a:gd name="connsiteY56" fmla="*/ 1893143 h 1891862"/>
              <a:gd name="connsiteX57" fmla="*/ 1176847 w 1891862"/>
              <a:gd name="connsiteY57" fmla="*/ 1893291 h 1891862"/>
              <a:gd name="connsiteX58" fmla="*/ 1684989 w 1891862"/>
              <a:gd name="connsiteY58" fmla="*/ 1893192 h 1891862"/>
              <a:gd name="connsiteX59" fmla="*/ 1736917 w 1891862"/>
              <a:gd name="connsiteY59" fmla="*/ 1841757 h 1891862"/>
              <a:gd name="connsiteX60" fmla="*/ 1736720 w 1891862"/>
              <a:gd name="connsiteY60" fmla="*/ 1753125 h 1891862"/>
              <a:gd name="connsiteX61" fmla="*/ 1756525 w 1891862"/>
              <a:gd name="connsiteY61" fmla="*/ 1725881 h 1891862"/>
              <a:gd name="connsiteX62" fmla="*/ 1890778 w 1891862"/>
              <a:gd name="connsiteY62" fmla="*/ 1563102 h 1891862"/>
              <a:gd name="connsiteX63" fmla="*/ 1889202 w 1891862"/>
              <a:gd name="connsiteY63" fmla="*/ 1327210 h 1891862"/>
              <a:gd name="connsiteX64" fmla="*/ 1548272 w 1891862"/>
              <a:gd name="connsiteY64" fmla="*/ 1022837 h 1891862"/>
              <a:gd name="connsiteX65" fmla="*/ 1369186 w 1891862"/>
              <a:gd name="connsiteY65" fmla="*/ 1022936 h 1891862"/>
              <a:gd name="connsiteX66" fmla="*/ 1240303 w 1891862"/>
              <a:gd name="connsiteY66" fmla="*/ 1051511 h 1891862"/>
              <a:gd name="connsiteX67" fmla="*/ 1216162 w 1891862"/>
              <a:gd name="connsiteY67" fmla="*/ 1066045 h 1891862"/>
              <a:gd name="connsiteX68" fmla="*/ 1237790 w 1891862"/>
              <a:gd name="connsiteY68" fmla="*/ 1082746 h 1891862"/>
              <a:gd name="connsiteX69" fmla="*/ 1454911 w 1891862"/>
              <a:gd name="connsiteY69" fmla="*/ 1444516 h 1891862"/>
              <a:gd name="connsiteX70" fmla="*/ 1455207 w 1891862"/>
              <a:gd name="connsiteY70" fmla="*/ 1621730 h 1891862"/>
              <a:gd name="connsiteX71" fmla="*/ 1355638 w 1891862"/>
              <a:gd name="connsiteY71" fmla="*/ 1827519 h 1891862"/>
              <a:gd name="connsiteX72" fmla="*/ 1307996 w 1891862"/>
              <a:gd name="connsiteY72" fmla="*/ 1858952 h 1891862"/>
              <a:gd name="connsiteX73" fmla="*/ 1295236 w 1891862"/>
              <a:gd name="connsiteY73" fmla="*/ 1887083 h 1891862"/>
              <a:gd name="connsiteX74" fmla="*/ 1315780 w 1891862"/>
              <a:gd name="connsiteY74" fmla="*/ 1892946 h 1891862"/>
              <a:gd name="connsiteX75" fmla="*/ 1502257 w 1891862"/>
              <a:gd name="connsiteY75" fmla="*/ 1893143 h 1891862"/>
              <a:gd name="connsiteX76" fmla="*/ 1684989 w 1891862"/>
              <a:gd name="connsiteY76" fmla="*/ 1893192 h 1891862"/>
              <a:gd name="connsiteX77" fmla="*/ 748369 w 1891862"/>
              <a:gd name="connsiteY77" fmla="*/ 850451 h 1891862"/>
              <a:gd name="connsiteX78" fmla="*/ 940463 w 1891862"/>
              <a:gd name="connsiteY78" fmla="*/ 1026729 h 1891862"/>
              <a:gd name="connsiteX79" fmla="*/ 1139502 w 1891862"/>
              <a:gd name="connsiteY79" fmla="*/ 872129 h 1891862"/>
              <a:gd name="connsiteX80" fmla="*/ 1143099 w 1891862"/>
              <a:gd name="connsiteY80" fmla="*/ 727037 h 1891862"/>
              <a:gd name="connsiteX81" fmla="*/ 983522 w 1891862"/>
              <a:gd name="connsiteY81" fmla="*/ 553468 h 1891862"/>
              <a:gd name="connsiteX82" fmla="*/ 767190 w 1891862"/>
              <a:gd name="connsiteY82" fmla="*/ 661807 h 1891862"/>
              <a:gd name="connsiteX83" fmla="*/ 746103 w 1891862"/>
              <a:gd name="connsiteY83" fmla="*/ 787783 h 1891862"/>
              <a:gd name="connsiteX84" fmla="*/ 748369 w 1891862"/>
              <a:gd name="connsiteY84" fmla="*/ 850451 h 1891862"/>
              <a:gd name="connsiteX85" fmla="*/ 1656660 w 1891862"/>
              <a:gd name="connsiteY85" fmla="*/ 668950 h 1891862"/>
              <a:gd name="connsiteX86" fmla="*/ 1481910 w 1891862"/>
              <a:gd name="connsiteY86" fmla="*/ 472374 h 1891862"/>
              <a:gd name="connsiteX87" fmla="*/ 1264345 w 1891862"/>
              <a:gd name="connsiteY87" fmla="*/ 627812 h 1891862"/>
              <a:gd name="connsiteX88" fmla="*/ 1262818 w 1891862"/>
              <a:gd name="connsiteY88" fmla="*/ 782019 h 1891862"/>
              <a:gd name="connsiteX89" fmla="*/ 1430179 w 1891862"/>
              <a:gd name="connsiteY89" fmla="*/ 946128 h 1891862"/>
              <a:gd name="connsiteX90" fmla="*/ 1634983 w 1891862"/>
              <a:gd name="connsiteY90" fmla="*/ 840696 h 1891862"/>
              <a:gd name="connsiteX91" fmla="*/ 1656660 w 1891862"/>
              <a:gd name="connsiteY91" fmla="*/ 709547 h 1891862"/>
              <a:gd name="connsiteX92" fmla="*/ 1656660 w 1891862"/>
              <a:gd name="connsiteY92" fmla="*/ 668950 h 1891862"/>
              <a:gd name="connsiteX93" fmla="*/ 629537 w 1891862"/>
              <a:gd name="connsiteY93" fmla="*/ 636089 h 1891862"/>
              <a:gd name="connsiteX94" fmla="*/ 442469 w 1891862"/>
              <a:gd name="connsiteY94" fmla="*/ 471389 h 1891862"/>
              <a:gd name="connsiteX95" fmla="*/ 238700 w 1891862"/>
              <a:gd name="connsiteY95" fmla="*/ 631163 h 1891862"/>
              <a:gd name="connsiteX96" fmla="*/ 235448 w 1891862"/>
              <a:gd name="connsiteY96" fmla="*/ 752656 h 1891862"/>
              <a:gd name="connsiteX97" fmla="*/ 385368 w 1891862"/>
              <a:gd name="connsiteY97" fmla="*/ 942039 h 1891862"/>
              <a:gd name="connsiteX98" fmla="*/ 607367 w 1891862"/>
              <a:gd name="connsiteY98" fmla="*/ 845524 h 1891862"/>
              <a:gd name="connsiteX99" fmla="*/ 632641 w 1891862"/>
              <a:gd name="connsiteY99" fmla="*/ 709596 h 1891862"/>
              <a:gd name="connsiteX100" fmla="*/ 629537 w 1891862"/>
              <a:gd name="connsiteY100" fmla="*/ 636089 h 189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891862" h="1891862">
                <a:moveTo>
                  <a:pt x="0" y="1330265"/>
                </a:moveTo>
                <a:cubicBezTo>
                  <a:pt x="12070" y="1266414"/>
                  <a:pt x="34930" y="1207244"/>
                  <a:pt x="76758" y="1156598"/>
                </a:cubicBezTo>
                <a:cubicBezTo>
                  <a:pt x="147457" y="1071021"/>
                  <a:pt x="238503" y="1025842"/>
                  <a:pt x="349453" y="1022936"/>
                </a:cubicBezTo>
                <a:cubicBezTo>
                  <a:pt x="406652" y="1021409"/>
                  <a:pt x="463950" y="1022000"/>
                  <a:pt x="521198" y="1022936"/>
                </a:cubicBezTo>
                <a:cubicBezTo>
                  <a:pt x="570367" y="1023724"/>
                  <a:pt x="617466" y="1034957"/>
                  <a:pt x="662004" y="1056142"/>
                </a:cubicBezTo>
                <a:cubicBezTo>
                  <a:pt x="667423" y="1058704"/>
                  <a:pt x="675750" y="1059985"/>
                  <a:pt x="676538" y="1066192"/>
                </a:cubicBezTo>
                <a:cubicBezTo>
                  <a:pt x="677474" y="1073435"/>
                  <a:pt x="668606" y="1074420"/>
                  <a:pt x="663581" y="1077277"/>
                </a:cubicBezTo>
                <a:cubicBezTo>
                  <a:pt x="551054" y="1140931"/>
                  <a:pt x="478089" y="1234834"/>
                  <a:pt x="447248" y="1360712"/>
                </a:cubicBezTo>
                <a:cubicBezTo>
                  <a:pt x="443307" y="1376773"/>
                  <a:pt x="439612" y="1393278"/>
                  <a:pt x="438971" y="1409733"/>
                </a:cubicBezTo>
                <a:cubicBezTo>
                  <a:pt x="435720" y="1495162"/>
                  <a:pt x="429216" y="1581134"/>
                  <a:pt x="441632" y="1665824"/>
                </a:cubicBezTo>
                <a:cubicBezTo>
                  <a:pt x="453702" y="1748248"/>
                  <a:pt x="501097" y="1810226"/>
                  <a:pt x="572929" y="1852843"/>
                </a:cubicBezTo>
                <a:cubicBezTo>
                  <a:pt x="578200" y="1855995"/>
                  <a:pt x="583866" y="1858607"/>
                  <a:pt x="588793" y="1862252"/>
                </a:cubicBezTo>
                <a:cubicBezTo>
                  <a:pt x="597218" y="1868559"/>
                  <a:pt x="598548" y="1878856"/>
                  <a:pt x="596725" y="1887379"/>
                </a:cubicBezTo>
                <a:cubicBezTo>
                  <a:pt x="594705" y="1896937"/>
                  <a:pt x="584359" y="1892946"/>
                  <a:pt x="577708" y="1892946"/>
                </a:cubicBezTo>
                <a:cubicBezTo>
                  <a:pt x="452766" y="1893192"/>
                  <a:pt x="327775" y="1893192"/>
                  <a:pt x="202833" y="1893094"/>
                </a:cubicBezTo>
                <a:cubicBezTo>
                  <a:pt x="171549" y="1893044"/>
                  <a:pt x="155882" y="1877525"/>
                  <a:pt x="155093" y="1845009"/>
                </a:cubicBezTo>
                <a:cubicBezTo>
                  <a:pt x="154354" y="1812394"/>
                  <a:pt x="154650" y="1779779"/>
                  <a:pt x="154945" y="1747115"/>
                </a:cubicBezTo>
                <a:cubicBezTo>
                  <a:pt x="155044" y="1737262"/>
                  <a:pt x="152187" y="1731399"/>
                  <a:pt x="141939" y="1728147"/>
                </a:cubicBezTo>
                <a:cubicBezTo>
                  <a:pt x="68432" y="1704893"/>
                  <a:pt x="22712" y="1654985"/>
                  <a:pt x="2710" y="1580937"/>
                </a:cubicBezTo>
                <a:cubicBezTo>
                  <a:pt x="2069" y="1578572"/>
                  <a:pt x="936" y="1576355"/>
                  <a:pt x="0" y="1574088"/>
                </a:cubicBezTo>
                <a:cubicBezTo>
                  <a:pt x="0" y="1492847"/>
                  <a:pt x="0" y="1411556"/>
                  <a:pt x="0" y="1330265"/>
                </a:cubicBezTo>
                <a:close/>
                <a:moveTo>
                  <a:pt x="635547" y="49"/>
                </a:moveTo>
                <a:cubicBezTo>
                  <a:pt x="632641" y="985"/>
                  <a:pt x="629734" y="2020"/>
                  <a:pt x="626778" y="2808"/>
                </a:cubicBezTo>
                <a:cubicBezTo>
                  <a:pt x="541693" y="25422"/>
                  <a:pt x="489470" y="79665"/>
                  <a:pt x="473902" y="166326"/>
                </a:cubicBezTo>
                <a:cubicBezTo>
                  <a:pt x="467251" y="203227"/>
                  <a:pt x="471734" y="241212"/>
                  <a:pt x="471832" y="278705"/>
                </a:cubicBezTo>
                <a:cubicBezTo>
                  <a:pt x="472177" y="377338"/>
                  <a:pt x="546571" y="460796"/>
                  <a:pt x="644514" y="473409"/>
                </a:cubicBezTo>
                <a:cubicBezTo>
                  <a:pt x="743788" y="486218"/>
                  <a:pt x="837839" y="422072"/>
                  <a:pt x="862522" y="325410"/>
                </a:cubicBezTo>
                <a:cubicBezTo>
                  <a:pt x="873508" y="282301"/>
                  <a:pt x="869123" y="238503"/>
                  <a:pt x="868828" y="195000"/>
                </a:cubicBezTo>
                <a:cubicBezTo>
                  <a:pt x="868434" y="141791"/>
                  <a:pt x="848628" y="95776"/>
                  <a:pt x="811234" y="57298"/>
                </a:cubicBezTo>
                <a:cubicBezTo>
                  <a:pt x="781871" y="27097"/>
                  <a:pt x="745610" y="10445"/>
                  <a:pt x="705704" y="49"/>
                </a:cubicBezTo>
                <a:cubicBezTo>
                  <a:pt x="682351" y="49"/>
                  <a:pt x="658949" y="49"/>
                  <a:pt x="635547" y="49"/>
                </a:cubicBezTo>
                <a:close/>
                <a:moveTo>
                  <a:pt x="1186109" y="49"/>
                </a:moveTo>
                <a:cubicBezTo>
                  <a:pt x="1179655" y="2069"/>
                  <a:pt x="1173201" y="4040"/>
                  <a:pt x="1166796" y="6060"/>
                </a:cubicBezTo>
                <a:cubicBezTo>
                  <a:pt x="1091122" y="30201"/>
                  <a:pt x="1042741" y="80946"/>
                  <a:pt x="1027321" y="158542"/>
                </a:cubicBezTo>
                <a:cubicBezTo>
                  <a:pt x="1017122" y="209878"/>
                  <a:pt x="1018157" y="262939"/>
                  <a:pt x="1027074" y="314571"/>
                </a:cubicBezTo>
                <a:cubicBezTo>
                  <a:pt x="1043086" y="406997"/>
                  <a:pt x="1126496" y="474197"/>
                  <a:pt x="1221483" y="474247"/>
                </a:cubicBezTo>
                <a:cubicBezTo>
                  <a:pt x="1317160" y="474296"/>
                  <a:pt x="1398943" y="407933"/>
                  <a:pt x="1416483" y="315261"/>
                </a:cubicBezTo>
                <a:cubicBezTo>
                  <a:pt x="1424316" y="273827"/>
                  <a:pt x="1418995" y="231802"/>
                  <a:pt x="1419981" y="190073"/>
                </a:cubicBezTo>
                <a:cubicBezTo>
                  <a:pt x="1420621" y="163764"/>
                  <a:pt x="1413970" y="138835"/>
                  <a:pt x="1403033" y="115138"/>
                </a:cubicBezTo>
                <a:cubicBezTo>
                  <a:pt x="1373817" y="51780"/>
                  <a:pt x="1323072" y="15618"/>
                  <a:pt x="1256315" y="0"/>
                </a:cubicBezTo>
                <a:cubicBezTo>
                  <a:pt x="1232913" y="49"/>
                  <a:pt x="1209511" y="49"/>
                  <a:pt x="1186109" y="49"/>
                </a:cubicBezTo>
                <a:close/>
                <a:moveTo>
                  <a:pt x="1176847" y="1893291"/>
                </a:moveTo>
                <a:cubicBezTo>
                  <a:pt x="1190395" y="1893340"/>
                  <a:pt x="1202318" y="1890532"/>
                  <a:pt x="1212073" y="1880531"/>
                </a:cubicBezTo>
                <a:cubicBezTo>
                  <a:pt x="1224045" y="1868263"/>
                  <a:pt x="1225424" y="1852892"/>
                  <a:pt x="1223749" y="1837471"/>
                </a:cubicBezTo>
                <a:cubicBezTo>
                  <a:pt x="1221680" y="1818552"/>
                  <a:pt x="1228528" y="1810128"/>
                  <a:pt x="1247250" y="1803378"/>
                </a:cubicBezTo>
                <a:cubicBezTo>
                  <a:pt x="1323417" y="1775936"/>
                  <a:pt x="1368102" y="1720708"/>
                  <a:pt x="1379187" y="1640501"/>
                </a:cubicBezTo>
                <a:cubicBezTo>
                  <a:pt x="1386774" y="1585469"/>
                  <a:pt x="1381109" y="1529847"/>
                  <a:pt x="1382193" y="1474519"/>
                </a:cubicBezTo>
                <a:cubicBezTo>
                  <a:pt x="1382882" y="1441215"/>
                  <a:pt x="1379384" y="1408206"/>
                  <a:pt x="1371699" y="1375689"/>
                </a:cubicBezTo>
                <a:cubicBezTo>
                  <a:pt x="1336817" y="1227444"/>
                  <a:pt x="1207392" y="1116002"/>
                  <a:pt x="1056438" y="1103389"/>
                </a:cubicBezTo>
                <a:cubicBezTo>
                  <a:pt x="996775" y="1098413"/>
                  <a:pt x="937112" y="1101862"/>
                  <a:pt x="877450" y="1100975"/>
                </a:cubicBezTo>
                <a:cubicBezTo>
                  <a:pt x="836607" y="1100384"/>
                  <a:pt x="796651" y="1106739"/>
                  <a:pt x="757533" y="1118859"/>
                </a:cubicBezTo>
                <a:cubicBezTo>
                  <a:pt x="624856" y="1159997"/>
                  <a:pt x="522578" y="1287797"/>
                  <a:pt x="512084" y="1424907"/>
                </a:cubicBezTo>
                <a:cubicBezTo>
                  <a:pt x="507157" y="1489497"/>
                  <a:pt x="508487" y="1554135"/>
                  <a:pt x="510162" y="1618626"/>
                </a:cubicBezTo>
                <a:cubicBezTo>
                  <a:pt x="512379" y="1703809"/>
                  <a:pt x="563962" y="1774508"/>
                  <a:pt x="639243" y="1802048"/>
                </a:cubicBezTo>
                <a:cubicBezTo>
                  <a:pt x="667473" y="1812394"/>
                  <a:pt x="667473" y="1812394"/>
                  <a:pt x="667768" y="1843087"/>
                </a:cubicBezTo>
                <a:cubicBezTo>
                  <a:pt x="668113" y="1878412"/>
                  <a:pt x="682943" y="1893094"/>
                  <a:pt x="718809" y="1893143"/>
                </a:cubicBezTo>
                <a:cubicBezTo>
                  <a:pt x="794533" y="1893241"/>
                  <a:pt x="870257" y="1893192"/>
                  <a:pt x="945931" y="1893143"/>
                </a:cubicBezTo>
                <a:cubicBezTo>
                  <a:pt x="1022936" y="1893192"/>
                  <a:pt x="1099891" y="1893094"/>
                  <a:pt x="1176847" y="1893291"/>
                </a:cubicBezTo>
                <a:close/>
                <a:moveTo>
                  <a:pt x="1684989" y="1893192"/>
                </a:moveTo>
                <a:cubicBezTo>
                  <a:pt x="1721250" y="1893143"/>
                  <a:pt x="1736375" y="1878314"/>
                  <a:pt x="1736917" y="1841757"/>
                </a:cubicBezTo>
                <a:cubicBezTo>
                  <a:pt x="1737311" y="1812197"/>
                  <a:pt x="1737804" y="1782637"/>
                  <a:pt x="1736720" y="1753125"/>
                </a:cubicBezTo>
                <a:cubicBezTo>
                  <a:pt x="1736129" y="1737606"/>
                  <a:pt x="1741597" y="1731103"/>
                  <a:pt x="1756525" y="1725881"/>
                </a:cubicBezTo>
                <a:cubicBezTo>
                  <a:pt x="1833678" y="1698784"/>
                  <a:pt x="1883437" y="1643801"/>
                  <a:pt x="1890778" y="1563102"/>
                </a:cubicBezTo>
                <a:cubicBezTo>
                  <a:pt x="1897873" y="1485062"/>
                  <a:pt x="1898809" y="1405545"/>
                  <a:pt x="1889202" y="1327210"/>
                </a:cubicBezTo>
                <a:cubicBezTo>
                  <a:pt x="1868657" y="1160096"/>
                  <a:pt x="1716717" y="1025301"/>
                  <a:pt x="1548272" y="1022837"/>
                </a:cubicBezTo>
                <a:cubicBezTo>
                  <a:pt x="1488561" y="1021950"/>
                  <a:pt x="1428849" y="1022049"/>
                  <a:pt x="1369186" y="1022936"/>
                </a:cubicBezTo>
                <a:cubicBezTo>
                  <a:pt x="1324451" y="1023576"/>
                  <a:pt x="1281342" y="1033528"/>
                  <a:pt x="1240303" y="1051511"/>
                </a:cubicBezTo>
                <a:cubicBezTo>
                  <a:pt x="1231435" y="1055403"/>
                  <a:pt x="1217147" y="1057374"/>
                  <a:pt x="1216162" y="1066045"/>
                </a:cubicBezTo>
                <a:cubicBezTo>
                  <a:pt x="1215078" y="1075898"/>
                  <a:pt x="1229809" y="1077869"/>
                  <a:pt x="1237790" y="1082746"/>
                </a:cubicBezTo>
                <a:cubicBezTo>
                  <a:pt x="1373374" y="1165466"/>
                  <a:pt x="1447767" y="1285284"/>
                  <a:pt x="1454911" y="1444516"/>
                </a:cubicBezTo>
                <a:cubicBezTo>
                  <a:pt x="1457571" y="1503488"/>
                  <a:pt x="1456192" y="1562658"/>
                  <a:pt x="1455207" y="1621730"/>
                </a:cubicBezTo>
                <a:cubicBezTo>
                  <a:pt x="1453778" y="1705385"/>
                  <a:pt x="1419389" y="1773670"/>
                  <a:pt x="1355638" y="1827519"/>
                </a:cubicBezTo>
                <a:cubicBezTo>
                  <a:pt x="1341005" y="1839885"/>
                  <a:pt x="1325043" y="1850330"/>
                  <a:pt x="1307996" y="1858952"/>
                </a:cubicBezTo>
                <a:cubicBezTo>
                  <a:pt x="1295876" y="1865110"/>
                  <a:pt x="1293315" y="1876638"/>
                  <a:pt x="1295236" y="1887083"/>
                </a:cubicBezTo>
                <a:cubicBezTo>
                  <a:pt x="1297108" y="1897281"/>
                  <a:pt x="1308587" y="1892897"/>
                  <a:pt x="1315780" y="1892946"/>
                </a:cubicBezTo>
                <a:cubicBezTo>
                  <a:pt x="1377956" y="1893291"/>
                  <a:pt x="1440082" y="1893143"/>
                  <a:pt x="1502257" y="1893143"/>
                </a:cubicBezTo>
                <a:cubicBezTo>
                  <a:pt x="1563151" y="1893241"/>
                  <a:pt x="1624095" y="1893291"/>
                  <a:pt x="1684989" y="1893192"/>
                </a:cubicBezTo>
                <a:close/>
                <a:moveTo>
                  <a:pt x="748369" y="850451"/>
                </a:moveTo>
                <a:cubicBezTo>
                  <a:pt x="760933" y="949331"/>
                  <a:pt x="838676" y="1023478"/>
                  <a:pt x="940463" y="1026729"/>
                </a:cubicBezTo>
                <a:cubicBezTo>
                  <a:pt x="1044318" y="1030080"/>
                  <a:pt x="1121520" y="956425"/>
                  <a:pt x="1139502" y="872129"/>
                </a:cubicBezTo>
                <a:cubicBezTo>
                  <a:pt x="1149750" y="824093"/>
                  <a:pt x="1148124" y="775417"/>
                  <a:pt x="1143099" y="727037"/>
                </a:cubicBezTo>
                <a:cubicBezTo>
                  <a:pt x="1133984" y="639390"/>
                  <a:pt x="1067030" y="567411"/>
                  <a:pt x="983522" y="553468"/>
                </a:cubicBezTo>
                <a:cubicBezTo>
                  <a:pt x="891442" y="538097"/>
                  <a:pt x="807786" y="580319"/>
                  <a:pt x="767190" y="661807"/>
                </a:cubicBezTo>
                <a:cubicBezTo>
                  <a:pt x="747236" y="701861"/>
                  <a:pt x="745167" y="744477"/>
                  <a:pt x="746103" y="787783"/>
                </a:cubicBezTo>
                <a:cubicBezTo>
                  <a:pt x="746547" y="808673"/>
                  <a:pt x="745709" y="829513"/>
                  <a:pt x="748369" y="850451"/>
                </a:cubicBezTo>
                <a:close/>
                <a:moveTo>
                  <a:pt x="1656660" y="668950"/>
                </a:moveTo>
                <a:cubicBezTo>
                  <a:pt x="1655971" y="567706"/>
                  <a:pt x="1580444" y="482720"/>
                  <a:pt x="1481910" y="472374"/>
                </a:cubicBezTo>
                <a:cubicBezTo>
                  <a:pt x="1378793" y="461535"/>
                  <a:pt x="1284791" y="527455"/>
                  <a:pt x="1264345" y="627812"/>
                </a:cubicBezTo>
                <a:cubicBezTo>
                  <a:pt x="1253999" y="678656"/>
                  <a:pt x="1255329" y="730879"/>
                  <a:pt x="1262818" y="782019"/>
                </a:cubicBezTo>
                <a:cubicBezTo>
                  <a:pt x="1275283" y="867202"/>
                  <a:pt x="1343912" y="932974"/>
                  <a:pt x="1430179" y="946128"/>
                </a:cubicBezTo>
                <a:cubicBezTo>
                  <a:pt x="1512307" y="958642"/>
                  <a:pt x="1595865" y="915040"/>
                  <a:pt x="1634983" y="840696"/>
                </a:cubicBezTo>
                <a:cubicBezTo>
                  <a:pt x="1656857" y="799065"/>
                  <a:pt x="1658385" y="754725"/>
                  <a:pt x="1656660" y="709547"/>
                </a:cubicBezTo>
                <a:cubicBezTo>
                  <a:pt x="1656660" y="695998"/>
                  <a:pt x="1656710" y="682499"/>
                  <a:pt x="1656660" y="668950"/>
                </a:cubicBezTo>
                <a:close/>
                <a:moveTo>
                  <a:pt x="629537" y="636089"/>
                </a:moveTo>
                <a:cubicBezTo>
                  <a:pt x="613821" y="544748"/>
                  <a:pt x="532628" y="474838"/>
                  <a:pt x="442469" y="471389"/>
                </a:cubicBezTo>
                <a:cubicBezTo>
                  <a:pt x="341422" y="467497"/>
                  <a:pt x="255549" y="539279"/>
                  <a:pt x="238700" y="631163"/>
                </a:cubicBezTo>
                <a:cubicBezTo>
                  <a:pt x="231310" y="671414"/>
                  <a:pt x="235448" y="712158"/>
                  <a:pt x="235448" y="752656"/>
                </a:cubicBezTo>
                <a:cubicBezTo>
                  <a:pt x="235448" y="842026"/>
                  <a:pt x="298560" y="920903"/>
                  <a:pt x="385368" y="942039"/>
                </a:cubicBezTo>
                <a:cubicBezTo>
                  <a:pt x="473163" y="963470"/>
                  <a:pt x="564258" y="923465"/>
                  <a:pt x="607367" y="845524"/>
                </a:cubicBezTo>
                <a:cubicBezTo>
                  <a:pt x="631015" y="802810"/>
                  <a:pt x="635055" y="756942"/>
                  <a:pt x="632641" y="709596"/>
                </a:cubicBezTo>
                <a:cubicBezTo>
                  <a:pt x="632050" y="685110"/>
                  <a:pt x="633774" y="660575"/>
                  <a:pt x="629537" y="636089"/>
                </a:cubicBezTo>
                <a:close/>
              </a:path>
            </a:pathLst>
          </a:custGeom>
          <a:solidFill>
            <a:schemeClr val="bg1">
              <a:alpha val="20035"/>
            </a:schemeClr>
          </a:solidFill>
          <a:ln w="4926" cap="flat">
            <a:noFill/>
            <a:prstDash val="solid"/>
            <a:miter/>
          </a:ln>
        </p:spPr>
        <p:txBody>
          <a:bodyPr rtlCol="0" anchor="ctr"/>
          <a:lstStyle/>
          <a:p>
            <a:endParaRPr lang="en-US"/>
          </a:p>
        </p:txBody>
      </p:sp>
      <p:sp>
        <p:nvSpPr>
          <p:cNvPr id="119" name="Rounded Rectangle">
            <a:extLst>
              <a:ext uri="{FF2B5EF4-FFF2-40B4-BE49-F238E27FC236}">
                <a16:creationId xmlns:a16="http://schemas.microsoft.com/office/drawing/2014/main" id="{E922C6FF-6673-6A94-FC9E-9D262358B2F5}"/>
              </a:ext>
            </a:extLst>
          </p:cNvPr>
          <p:cNvSpPr/>
          <p:nvPr/>
        </p:nvSpPr>
        <p:spPr>
          <a:xfrm>
            <a:off x="6243780" y="4155063"/>
            <a:ext cx="1695279" cy="2057400"/>
          </a:xfrm>
          <a:prstGeom prst="roundRect">
            <a:avLst>
              <a:gd name="adj" fmla="val 10219"/>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1">
                    <a:lumMod val="60000"/>
                    <a:lumOff val="40000"/>
                  </a:schemeClr>
                </a:solidFill>
                <a:latin typeface="Century Gothic" panose="020B0502020202020204" pitchFamily="34" charset="0"/>
                <a:sym typeface="Helvetica Neue Medium"/>
              </a:rPr>
              <a:t>43%</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rgbClr val="44546A"/>
                </a:solidFill>
                <a:latin typeface="Century Gothic" panose="020B0502020202020204" pitchFamily="34" charset="0"/>
                <a:sym typeface="Helvetica Neue Medium"/>
              </a:rPr>
              <a:t>Diverted 43$ of all our waste from landfill</a:t>
            </a:r>
          </a:p>
        </p:txBody>
      </p:sp>
      <p:sp>
        <p:nvSpPr>
          <p:cNvPr id="120" name="Rounded Rectangle">
            <a:extLst>
              <a:ext uri="{FF2B5EF4-FFF2-40B4-BE49-F238E27FC236}">
                <a16:creationId xmlns:a16="http://schemas.microsoft.com/office/drawing/2014/main" id="{4567C04C-E6EC-8827-7C2C-51C6C0D2E67D}"/>
              </a:ext>
            </a:extLst>
          </p:cNvPr>
          <p:cNvSpPr/>
          <p:nvPr/>
        </p:nvSpPr>
        <p:spPr>
          <a:xfrm>
            <a:off x="8094280" y="1925468"/>
            <a:ext cx="1695279" cy="2057400"/>
          </a:xfrm>
          <a:prstGeom prst="roundRect">
            <a:avLst>
              <a:gd name="adj" fmla="val 10484"/>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1">
                    <a:lumMod val="60000"/>
                    <a:lumOff val="40000"/>
                  </a:schemeClr>
                </a:solidFill>
                <a:latin typeface="Century Gothic" panose="020B0502020202020204" pitchFamily="34" charset="0"/>
                <a:sym typeface="Helvetica Neue Medium"/>
              </a:rPr>
              <a:t>-19.7%</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tx2"/>
                </a:solidFill>
                <a:latin typeface="Century Gothic" panose="020B0502020202020204" pitchFamily="34" charset="0"/>
                <a:sym typeface="Helvetica Neue Medium"/>
              </a:rPr>
              <a:t>Achieved a 19.7% reduction in absolute Scope 1&amp;2 emissions versus 2011, reaching 64% of our 2025 science-based emissions reduction target</a:t>
            </a:r>
          </a:p>
        </p:txBody>
      </p:sp>
      <p:sp>
        <p:nvSpPr>
          <p:cNvPr id="121" name="Rounded Rectangle">
            <a:extLst>
              <a:ext uri="{FF2B5EF4-FFF2-40B4-BE49-F238E27FC236}">
                <a16:creationId xmlns:a16="http://schemas.microsoft.com/office/drawing/2014/main" id="{ABE144A9-9A8B-A3D7-4770-1317116890EA}"/>
              </a:ext>
            </a:extLst>
          </p:cNvPr>
          <p:cNvSpPr/>
          <p:nvPr/>
        </p:nvSpPr>
        <p:spPr>
          <a:xfrm>
            <a:off x="8094280" y="4155063"/>
            <a:ext cx="1695279" cy="2057400"/>
          </a:xfrm>
          <a:prstGeom prst="roundRect">
            <a:avLst>
              <a:gd name="adj" fmla="val 10430"/>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1">
                    <a:lumMod val="60000"/>
                    <a:lumOff val="40000"/>
                  </a:schemeClr>
                </a:solidFill>
                <a:latin typeface="Century Gothic" panose="020B0502020202020204" pitchFamily="34" charset="0"/>
                <a:sym typeface="Helvetica Neue Medium"/>
              </a:rPr>
              <a:t>-3%</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rgbClr val="44546A"/>
                </a:solidFill>
                <a:latin typeface="Century Gothic" panose="020B0502020202020204" pitchFamily="34" charset="0"/>
                <a:sym typeface="Helvetica Neue Medium"/>
              </a:rPr>
              <a:t>Reduced water use per 1,000 </a:t>
            </a:r>
            <a:r>
              <a:rPr lang="en-US" sz="800" dirty="0" err="1">
                <a:solidFill>
                  <a:srgbClr val="44546A"/>
                </a:solidFill>
                <a:latin typeface="Century Gothic" panose="020B0502020202020204" pitchFamily="34" charset="0"/>
                <a:sym typeface="Helvetica Neue Medium"/>
              </a:rPr>
              <a:t>sq.ft</a:t>
            </a:r>
            <a:r>
              <a:rPr lang="en-US" sz="800" dirty="0">
                <a:solidFill>
                  <a:srgbClr val="44546A"/>
                </a:solidFill>
                <a:latin typeface="Century Gothic" panose="020B0502020202020204" pitchFamily="34" charset="0"/>
                <a:sym typeface="Helvetica Neue Medium"/>
              </a:rPr>
              <a:t>. at our properties by 3% in 20XX</a:t>
            </a:r>
          </a:p>
        </p:txBody>
      </p:sp>
      <p:sp>
        <p:nvSpPr>
          <p:cNvPr id="122" name="Rounded Rectangle">
            <a:extLst>
              <a:ext uri="{FF2B5EF4-FFF2-40B4-BE49-F238E27FC236}">
                <a16:creationId xmlns:a16="http://schemas.microsoft.com/office/drawing/2014/main" id="{BB2664CC-F711-5196-0AAF-08BFDB1DFD06}"/>
              </a:ext>
            </a:extLst>
          </p:cNvPr>
          <p:cNvSpPr/>
          <p:nvPr/>
        </p:nvSpPr>
        <p:spPr>
          <a:xfrm>
            <a:off x="9944781" y="1925467"/>
            <a:ext cx="1695279" cy="2057400"/>
          </a:xfrm>
          <a:prstGeom prst="roundRect">
            <a:avLst>
              <a:gd name="adj" fmla="val 10430"/>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800" b="1" dirty="0">
                <a:solidFill>
                  <a:schemeClr val="accent1">
                    <a:lumMod val="60000"/>
                    <a:lumOff val="40000"/>
                  </a:schemeClr>
                </a:solidFill>
                <a:latin typeface="Century Gothic" panose="020B0502020202020204" pitchFamily="34" charset="0"/>
                <a:sym typeface="Helvetica Neue Medium"/>
              </a:rPr>
              <a:t>A &amp; A-</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rgbClr val="44546A"/>
                </a:solidFill>
                <a:latin typeface="Century Gothic" panose="020B0502020202020204" pitchFamily="34" charset="0"/>
                <a:sym typeface="Helvetica Neue Medium"/>
              </a:rPr>
              <a:t>Scored A for climate and A- for water in CDP questionnaires', raking our company as a top climate performer in our industry </a:t>
            </a:r>
          </a:p>
        </p:txBody>
      </p:sp>
      <p:sp>
        <p:nvSpPr>
          <p:cNvPr id="123" name="Rounded Rectangle">
            <a:extLst>
              <a:ext uri="{FF2B5EF4-FFF2-40B4-BE49-F238E27FC236}">
                <a16:creationId xmlns:a16="http://schemas.microsoft.com/office/drawing/2014/main" id="{787CF685-F99C-370C-C9C7-11972BC09D74}"/>
              </a:ext>
            </a:extLst>
          </p:cNvPr>
          <p:cNvSpPr/>
          <p:nvPr/>
        </p:nvSpPr>
        <p:spPr>
          <a:xfrm>
            <a:off x="9944781" y="4155062"/>
            <a:ext cx="1695279" cy="2057400"/>
          </a:xfrm>
          <a:prstGeom prst="roundRect">
            <a:avLst>
              <a:gd name="adj" fmla="val 10219"/>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1">
                    <a:lumMod val="60000"/>
                    <a:lumOff val="40000"/>
                  </a:schemeClr>
                </a:solidFill>
                <a:latin typeface="Century Gothic" panose="020B0502020202020204" pitchFamily="34" charset="0"/>
                <a:sym typeface="Helvetica Neue Medium"/>
              </a:rPr>
              <a:t>40,000</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rgbClr val="44546A"/>
                </a:solidFill>
                <a:latin typeface="Century Gothic" panose="020B0502020202020204" pitchFamily="34" charset="0"/>
                <a:sym typeface="Helvetica Neue Medium"/>
              </a:rPr>
              <a:t>Reaching more than 40,000 charging sessions resulting in more than 500 tons of GHG emissions through our electric vehicle charging stations</a:t>
            </a:r>
          </a:p>
        </p:txBody>
      </p:sp>
      <p:sp>
        <p:nvSpPr>
          <p:cNvPr id="124" name="Rounded Rectangle">
            <a:extLst>
              <a:ext uri="{FF2B5EF4-FFF2-40B4-BE49-F238E27FC236}">
                <a16:creationId xmlns:a16="http://schemas.microsoft.com/office/drawing/2014/main" id="{1394F318-91E2-E2F4-EEA1-9F6A17502815}"/>
              </a:ext>
            </a:extLst>
          </p:cNvPr>
          <p:cNvSpPr/>
          <p:nvPr/>
        </p:nvSpPr>
        <p:spPr>
          <a:xfrm>
            <a:off x="4219109" y="1925468"/>
            <a:ext cx="1695279" cy="2057400"/>
          </a:xfrm>
          <a:prstGeom prst="roundRect">
            <a:avLst>
              <a:gd name="adj" fmla="val 10606"/>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2"/>
                </a:solidFill>
                <a:latin typeface="Century Gothic" panose="020B0502020202020204" pitchFamily="34" charset="0"/>
                <a:sym typeface="Helvetica Neue Medium"/>
              </a:rPr>
              <a:t>$67M</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tx2"/>
                </a:solidFill>
                <a:latin typeface="Century Gothic" panose="020B0502020202020204" pitchFamily="34" charset="0"/>
                <a:sym typeface="Helvetica Neue Medium"/>
              </a:rPr>
              <a:t>Invested $67 million in our communities in 20XX, including &gt;373,000 hours volunteered by our team members</a:t>
            </a:r>
          </a:p>
        </p:txBody>
      </p:sp>
      <p:sp>
        <p:nvSpPr>
          <p:cNvPr id="125" name="Rounded Rectangle">
            <a:extLst>
              <a:ext uri="{FF2B5EF4-FFF2-40B4-BE49-F238E27FC236}">
                <a16:creationId xmlns:a16="http://schemas.microsoft.com/office/drawing/2014/main" id="{0B2FCE58-EEEB-1ED2-2011-96D1AE7CAA76}"/>
              </a:ext>
            </a:extLst>
          </p:cNvPr>
          <p:cNvSpPr/>
          <p:nvPr/>
        </p:nvSpPr>
        <p:spPr>
          <a:xfrm>
            <a:off x="4219109" y="4155063"/>
            <a:ext cx="1695279" cy="2057400"/>
          </a:xfrm>
          <a:prstGeom prst="roundRect">
            <a:avLst>
              <a:gd name="adj" fmla="val 10591"/>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2"/>
                </a:solidFill>
                <a:latin typeface="Century Gothic" panose="020B0502020202020204" pitchFamily="34" charset="0"/>
                <a:sym typeface="Helvetica Neue Medium"/>
              </a:rPr>
              <a:t>46</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tx2"/>
                </a:solidFill>
                <a:latin typeface="Century Gothic" panose="020B0502020202020204" pitchFamily="34" charset="0"/>
                <a:sym typeface="Helvetica Neue Medium"/>
              </a:rPr>
              <a:t>Turned every dollar of revenue into a contribution to its communities of 46 cents – almost 4 times the average community contribution for U.S corporation</a:t>
            </a:r>
          </a:p>
        </p:txBody>
      </p:sp>
      <p:sp>
        <p:nvSpPr>
          <p:cNvPr id="126" name="Rounded Rectangle">
            <a:extLst>
              <a:ext uri="{FF2B5EF4-FFF2-40B4-BE49-F238E27FC236}">
                <a16:creationId xmlns:a16="http://schemas.microsoft.com/office/drawing/2014/main" id="{41B9C199-396A-3774-9379-46D386AA8A2C}"/>
              </a:ext>
            </a:extLst>
          </p:cNvPr>
          <p:cNvSpPr/>
          <p:nvPr/>
        </p:nvSpPr>
        <p:spPr>
          <a:xfrm>
            <a:off x="518109" y="4155064"/>
            <a:ext cx="1695279" cy="2057400"/>
          </a:xfrm>
          <a:prstGeom prst="roundRect">
            <a:avLst>
              <a:gd name="adj" fmla="val 10269"/>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2"/>
                </a:solidFill>
                <a:latin typeface="Century Gothic" panose="020B0502020202020204" pitchFamily="34" charset="0"/>
                <a:sym typeface="Helvetica Neue Medium"/>
              </a:rPr>
              <a:t>-39%</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tx2"/>
                </a:solidFill>
                <a:latin typeface="Century Gothic" panose="020B0502020202020204" pitchFamily="34" charset="0"/>
                <a:sym typeface="Helvetica Neue Medium"/>
              </a:rPr>
              <a:t>Maintained safety performance in 20XX amounting to a 39% improvement in injury rate since 20XX</a:t>
            </a:r>
          </a:p>
        </p:txBody>
      </p:sp>
      <p:sp>
        <p:nvSpPr>
          <p:cNvPr id="127" name="Rounded Rectangle">
            <a:extLst>
              <a:ext uri="{FF2B5EF4-FFF2-40B4-BE49-F238E27FC236}">
                <a16:creationId xmlns:a16="http://schemas.microsoft.com/office/drawing/2014/main" id="{64DA4585-0834-186D-06B9-38BDA056216A}"/>
              </a:ext>
            </a:extLst>
          </p:cNvPr>
          <p:cNvSpPr/>
          <p:nvPr/>
        </p:nvSpPr>
        <p:spPr>
          <a:xfrm>
            <a:off x="2368609" y="4155063"/>
            <a:ext cx="1695279" cy="2057400"/>
          </a:xfrm>
          <a:prstGeom prst="roundRect">
            <a:avLst>
              <a:gd name="adj" fmla="val 10458"/>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2"/>
                </a:solidFill>
                <a:latin typeface="Century Gothic" panose="020B0502020202020204" pitchFamily="34" charset="0"/>
                <a:sym typeface="Helvetica Neue Medium"/>
              </a:rPr>
              <a:t>1.5M</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chemeClr val="tx2"/>
                </a:solidFill>
                <a:latin typeface="Century Gothic" panose="020B0502020202020204" pitchFamily="34" charset="0"/>
                <a:sym typeface="Helvetica Neue Medium"/>
              </a:rPr>
              <a:t>Provide 1.5 million hours of training to our team members in 20XX – more than 27 hours per team member per year</a:t>
            </a:r>
          </a:p>
        </p:txBody>
      </p:sp>
      <p:sp>
        <p:nvSpPr>
          <p:cNvPr id="128" name="Rounded Rectangle">
            <a:extLst>
              <a:ext uri="{FF2B5EF4-FFF2-40B4-BE49-F238E27FC236}">
                <a16:creationId xmlns:a16="http://schemas.microsoft.com/office/drawing/2014/main" id="{45D3D40B-3CF8-E33C-C9A1-7CC5CB9A18C8}"/>
              </a:ext>
            </a:extLst>
          </p:cNvPr>
          <p:cNvSpPr/>
          <p:nvPr/>
        </p:nvSpPr>
        <p:spPr>
          <a:xfrm>
            <a:off x="2368609" y="1925468"/>
            <a:ext cx="1695279" cy="2057400"/>
          </a:xfrm>
          <a:prstGeom prst="roundRect">
            <a:avLst>
              <a:gd name="adj" fmla="val 10406"/>
            </a:avLst>
          </a:prstGeom>
          <a:noFill/>
          <a:ln w="12700" cap="flat">
            <a:noFill/>
            <a:miter lim="400000"/>
          </a:ln>
          <a:effectLst/>
        </p:spPr>
        <p:txBody>
          <a:bodyPr wrap="square" lIns="91440" tIns="0" rIns="91440" bIns="45720" numCol="1" anchor="ctr" anchorCtr="0">
            <a:noAutofit/>
          </a:bodyPr>
          <a:lstStyle/>
          <a:p>
            <a:pPr lvl="0">
              <a:spcAft>
                <a:spcPts val="300"/>
              </a:spcAft>
              <a:defRPr sz="3200" b="0">
                <a:solidFill>
                  <a:srgbClr val="FFFFFF"/>
                </a:solidFill>
                <a:latin typeface="+mn-lt"/>
                <a:ea typeface="+mn-ea"/>
                <a:cs typeface="+mn-cs"/>
                <a:sym typeface="Helvetica Neue Medium"/>
              </a:defRPr>
            </a:pPr>
            <a:r>
              <a:rPr lang="en-US" sz="2500" b="1" dirty="0">
                <a:solidFill>
                  <a:schemeClr val="accent2"/>
                </a:solidFill>
                <a:latin typeface="Century Gothic" panose="020B0502020202020204" pitchFamily="34" charset="0"/>
                <a:sym typeface="Helvetica Neue Medium"/>
              </a:rPr>
              <a:t>$7.32B</a:t>
            </a:r>
          </a:p>
          <a:p>
            <a:pPr lvl="0">
              <a:lnSpc>
                <a:spcPts val="1300"/>
              </a:lnSpc>
              <a:spcAft>
                <a:spcPts val="300"/>
              </a:spcAft>
              <a:defRPr sz="3200" b="0">
                <a:solidFill>
                  <a:srgbClr val="FFFFFF"/>
                </a:solidFill>
                <a:latin typeface="+mn-lt"/>
                <a:ea typeface="+mn-ea"/>
                <a:cs typeface="+mn-cs"/>
                <a:sym typeface="Helvetica Neue Medium"/>
              </a:defRPr>
            </a:pPr>
            <a:r>
              <a:rPr lang="en-US" sz="800" dirty="0">
                <a:solidFill>
                  <a:srgbClr val="44546A"/>
                </a:solidFill>
                <a:latin typeface="Century Gothic" panose="020B0502020202020204" pitchFamily="34" charset="0"/>
                <a:sym typeface="Helvetica Neue Medium"/>
              </a:rPr>
              <a:t>Distributed $7.32 billion in economic wealth to our stakeholders, helping improve lives in our communities</a:t>
            </a:r>
            <a:endParaRPr lang="en-MY" sz="800" dirty="0">
              <a:solidFill>
                <a:srgbClr val="44546A"/>
              </a:solidFill>
              <a:latin typeface="Century Gothic" panose="020B0502020202020204" pitchFamily="34" charset="0"/>
              <a:sym typeface="Helvetica Neue Medium"/>
            </a:endParaRPr>
          </a:p>
        </p:txBody>
      </p:sp>
      <p:sp>
        <p:nvSpPr>
          <p:cNvPr id="130" name="Rounded Rectangle">
            <a:extLst>
              <a:ext uri="{FF2B5EF4-FFF2-40B4-BE49-F238E27FC236}">
                <a16:creationId xmlns:a16="http://schemas.microsoft.com/office/drawing/2014/main" id="{C2EB1E83-F80A-8E8B-B7A2-EF42295CDE93}"/>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OTHER UPDATES</a:t>
            </a:r>
          </a:p>
        </p:txBody>
      </p:sp>
    </p:spTree>
    <p:extLst>
      <p:ext uri="{BB962C8B-B14F-4D97-AF65-F5344CB8AC3E}">
        <p14:creationId xmlns:p14="http://schemas.microsoft.com/office/powerpoint/2010/main" val="19043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par>
                                <p:cTn id="11" presetID="0" presetClass="path" presetSubtype="0" decel="50000" fill="hold" grpId="1" nodeType="withEffect">
                                  <p:stCondLst>
                                    <p:cond delay="0"/>
                                  </p:stCondLst>
                                  <p:childTnLst>
                                    <p:animMotion origin="layout" path="M 0.0474 0.00093 L -1.45833E-6 -2.59259E-6 " pathEditMode="relative" rAng="0" ptsTypes="AA">
                                      <p:cBhvr>
                                        <p:cTn id="12" dur="1500" fill="hold"/>
                                        <p:tgtEl>
                                          <p:spTgt spid="19"/>
                                        </p:tgtEl>
                                        <p:attrNameLst>
                                          <p:attrName>ppt_x</p:attrName>
                                          <p:attrName>ppt_y</p:attrName>
                                        </p:attrNameLst>
                                      </p:cBhvr>
                                      <p:rCtr x="-2370" y="-46"/>
                                    </p:animMotion>
                                  </p:childTnLst>
                                </p:cTn>
                              </p:par>
                              <p:par>
                                <p:cTn id="13" presetID="0" presetClass="path" presetSubtype="0" decel="50000" fill="hold" grpId="1" nodeType="withEffect">
                                  <p:stCondLst>
                                    <p:cond delay="0"/>
                                  </p:stCondLst>
                                  <p:childTnLst>
                                    <p:animMotion origin="layout" path="M -0.04661 -2.59259E-6 L -2.91667E-6 -2.59259E-6 " pathEditMode="relative" rAng="0" ptsTypes="AA">
                                      <p:cBhvr>
                                        <p:cTn id="14" dur="1500" fill="hold"/>
                                        <p:tgtEl>
                                          <p:spTgt spid="20"/>
                                        </p:tgtEl>
                                        <p:attrNameLst>
                                          <p:attrName>ppt_x</p:attrName>
                                          <p:attrName>ppt_y</p:attrName>
                                        </p:attrNameLst>
                                      </p:cBhvr>
                                      <p:rCtr x="2331" y="0"/>
                                    </p:animMotion>
                                  </p:childTnLst>
                                </p:cTn>
                              </p:par>
                              <p:par>
                                <p:cTn id="15" presetID="10" presetClass="entr" presetSubtype="0" fill="hold" grpId="0"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7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2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125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175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20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grpId="0" nodeType="withEffect">
                                  <p:stCondLst>
                                    <p:cond delay="22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2750"/>
                                  </p:stCondLst>
                                  <p:childTnLst>
                                    <p:set>
                                      <p:cBhvr>
                                        <p:cTn id="52" dur="1" fill="hold">
                                          <p:stCondLst>
                                            <p:cond delay="0"/>
                                          </p:stCondLst>
                                        </p:cTn>
                                        <p:tgtEl>
                                          <p:spTgt spid="117"/>
                                        </p:tgtEl>
                                        <p:attrNameLst>
                                          <p:attrName>style.visibility</p:attrName>
                                        </p:attrNameLst>
                                      </p:cBhvr>
                                      <p:to>
                                        <p:strVal val="visible"/>
                                      </p:to>
                                    </p:set>
                                    <p:animEffect transition="in" filter="fade">
                                      <p:cBhvr>
                                        <p:cTn id="53" dur="1000"/>
                                        <p:tgtEl>
                                          <p:spTgt spid="117"/>
                                        </p:tgtEl>
                                      </p:cBhvr>
                                    </p:animEffect>
                                  </p:childTnLst>
                                </p:cTn>
                              </p:par>
                              <p:par>
                                <p:cTn id="54" presetID="10" presetClass="entr" presetSubtype="0" fill="hold" grpId="0" nodeType="withEffect">
                                  <p:stCondLst>
                                    <p:cond delay="275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1000"/>
                                        <p:tgtEl>
                                          <p:spTgt spid="67"/>
                                        </p:tgtEl>
                                      </p:cBhvr>
                                    </p:animEffect>
                                  </p:childTnLst>
                                </p:cTn>
                              </p:par>
                              <p:par>
                                <p:cTn id="57" presetID="26" presetClass="emph" presetSubtype="0" fill="hold" grpId="1" nodeType="withEffect">
                                  <p:stCondLst>
                                    <p:cond delay="2000"/>
                                  </p:stCondLst>
                                  <p:childTnLst>
                                    <p:animEffect transition="out" filter="fade">
                                      <p:cBhvr>
                                        <p:cTn id="58" dur="1500" tmFilter="0, 0; .2, .5; .8, .5; 1, 0"/>
                                        <p:tgtEl>
                                          <p:spTgt spid="117"/>
                                        </p:tgtEl>
                                      </p:cBhvr>
                                    </p:animEffect>
                                    <p:animScale>
                                      <p:cBhvr>
                                        <p:cTn id="59" dur="750" autoRev="1" fill="hold"/>
                                        <p:tgtEl>
                                          <p:spTgt spid="117"/>
                                        </p:tgtEl>
                                      </p:cBhvr>
                                      <p:by x="105000" y="105000"/>
                                    </p:animScale>
                                  </p:childTnLst>
                                </p:cTn>
                              </p:par>
                              <p:par>
                                <p:cTn id="60" presetID="26" presetClass="emph" presetSubtype="0" fill="hold" grpId="1" nodeType="withEffect">
                                  <p:stCondLst>
                                    <p:cond delay="2000"/>
                                  </p:stCondLst>
                                  <p:childTnLst>
                                    <p:animEffect transition="out" filter="fade">
                                      <p:cBhvr>
                                        <p:cTn id="61" dur="1500" tmFilter="0, 0; .2, .5; .8, .5; 1, 0"/>
                                        <p:tgtEl>
                                          <p:spTgt spid="67"/>
                                        </p:tgtEl>
                                      </p:cBhvr>
                                    </p:animEffect>
                                    <p:animScale>
                                      <p:cBhvr>
                                        <p:cTn id="62" dur="750" autoRev="1" fill="hold"/>
                                        <p:tgtEl>
                                          <p:spTgt spid="67"/>
                                        </p:tgtEl>
                                      </p:cBhvr>
                                      <p:by x="105000" y="105000"/>
                                    </p:animScale>
                                  </p:childTnLst>
                                </p:cTn>
                              </p:par>
                              <p:par>
                                <p:cTn id="63" presetID="23" presetClass="entr" presetSubtype="272" fill="hold" grpId="0" nodeType="withEffect">
                                  <p:stCondLst>
                                    <p:cond delay="2500"/>
                                  </p:stCondLst>
                                  <p:childTnLst>
                                    <p:set>
                                      <p:cBhvr>
                                        <p:cTn id="64" dur="1" fill="hold">
                                          <p:stCondLst>
                                            <p:cond delay="0"/>
                                          </p:stCondLst>
                                        </p:cTn>
                                        <p:tgtEl>
                                          <p:spTgt spid="118"/>
                                        </p:tgtEl>
                                        <p:attrNameLst>
                                          <p:attrName>style.visibility</p:attrName>
                                        </p:attrNameLst>
                                      </p:cBhvr>
                                      <p:to>
                                        <p:strVal val="visible"/>
                                      </p:to>
                                    </p:set>
                                    <p:anim calcmode="lin" valueType="num">
                                      <p:cBhvr>
                                        <p:cTn id="65" dur="1500" fill="hold"/>
                                        <p:tgtEl>
                                          <p:spTgt spid="118"/>
                                        </p:tgtEl>
                                        <p:attrNameLst>
                                          <p:attrName>ppt_w</p:attrName>
                                        </p:attrNameLst>
                                      </p:cBhvr>
                                      <p:tavLst>
                                        <p:tav tm="0">
                                          <p:val>
                                            <p:strVal val="2/3*#ppt_w"/>
                                          </p:val>
                                        </p:tav>
                                        <p:tav tm="100000">
                                          <p:val>
                                            <p:strVal val="#ppt_w"/>
                                          </p:val>
                                        </p:tav>
                                      </p:tavLst>
                                    </p:anim>
                                    <p:anim calcmode="lin" valueType="num">
                                      <p:cBhvr>
                                        <p:cTn id="66" dur="1500" fill="hold"/>
                                        <p:tgtEl>
                                          <p:spTgt spid="118"/>
                                        </p:tgtEl>
                                        <p:attrNameLst>
                                          <p:attrName>ppt_h</p:attrName>
                                        </p:attrNameLst>
                                      </p:cBhvr>
                                      <p:tavLst>
                                        <p:tav tm="0">
                                          <p:val>
                                            <p:strVal val="2/3*#ppt_h"/>
                                          </p:val>
                                        </p:tav>
                                        <p:tav tm="100000">
                                          <p:val>
                                            <p:strVal val="#ppt_h"/>
                                          </p:val>
                                        </p:tav>
                                      </p:tavLst>
                                    </p:anim>
                                  </p:childTnLst>
                                </p:cTn>
                              </p:par>
                              <p:par>
                                <p:cTn id="67" presetID="23" presetClass="entr" presetSubtype="272" fill="hold" grpId="0" nodeType="withEffect">
                                  <p:stCondLst>
                                    <p:cond delay="2500"/>
                                  </p:stCondLst>
                                  <p:childTnLst>
                                    <p:set>
                                      <p:cBhvr>
                                        <p:cTn id="68" dur="1" fill="hold">
                                          <p:stCondLst>
                                            <p:cond delay="0"/>
                                          </p:stCondLst>
                                        </p:cTn>
                                        <p:tgtEl>
                                          <p:spTgt spid="68"/>
                                        </p:tgtEl>
                                        <p:attrNameLst>
                                          <p:attrName>style.visibility</p:attrName>
                                        </p:attrNameLst>
                                      </p:cBhvr>
                                      <p:to>
                                        <p:strVal val="visible"/>
                                      </p:to>
                                    </p:set>
                                    <p:anim calcmode="lin" valueType="num">
                                      <p:cBhvr>
                                        <p:cTn id="69" dur="1500" fill="hold"/>
                                        <p:tgtEl>
                                          <p:spTgt spid="68"/>
                                        </p:tgtEl>
                                        <p:attrNameLst>
                                          <p:attrName>ppt_w</p:attrName>
                                        </p:attrNameLst>
                                      </p:cBhvr>
                                      <p:tavLst>
                                        <p:tav tm="0">
                                          <p:val>
                                            <p:strVal val="2/3*#ppt_w"/>
                                          </p:val>
                                        </p:tav>
                                        <p:tav tm="100000">
                                          <p:val>
                                            <p:strVal val="#ppt_w"/>
                                          </p:val>
                                        </p:tav>
                                      </p:tavLst>
                                    </p:anim>
                                    <p:anim calcmode="lin" valueType="num">
                                      <p:cBhvr>
                                        <p:cTn id="70" dur="1500" fill="hold"/>
                                        <p:tgtEl>
                                          <p:spTgt spid="68"/>
                                        </p:tgtEl>
                                        <p:attrNameLst>
                                          <p:attrName>ppt_h</p:attrName>
                                        </p:attrNameLst>
                                      </p:cBhvr>
                                      <p:tavLst>
                                        <p:tav tm="0">
                                          <p:val>
                                            <p:strVal val="2/3*#ppt_h"/>
                                          </p:val>
                                        </p:tav>
                                        <p:tav tm="100000">
                                          <p:val>
                                            <p:strVal val="#ppt_h"/>
                                          </p:val>
                                        </p:tav>
                                      </p:tavLst>
                                    </p:anim>
                                  </p:childTnLst>
                                </p:cTn>
                              </p:par>
                              <p:par>
                                <p:cTn id="71" presetID="8" presetClass="emph" presetSubtype="0" repeatCount="indefinite" fill="hold" grpId="1" nodeType="withEffect">
                                  <p:stCondLst>
                                    <p:cond delay="3000"/>
                                  </p:stCondLst>
                                  <p:endCondLst>
                                    <p:cond evt="onNext" delay="0">
                                      <p:tgtEl>
                                        <p:sldTgt/>
                                      </p:tgtEl>
                                    </p:cond>
                                  </p:endCondLst>
                                  <p:childTnLst>
                                    <p:animRot by="21600000">
                                      <p:cBhvr>
                                        <p:cTn id="72" dur="30000" fill="hold"/>
                                        <p:tgtEl>
                                          <p:spTgt spid="68"/>
                                        </p:tgtEl>
                                        <p:attrNameLst>
                                          <p:attrName>r</p:attrName>
                                        </p:attrNameLst>
                                      </p:cBhvr>
                                    </p:animRot>
                                  </p:childTnLst>
                                </p:cTn>
                              </p:par>
                              <p:par>
                                <p:cTn id="73" presetID="22" presetClass="entr" presetSubtype="1" fill="hold" grpId="0" nodeType="withEffect">
                                  <p:stCondLst>
                                    <p:cond delay="3000"/>
                                  </p:stCondLst>
                                  <p:childTnLst>
                                    <p:set>
                                      <p:cBhvr>
                                        <p:cTn id="74" dur="1" fill="hold">
                                          <p:stCondLst>
                                            <p:cond delay="0"/>
                                          </p:stCondLst>
                                        </p:cTn>
                                        <p:tgtEl>
                                          <p:spTgt spid="124"/>
                                        </p:tgtEl>
                                        <p:attrNameLst>
                                          <p:attrName>style.visibility</p:attrName>
                                        </p:attrNameLst>
                                      </p:cBhvr>
                                      <p:to>
                                        <p:strVal val="visible"/>
                                      </p:to>
                                    </p:set>
                                    <p:animEffect transition="in" filter="wipe(up)">
                                      <p:cBhvr>
                                        <p:cTn id="75" dur="2000"/>
                                        <p:tgtEl>
                                          <p:spTgt spid="124"/>
                                        </p:tgtEl>
                                      </p:cBhvr>
                                    </p:animEffect>
                                  </p:childTnLst>
                                </p:cTn>
                              </p:par>
                              <p:par>
                                <p:cTn id="76" presetID="22" presetClass="entr" presetSubtype="1" fill="hold" grpId="0" nodeType="withEffect">
                                  <p:stCondLst>
                                    <p:cond delay="3000"/>
                                  </p:stCondLst>
                                  <p:childTnLst>
                                    <p:set>
                                      <p:cBhvr>
                                        <p:cTn id="77" dur="1" fill="hold">
                                          <p:stCondLst>
                                            <p:cond delay="0"/>
                                          </p:stCondLst>
                                        </p:cTn>
                                        <p:tgtEl>
                                          <p:spTgt spid="128"/>
                                        </p:tgtEl>
                                        <p:attrNameLst>
                                          <p:attrName>style.visibility</p:attrName>
                                        </p:attrNameLst>
                                      </p:cBhvr>
                                      <p:to>
                                        <p:strVal val="visible"/>
                                      </p:to>
                                    </p:set>
                                    <p:animEffect transition="in" filter="wipe(up)">
                                      <p:cBhvr>
                                        <p:cTn id="78" dur="2000"/>
                                        <p:tgtEl>
                                          <p:spTgt spid="128"/>
                                        </p:tgtEl>
                                      </p:cBhvr>
                                    </p:animEffect>
                                  </p:childTnLst>
                                </p:cTn>
                              </p:par>
                              <p:par>
                                <p:cTn id="79" presetID="22" presetClass="entr" presetSubtype="1" fill="hold" grpId="0" nodeType="withEffect">
                                  <p:stCondLst>
                                    <p:cond delay="3000"/>
                                  </p:stCondLst>
                                  <p:childTnLst>
                                    <p:set>
                                      <p:cBhvr>
                                        <p:cTn id="80" dur="1" fill="hold">
                                          <p:stCondLst>
                                            <p:cond delay="0"/>
                                          </p:stCondLst>
                                        </p:cTn>
                                        <p:tgtEl>
                                          <p:spTgt spid="120"/>
                                        </p:tgtEl>
                                        <p:attrNameLst>
                                          <p:attrName>style.visibility</p:attrName>
                                        </p:attrNameLst>
                                      </p:cBhvr>
                                      <p:to>
                                        <p:strVal val="visible"/>
                                      </p:to>
                                    </p:set>
                                    <p:animEffect transition="in" filter="wipe(up)">
                                      <p:cBhvr>
                                        <p:cTn id="81" dur="2000"/>
                                        <p:tgtEl>
                                          <p:spTgt spid="120"/>
                                        </p:tgtEl>
                                      </p:cBhvr>
                                    </p:animEffect>
                                  </p:childTnLst>
                                </p:cTn>
                              </p:par>
                              <p:par>
                                <p:cTn id="82" presetID="22" presetClass="entr" presetSubtype="1" fill="hold" grpId="0" nodeType="withEffect">
                                  <p:stCondLst>
                                    <p:cond delay="3000"/>
                                  </p:stCondLst>
                                  <p:childTnLst>
                                    <p:set>
                                      <p:cBhvr>
                                        <p:cTn id="83" dur="1" fill="hold">
                                          <p:stCondLst>
                                            <p:cond delay="0"/>
                                          </p:stCondLst>
                                        </p:cTn>
                                        <p:tgtEl>
                                          <p:spTgt spid="122"/>
                                        </p:tgtEl>
                                        <p:attrNameLst>
                                          <p:attrName>style.visibility</p:attrName>
                                        </p:attrNameLst>
                                      </p:cBhvr>
                                      <p:to>
                                        <p:strVal val="visible"/>
                                      </p:to>
                                    </p:set>
                                    <p:animEffect transition="in" filter="wipe(up)">
                                      <p:cBhvr>
                                        <p:cTn id="84" dur="2000"/>
                                        <p:tgtEl>
                                          <p:spTgt spid="122"/>
                                        </p:tgtEl>
                                      </p:cBhvr>
                                    </p:animEffect>
                                  </p:childTnLst>
                                </p:cTn>
                              </p:par>
                              <p:par>
                                <p:cTn id="85" presetID="22" presetClass="entr" presetSubtype="1" fill="hold" grpId="0" nodeType="withEffect">
                                  <p:stCondLst>
                                    <p:cond delay="3000"/>
                                  </p:stCondLst>
                                  <p:childTnLst>
                                    <p:set>
                                      <p:cBhvr>
                                        <p:cTn id="86" dur="1" fill="hold">
                                          <p:stCondLst>
                                            <p:cond delay="0"/>
                                          </p:stCondLst>
                                        </p:cTn>
                                        <p:tgtEl>
                                          <p:spTgt spid="123"/>
                                        </p:tgtEl>
                                        <p:attrNameLst>
                                          <p:attrName>style.visibility</p:attrName>
                                        </p:attrNameLst>
                                      </p:cBhvr>
                                      <p:to>
                                        <p:strVal val="visible"/>
                                      </p:to>
                                    </p:set>
                                    <p:animEffect transition="in" filter="wipe(up)">
                                      <p:cBhvr>
                                        <p:cTn id="87" dur="2000"/>
                                        <p:tgtEl>
                                          <p:spTgt spid="123"/>
                                        </p:tgtEl>
                                      </p:cBhvr>
                                    </p:animEffect>
                                  </p:childTnLst>
                                </p:cTn>
                              </p:par>
                              <p:par>
                                <p:cTn id="88" presetID="22" presetClass="entr" presetSubtype="1" fill="hold" grpId="0" nodeType="withEffect">
                                  <p:stCondLst>
                                    <p:cond delay="3000"/>
                                  </p:stCondLst>
                                  <p:childTnLst>
                                    <p:set>
                                      <p:cBhvr>
                                        <p:cTn id="89" dur="1" fill="hold">
                                          <p:stCondLst>
                                            <p:cond delay="0"/>
                                          </p:stCondLst>
                                        </p:cTn>
                                        <p:tgtEl>
                                          <p:spTgt spid="121"/>
                                        </p:tgtEl>
                                        <p:attrNameLst>
                                          <p:attrName>style.visibility</p:attrName>
                                        </p:attrNameLst>
                                      </p:cBhvr>
                                      <p:to>
                                        <p:strVal val="visible"/>
                                      </p:to>
                                    </p:set>
                                    <p:animEffect transition="in" filter="wipe(up)">
                                      <p:cBhvr>
                                        <p:cTn id="90" dur="2000"/>
                                        <p:tgtEl>
                                          <p:spTgt spid="121"/>
                                        </p:tgtEl>
                                      </p:cBhvr>
                                    </p:animEffect>
                                  </p:childTnLst>
                                </p:cTn>
                              </p:par>
                              <p:par>
                                <p:cTn id="91" presetID="22" presetClass="entr" presetSubtype="1" fill="hold" grpId="0" nodeType="withEffect">
                                  <p:stCondLst>
                                    <p:cond delay="3000"/>
                                  </p:stCondLst>
                                  <p:childTnLst>
                                    <p:set>
                                      <p:cBhvr>
                                        <p:cTn id="92" dur="1" fill="hold">
                                          <p:stCondLst>
                                            <p:cond delay="0"/>
                                          </p:stCondLst>
                                        </p:cTn>
                                        <p:tgtEl>
                                          <p:spTgt spid="119"/>
                                        </p:tgtEl>
                                        <p:attrNameLst>
                                          <p:attrName>style.visibility</p:attrName>
                                        </p:attrNameLst>
                                      </p:cBhvr>
                                      <p:to>
                                        <p:strVal val="visible"/>
                                      </p:to>
                                    </p:set>
                                    <p:animEffect transition="in" filter="wipe(up)">
                                      <p:cBhvr>
                                        <p:cTn id="93" dur="2000"/>
                                        <p:tgtEl>
                                          <p:spTgt spid="119"/>
                                        </p:tgtEl>
                                      </p:cBhvr>
                                    </p:animEffect>
                                  </p:childTnLst>
                                </p:cTn>
                              </p:par>
                              <p:par>
                                <p:cTn id="94" presetID="22" presetClass="entr" presetSubtype="1" fill="hold" grpId="0" nodeType="withEffect">
                                  <p:stCondLst>
                                    <p:cond delay="3000"/>
                                  </p:stCondLst>
                                  <p:childTnLst>
                                    <p:set>
                                      <p:cBhvr>
                                        <p:cTn id="95" dur="1" fill="hold">
                                          <p:stCondLst>
                                            <p:cond delay="0"/>
                                          </p:stCondLst>
                                        </p:cTn>
                                        <p:tgtEl>
                                          <p:spTgt spid="125"/>
                                        </p:tgtEl>
                                        <p:attrNameLst>
                                          <p:attrName>style.visibility</p:attrName>
                                        </p:attrNameLst>
                                      </p:cBhvr>
                                      <p:to>
                                        <p:strVal val="visible"/>
                                      </p:to>
                                    </p:set>
                                    <p:animEffect transition="in" filter="wipe(up)">
                                      <p:cBhvr>
                                        <p:cTn id="96" dur="2000"/>
                                        <p:tgtEl>
                                          <p:spTgt spid="125"/>
                                        </p:tgtEl>
                                      </p:cBhvr>
                                    </p:animEffect>
                                  </p:childTnLst>
                                </p:cTn>
                              </p:par>
                              <p:par>
                                <p:cTn id="97" presetID="22" presetClass="entr" presetSubtype="1" fill="hold" grpId="0" nodeType="withEffect">
                                  <p:stCondLst>
                                    <p:cond delay="3000"/>
                                  </p:stCondLst>
                                  <p:childTnLst>
                                    <p:set>
                                      <p:cBhvr>
                                        <p:cTn id="98" dur="1" fill="hold">
                                          <p:stCondLst>
                                            <p:cond delay="0"/>
                                          </p:stCondLst>
                                        </p:cTn>
                                        <p:tgtEl>
                                          <p:spTgt spid="127"/>
                                        </p:tgtEl>
                                        <p:attrNameLst>
                                          <p:attrName>style.visibility</p:attrName>
                                        </p:attrNameLst>
                                      </p:cBhvr>
                                      <p:to>
                                        <p:strVal val="visible"/>
                                      </p:to>
                                    </p:set>
                                    <p:animEffect transition="in" filter="wipe(up)">
                                      <p:cBhvr>
                                        <p:cTn id="99" dur="2000"/>
                                        <p:tgtEl>
                                          <p:spTgt spid="127"/>
                                        </p:tgtEl>
                                      </p:cBhvr>
                                    </p:animEffect>
                                  </p:childTnLst>
                                </p:cTn>
                              </p:par>
                              <p:par>
                                <p:cTn id="100" presetID="22" presetClass="entr" presetSubtype="1" fill="hold" grpId="0" nodeType="withEffect">
                                  <p:stCondLst>
                                    <p:cond delay="3000"/>
                                  </p:stCondLst>
                                  <p:childTnLst>
                                    <p:set>
                                      <p:cBhvr>
                                        <p:cTn id="101" dur="1" fill="hold">
                                          <p:stCondLst>
                                            <p:cond delay="0"/>
                                          </p:stCondLst>
                                        </p:cTn>
                                        <p:tgtEl>
                                          <p:spTgt spid="126"/>
                                        </p:tgtEl>
                                        <p:attrNameLst>
                                          <p:attrName>style.visibility</p:attrName>
                                        </p:attrNameLst>
                                      </p:cBhvr>
                                      <p:to>
                                        <p:strVal val="visible"/>
                                      </p:to>
                                    </p:set>
                                    <p:animEffect transition="in" filter="wipe(up)">
                                      <p:cBhvr>
                                        <p:cTn id="102" dur="2000"/>
                                        <p:tgtEl>
                                          <p:spTgt spid="126"/>
                                        </p:tgtEl>
                                      </p:cBhvr>
                                    </p:animEffect>
                                  </p:childTnLst>
                                </p:cTn>
                              </p:par>
                              <p:par>
                                <p:cTn id="103" presetID="6" presetClass="emph" presetSubtype="0" repeatCount="indefinite" autoRev="1" fill="hold" nodeType="withEffect">
                                  <p:stCondLst>
                                    <p:cond delay="0"/>
                                  </p:stCondLst>
                                  <p:endCondLst>
                                    <p:cond evt="onNext" delay="0">
                                      <p:tgtEl>
                                        <p:sldTgt/>
                                      </p:tgtEl>
                                    </p:cond>
                                  </p:endCondLst>
                                  <p:childTnLst>
                                    <p:animScale>
                                      <p:cBhvr>
                                        <p:cTn id="104" dur="8000" fill="hold"/>
                                        <p:tgtEl>
                                          <p:spTgt spid="89"/>
                                        </p:tgtEl>
                                      </p:cBhvr>
                                      <p:by x="150000" y="150000"/>
                                    </p:animScale>
                                  </p:childTnLst>
                                </p:cTn>
                              </p:par>
                              <p:par>
                                <p:cTn id="105" presetID="22" presetClass="entr" presetSubtype="2" fill="hold" nodeType="with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right)">
                                      <p:cBhvr>
                                        <p:cTn id="107" dur="2500"/>
                                        <p:tgtEl>
                                          <p:spTgt spid="69"/>
                                        </p:tgtEl>
                                      </p:cBhvr>
                                    </p:animEffect>
                                  </p:childTnLst>
                                </p:cTn>
                              </p:par>
                              <p:par>
                                <p:cTn id="108" presetID="6" presetClass="emph" presetSubtype="0" repeatCount="indefinite" autoRev="1" fill="hold" nodeType="withEffect">
                                  <p:stCondLst>
                                    <p:cond delay="2000"/>
                                  </p:stCondLst>
                                  <p:endCondLst>
                                    <p:cond evt="onNext" delay="0">
                                      <p:tgtEl>
                                        <p:sldTgt/>
                                      </p:tgtEl>
                                    </p:cond>
                                  </p:endCondLst>
                                  <p:childTnLst>
                                    <p:animScale>
                                      <p:cBhvr>
                                        <p:cTn id="109" dur="8000" fill="hold"/>
                                        <p:tgtEl>
                                          <p:spTgt spid="69"/>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6" grpId="0" animBg="1"/>
      <p:bldP spid="34" grpId="0" animBg="1"/>
      <p:bldP spid="43" grpId="0" animBg="1"/>
      <p:bldP spid="35" grpId="0" animBg="1"/>
      <p:bldP spid="44" grpId="0" animBg="1"/>
      <p:bldP spid="19" grpId="0" animBg="1"/>
      <p:bldP spid="19" grpId="1" animBg="1"/>
      <p:bldP spid="59" grpId="0" animBg="1"/>
      <p:bldP spid="10" grpId="0" animBg="1"/>
      <p:bldP spid="27" grpId="0" animBg="1"/>
      <p:bldP spid="12" grpId="0" animBg="1"/>
      <p:bldP spid="58" grpId="0" animBg="1"/>
      <p:bldP spid="26" grpId="0" animBg="1"/>
      <p:bldP spid="9" grpId="0" animBg="1"/>
      <p:bldP spid="67" grpId="0" animBg="1"/>
      <p:bldP spid="67" grpId="1" animBg="1"/>
      <p:bldP spid="68" grpId="0" animBg="1"/>
      <p:bldP spid="68" grpId="1" animBg="1"/>
      <p:bldP spid="117" grpId="0" animBg="1"/>
      <p:bldP spid="117" grpId="1" animBg="1"/>
      <p:bldP spid="118" grpId="0" animBg="1"/>
      <p:bldP spid="119" grpId="0"/>
      <p:bldP spid="120" grpId="0"/>
      <p:bldP spid="121" grpId="0"/>
      <p:bldP spid="122" grpId="0"/>
      <p:bldP spid="123" grpId="0"/>
      <p:bldP spid="124" grpId="0"/>
      <p:bldP spid="125" grpId="0"/>
      <p:bldP spid="126" grpId="0"/>
      <p:bldP spid="127" grpId="0"/>
      <p:bldP spid="1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B6F0DC7-39B3-4FB3-91A1-B2BCEFAE423A}"/>
              </a:ext>
            </a:extLst>
          </p:cNvPr>
          <p:cNvGrpSpPr/>
          <p:nvPr/>
        </p:nvGrpSpPr>
        <p:grpSpPr>
          <a:xfrm>
            <a:off x="6270813" y="-3156340"/>
            <a:ext cx="5983644" cy="5778088"/>
            <a:chOff x="-4943201" y="1623425"/>
            <a:chExt cx="1901258" cy="1835944"/>
          </a:xfrm>
        </p:grpSpPr>
        <p:grpSp>
          <p:nvGrpSpPr>
            <p:cNvPr id="52" name="Group 51">
              <a:extLst>
                <a:ext uri="{FF2B5EF4-FFF2-40B4-BE49-F238E27FC236}">
                  <a16:creationId xmlns:a16="http://schemas.microsoft.com/office/drawing/2014/main" id="{7BEB55F4-D1CD-4AD1-9089-5A2AD0C3E837}"/>
                </a:ext>
              </a:extLst>
            </p:cNvPr>
            <p:cNvGrpSpPr/>
            <p:nvPr/>
          </p:nvGrpSpPr>
          <p:grpSpPr>
            <a:xfrm>
              <a:off x="-4827378" y="2019376"/>
              <a:ext cx="1785435" cy="1214438"/>
              <a:chOff x="-4827378" y="2019376"/>
              <a:chExt cx="1785435" cy="1214438"/>
            </a:xfrm>
          </p:grpSpPr>
          <p:sp>
            <p:nvSpPr>
              <p:cNvPr id="84" name="Freeform: Shape 83">
                <a:extLst>
                  <a:ext uri="{FF2B5EF4-FFF2-40B4-BE49-F238E27FC236}">
                    <a16:creationId xmlns:a16="http://schemas.microsoft.com/office/drawing/2014/main" id="{3CE8007D-67DA-4E9B-9C69-25617DDA30B3}"/>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75F42B1-3953-46F6-A4E0-9EF814A97103}"/>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0E3F847-F214-45E0-94E5-1525B79B81BE}"/>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2379E3B-9F76-47DE-AF40-60DCE6018987}"/>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25298B4-D5A8-4201-B528-D1E2CC7CC199}"/>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5ADCC9A-BE23-455D-864A-42053F2FCBB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F13F690-AF1A-4E4D-AC19-84B42EF0D4AE}"/>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E6A87E-0CFE-4AE5-BC4E-90380527830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CF827E-050F-4F7A-A612-F390F7F08BB6}"/>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F6B956E-9877-4A09-B14F-ABC8746C1F0E}"/>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D332E1C-A62E-45D2-85E5-0955A52ECBB4}"/>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3" name="Freeform: Shape 52">
              <a:extLst>
                <a:ext uri="{FF2B5EF4-FFF2-40B4-BE49-F238E27FC236}">
                  <a16:creationId xmlns:a16="http://schemas.microsoft.com/office/drawing/2014/main" id="{9D82CAEB-41A2-4B1A-848F-CA223ADED6A5}"/>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5F82EE2-EBFB-43AD-87AF-689C9E4909A5}"/>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5022AE6-E9BE-408F-8F06-1C248947FED9}"/>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88BCC50-11E2-4458-8590-9B39FFAF3E1A}"/>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7C00C1E-3BF6-4913-A941-7AAAC61B68CC}"/>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5888DA4-FE81-43AA-82D8-72E347F1DB6F}"/>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AB79163-7EDE-462D-931F-F35F2C064764}"/>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39DB81B-B6C3-454C-8893-4D799546FF8D}"/>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DC7E0E4-6DAB-44A0-ABC6-94FA908CDB7A}"/>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D0A13B6-BE00-45F6-BB70-A0251A33A86B}"/>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637C74B-EF0E-45EE-8A61-FFB0927E7286}"/>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2" name="Rounded Rectangle">
            <a:extLst>
              <a:ext uri="{FF2B5EF4-FFF2-40B4-BE49-F238E27FC236}">
                <a16:creationId xmlns:a16="http://schemas.microsoft.com/office/drawing/2014/main" id="{BADA7E98-6BA4-492A-889F-86C611E2EF35}"/>
              </a:ext>
            </a:extLst>
          </p:cNvPr>
          <p:cNvSpPr/>
          <p:nvPr/>
        </p:nvSpPr>
        <p:spPr>
          <a:xfrm>
            <a:off x="3758496" y="1865757"/>
            <a:ext cx="3064744" cy="4542209"/>
          </a:xfrm>
          <a:prstGeom prst="roundRect">
            <a:avLst>
              <a:gd name="adj" fmla="val 867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73" name="Rounded Rectangle">
            <a:extLst>
              <a:ext uri="{FF2B5EF4-FFF2-40B4-BE49-F238E27FC236}">
                <a16:creationId xmlns:a16="http://schemas.microsoft.com/office/drawing/2014/main" id="{55E39056-C8BC-4986-91CE-B6C4D565A987}"/>
              </a:ext>
            </a:extLst>
          </p:cNvPr>
          <p:cNvSpPr/>
          <p:nvPr/>
        </p:nvSpPr>
        <p:spPr>
          <a:xfrm>
            <a:off x="7191008" y="1865757"/>
            <a:ext cx="4133616" cy="4542209"/>
          </a:xfrm>
          <a:prstGeom prst="roundRect">
            <a:avLst>
              <a:gd name="adj" fmla="val 6466"/>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pSp>
        <p:nvGrpSpPr>
          <p:cNvPr id="126" name="Group 125">
            <a:extLst>
              <a:ext uri="{FF2B5EF4-FFF2-40B4-BE49-F238E27FC236}">
                <a16:creationId xmlns:a16="http://schemas.microsoft.com/office/drawing/2014/main" id="{BF1A09BD-70EA-46AC-982A-CAF5B4F3FEC1}"/>
              </a:ext>
            </a:extLst>
          </p:cNvPr>
          <p:cNvGrpSpPr/>
          <p:nvPr/>
        </p:nvGrpSpPr>
        <p:grpSpPr>
          <a:xfrm rot="15712287">
            <a:off x="-2867811" y="4664806"/>
            <a:ext cx="5983644" cy="5778088"/>
            <a:chOff x="-4943201" y="1623425"/>
            <a:chExt cx="1901258" cy="1835944"/>
          </a:xfrm>
        </p:grpSpPr>
        <p:grpSp>
          <p:nvGrpSpPr>
            <p:cNvPr id="127" name="Group 126">
              <a:extLst>
                <a:ext uri="{FF2B5EF4-FFF2-40B4-BE49-F238E27FC236}">
                  <a16:creationId xmlns:a16="http://schemas.microsoft.com/office/drawing/2014/main" id="{BA095455-E243-4CE1-97AF-51E8F0ACA5C6}"/>
                </a:ext>
              </a:extLst>
            </p:cNvPr>
            <p:cNvGrpSpPr/>
            <p:nvPr/>
          </p:nvGrpSpPr>
          <p:grpSpPr>
            <a:xfrm>
              <a:off x="-4827378" y="2019376"/>
              <a:ext cx="1785435" cy="1214438"/>
              <a:chOff x="-4827378" y="2019376"/>
              <a:chExt cx="1785435" cy="1214438"/>
            </a:xfrm>
          </p:grpSpPr>
          <p:sp>
            <p:nvSpPr>
              <p:cNvPr id="139" name="Freeform: Shape 138">
                <a:extLst>
                  <a:ext uri="{FF2B5EF4-FFF2-40B4-BE49-F238E27FC236}">
                    <a16:creationId xmlns:a16="http://schemas.microsoft.com/office/drawing/2014/main" id="{1C43EBD9-EC24-4A5E-B327-FEEF1FC93FFF}"/>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167433A-9E91-4A15-BA9E-1840C9E9EEBC}"/>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950950-A9D3-425F-9643-A4B9A83B0E06}"/>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616F0DB-3EA2-4446-93D9-8CC6B196B0C5}"/>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496B48A-184F-4396-96A2-A4B6016289E1}"/>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52B20C3-10FC-4F1E-A28F-365C4F557C07}"/>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781A6B8-B230-4BB9-9135-F2240146C76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EAC13CE-34C6-49AA-99ED-97BF8E333C10}"/>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C58DAAE-E6A3-42DF-BE9E-EF4511684CEE}"/>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A7CF412-8059-4855-9EFA-BB580573DAF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D27BE05-789E-4AE1-9DAE-49758161EB15}"/>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28" name="Freeform: Shape 127">
              <a:extLst>
                <a:ext uri="{FF2B5EF4-FFF2-40B4-BE49-F238E27FC236}">
                  <a16:creationId xmlns:a16="http://schemas.microsoft.com/office/drawing/2014/main" id="{28D2C4FB-E29E-473A-A0FE-BEE1012CAD2A}"/>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EE54B-4FF9-468B-8195-E474F5B83A18}"/>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DC0AFB1-A1D7-47B2-B7AE-D9C247F27484}"/>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D16FE63-D5BB-4106-860F-08ED131FCB3B}"/>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79B4A20-F8E8-42B5-98DB-5D0A61F3960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9739E2E-5E49-4242-88C5-1CC829086E1B}"/>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52DB82C-0BA0-4773-AE6B-831C4BDE7BC3}"/>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04A4BA8-9FA2-4494-9BC5-3ABA1A106E8B}"/>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E82A541-6740-4935-83D1-C09CD1FEB141}"/>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D1FF252-7C19-4409-8D69-1CBB3765F70A}"/>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AB47E68-922E-400F-90F7-68D1306C0183}"/>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0" name="Rounded Rectangle">
            <a:extLst>
              <a:ext uri="{FF2B5EF4-FFF2-40B4-BE49-F238E27FC236}">
                <a16:creationId xmlns:a16="http://schemas.microsoft.com/office/drawing/2014/main" id="{4155201F-8262-4735-B7EA-880EDB41140D}"/>
              </a:ext>
            </a:extLst>
          </p:cNvPr>
          <p:cNvSpPr/>
          <p:nvPr/>
        </p:nvSpPr>
        <p:spPr>
          <a:xfrm>
            <a:off x="863360" y="1865757"/>
            <a:ext cx="2531384" cy="4542209"/>
          </a:xfrm>
          <a:prstGeom prst="roundRect">
            <a:avLst>
              <a:gd name="adj" fmla="val 10537"/>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pSp>
        <p:nvGrpSpPr>
          <p:cNvPr id="4" name="Group 3">
            <a:extLst>
              <a:ext uri="{FF2B5EF4-FFF2-40B4-BE49-F238E27FC236}">
                <a16:creationId xmlns:a16="http://schemas.microsoft.com/office/drawing/2014/main" id="{EFAD8BB0-0C71-5200-502C-EA93F9D2619E}"/>
              </a:ext>
            </a:extLst>
          </p:cNvPr>
          <p:cNvGrpSpPr/>
          <p:nvPr/>
        </p:nvGrpSpPr>
        <p:grpSpPr>
          <a:xfrm>
            <a:off x="863361" y="3545311"/>
            <a:ext cx="10458796" cy="743500"/>
            <a:chOff x="863361" y="3545311"/>
            <a:chExt cx="10458796" cy="743500"/>
          </a:xfrm>
        </p:grpSpPr>
        <p:sp>
          <p:nvSpPr>
            <p:cNvPr id="184" name="Rectangle 183">
              <a:extLst>
                <a:ext uri="{FF2B5EF4-FFF2-40B4-BE49-F238E27FC236}">
                  <a16:creationId xmlns:a16="http://schemas.microsoft.com/office/drawing/2014/main" id="{CEF24BD7-E55B-4BD2-732C-4311018A98AD}"/>
                </a:ext>
              </a:extLst>
            </p:cNvPr>
            <p:cNvSpPr/>
            <p:nvPr/>
          </p:nvSpPr>
          <p:spPr>
            <a:xfrm>
              <a:off x="3758495" y="3546644"/>
              <a:ext cx="3071135" cy="740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C21F84C-02D5-332E-807F-DB4B668C485D}"/>
                </a:ext>
              </a:extLst>
            </p:cNvPr>
            <p:cNvSpPr/>
            <p:nvPr/>
          </p:nvSpPr>
          <p:spPr>
            <a:xfrm>
              <a:off x="7188542" y="3547878"/>
              <a:ext cx="4133615" cy="740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910200-5466-AFF7-9BE5-644D225410A2}"/>
                </a:ext>
              </a:extLst>
            </p:cNvPr>
            <p:cNvSpPr/>
            <p:nvPr/>
          </p:nvSpPr>
          <p:spPr>
            <a:xfrm>
              <a:off x="863361" y="3545311"/>
              <a:ext cx="2527367" cy="740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895FC78-BC5A-2242-802A-56832938A54B}"/>
              </a:ext>
            </a:extLst>
          </p:cNvPr>
          <p:cNvGrpSpPr/>
          <p:nvPr/>
        </p:nvGrpSpPr>
        <p:grpSpPr>
          <a:xfrm>
            <a:off x="863678" y="5374621"/>
            <a:ext cx="10456792" cy="1047750"/>
            <a:chOff x="863678" y="5374621"/>
            <a:chExt cx="10456792" cy="1047750"/>
          </a:xfrm>
        </p:grpSpPr>
        <p:sp>
          <p:nvSpPr>
            <p:cNvPr id="182" name="Round Same Side Corner Rectangle 181">
              <a:extLst>
                <a:ext uri="{FF2B5EF4-FFF2-40B4-BE49-F238E27FC236}">
                  <a16:creationId xmlns:a16="http://schemas.microsoft.com/office/drawing/2014/main" id="{69158E64-9DE5-3526-0FAD-21E324C10978}"/>
                </a:ext>
              </a:extLst>
            </p:cNvPr>
            <p:cNvSpPr/>
            <p:nvPr/>
          </p:nvSpPr>
          <p:spPr>
            <a:xfrm>
              <a:off x="3758497" y="5376477"/>
              <a:ext cx="3071136" cy="1042545"/>
            </a:xfrm>
            <a:prstGeom prst="round2SameRect">
              <a:avLst>
                <a:gd name="adj1" fmla="val 0"/>
                <a:gd name="adj2" fmla="val 259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 Same Side Corner Rectangle 182">
              <a:extLst>
                <a:ext uri="{FF2B5EF4-FFF2-40B4-BE49-F238E27FC236}">
                  <a16:creationId xmlns:a16="http://schemas.microsoft.com/office/drawing/2014/main" id="{207F1528-71B1-5FE3-F2C1-5457F79F72D9}"/>
                </a:ext>
              </a:extLst>
            </p:cNvPr>
            <p:cNvSpPr/>
            <p:nvPr/>
          </p:nvSpPr>
          <p:spPr>
            <a:xfrm>
              <a:off x="7193652" y="5379826"/>
              <a:ext cx="4126818" cy="1042545"/>
            </a:xfrm>
            <a:prstGeom prst="round2SameRect">
              <a:avLst>
                <a:gd name="adj1" fmla="val 0"/>
                <a:gd name="adj2" fmla="val 259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 Same Side Corner Rectangle 180">
              <a:extLst>
                <a:ext uri="{FF2B5EF4-FFF2-40B4-BE49-F238E27FC236}">
                  <a16:creationId xmlns:a16="http://schemas.microsoft.com/office/drawing/2014/main" id="{0EBA95F6-70DE-E814-713B-A5CD442435EF}"/>
                </a:ext>
              </a:extLst>
            </p:cNvPr>
            <p:cNvSpPr/>
            <p:nvPr/>
          </p:nvSpPr>
          <p:spPr>
            <a:xfrm>
              <a:off x="863678" y="5374621"/>
              <a:ext cx="2532627" cy="1042545"/>
            </a:xfrm>
            <a:prstGeom prst="round2SameRect">
              <a:avLst>
                <a:gd name="adj1" fmla="val 0"/>
                <a:gd name="adj2" fmla="val 259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3F65EA56-343D-4145-ADA5-542414EFCD87}"/>
              </a:ext>
            </a:extLst>
          </p:cNvPr>
          <p:cNvSpPr txBox="1"/>
          <p:nvPr/>
        </p:nvSpPr>
        <p:spPr>
          <a:xfrm>
            <a:off x="2717800" y="464693"/>
            <a:ext cx="6756400"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NEXT QUARTER GOALS</a:t>
            </a:r>
          </a:p>
        </p:txBody>
      </p:sp>
      <p:sp>
        <p:nvSpPr>
          <p:cNvPr id="19" name="Rounded Rectangle">
            <a:extLst>
              <a:ext uri="{FF2B5EF4-FFF2-40B4-BE49-F238E27FC236}">
                <a16:creationId xmlns:a16="http://schemas.microsoft.com/office/drawing/2014/main" id="{37641419-C18D-4F69-BAFF-98993FA662D4}"/>
              </a:ext>
            </a:extLst>
          </p:cNvPr>
          <p:cNvSpPr/>
          <p:nvPr/>
        </p:nvSpPr>
        <p:spPr>
          <a:xfrm>
            <a:off x="1162649" y="5590395"/>
            <a:ext cx="1932806" cy="486584"/>
          </a:xfrm>
          <a:prstGeom prst="rect">
            <a:avLst/>
          </a:prstGeom>
          <a:noFill/>
          <a:ln w="12700" cap="flat">
            <a:noFill/>
            <a:miter lim="400000"/>
          </a:ln>
          <a:effectLst/>
        </p:spPr>
        <p:txBody>
          <a:bodyPr wrap="square" lIns="0" tIns="0" rIns="0" bIns="0" numCol="1" anchor="ctr">
            <a:noAutofit/>
          </a:bodyPr>
          <a:lstStyle/>
          <a:p>
            <a:pPr marL="72000" marR="0" lvl="0" indent="0" algn="ctr" defTabSz="914400" rtl="0" eaLnBrk="1" fontAlgn="auto" latinLnBrk="0" hangingPunct="1">
              <a:lnSpc>
                <a:spcPts val="1800"/>
              </a:lnSpc>
              <a:spcBef>
                <a:spcPts val="0"/>
              </a:spcBef>
              <a:buClrTx/>
              <a:buSzTx/>
              <a:buFontTx/>
              <a:buNone/>
              <a:tabLst/>
              <a:defRPr/>
            </a:pPr>
            <a:r>
              <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Enhance our brand</a:t>
            </a:r>
            <a:endPar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algun Gothic" panose="020B0503020000020004" pitchFamily="34" charset="-127"/>
              <a:cs typeface="Times New Roman" panose="02020603050405020304" pitchFamily="18" charset="0"/>
            </a:endParaRPr>
          </a:p>
        </p:txBody>
      </p:sp>
      <p:sp>
        <p:nvSpPr>
          <p:cNvPr id="15" name="Rounded Rectangle">
            <a:extLst>
              <a:ext uri="{FF2B5EF4-FFF2-40B4-BE49-F238E27FC236}">
                <a16:creationId xmlns:a16="http://schemas.microsoft.com/office/drawing/2014/main" id="{23096EF0-3E6C-43D4-9C58-1968459914E2}"/>
              </a:ext>
            </a:extLst>
          </p:cNvPr>
          <p:cNvSpPr/>
          <p:nvPr/>
        </p:nvSpPr>
        <p:spPr>
          <a:xfrm>
            <a:off x="1162649" y="4545963"/>
            <a:ext cx="1932806" cy="554976"/>
          </a:xfrm>
          <a:prstGeom prst="rect">
            <a:avLst/>
          </a:prstGeom>
          <a:noFill/>
          <a:ln w="12700" cap="flat">
            <a:noFill/>
            <a:miter lim="400000"/>
          </a:ln>
          <a:effectLst/>
        </p:spPr>
        <p:txBody>
          <a:bodyPr wrap="square" lIns="0" tIns="0" rIns="0" bIns="0" numCol="1" anchor="ctr">
            <a:noAutofit/>
          </a:bodyPr>
          <a:lstStyle/>
          <a:p>
            <a:pPr marL="72000" marR="0" lvl="0" indent="0" algn="ctr" defTabSz="914400" rtl="0" eaLnBrk="1" fontAlgn="auto" latinLnBrk="0" hangingPunct="1">
              <a:lnSpc>
                <a:spcPts val="1800"/>
              </a:lnSpc>
              <a:spcBef>
                <a:spcPts val="0"/>
              </a:spcBef>
              <a:buClrTx/>
              <a:buSzTx/>
              <a:buFontTx/>
              <a:buNone/>
              <a:tabLst/>
              <a:defRPr/>
            </a:pPr>
            <a:r>
              <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Consistently produce quality products</a:t>
            </a:r>
            <a:endPar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algun Gothic" panose="020B0503020000020004" pitchFamily="34" charset="-127"/>
              <a:cs typeface="Times New Roman" panose="02020603050405020304" pitchFamily="18" charset="0"/>
            </a:endParaRPr>
          </a:p>
        </p:txBody>
      </p:sp>
      <p:sp>
        <p:nvSpPr>
          <p:cNvPr id="10" name="Rounded Rectangle">
            <a:extLst>
              <a:ext uri="{FF2B5EF4-FFF2-40B4-BE49-F238E27FC236}">
                <a16:creationId xmlns:a16="http://schemas.microsoft.com/office/drawing/2014/main" id="{F09C409D-2700-4F99-8E96-FA4E6D47B087}"/>
              </a:ext>
            </a:extLst>
          </p:cNvPr>
          <p:cNvSpPr/>
          <p:nvPr/>
        </p:nvSpPr>
        <p:spPr>
          <a:xfrm>
            <a:off x="1162649" y="3691319"/>
            <a:ext cx="1932806" cy="423324"/>
          </a:xfrm>
          <a:prstGeom prst="rect">
            <a:avLst/>
          </a:prstGeom>
          <a:noFill/>
          <a:ln w="12700" cap="flat">
            <a:noFill/>
            <a:miter lim="400000"/>
          </a:ln>
          <a:effectLst/>
        </p:spPr>
        <p:txBody>
          <a:bodyPr wrap="square" lIns="0" tIns="0" rIns="0" bIns="0" numCol="1" anchor="ctr">
            <a:noAutofit/>
          </a:bodyPr>
          <a:lstStyle/>
          <a:p>
            <a:pPr marL="72000" marR="0" lvl="0" indent="0" algn="ctr" defTabSz="914400" rtl="0" eaLnBrk="1" fontAlgn="auto" latinLnBrk="0" hangingPunct="1">
              <a:lnSpc>
                <a:spcPts val="1800"/>
              </a:lnSpc>
              <a:spcBef>
                <a:spcPts val="0"/>
              </a:spcBef>
              <a:buClrTx/>
              <a:buSzTx/>
              <a:buFontTx/>
              <a:buNone/>
              <a:tabLst/>
              <a:defRPr/>
            </a:pPr>
            <a:r>
              <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Create a culture of innovation</a:t>
            </a:r>
            <a:endPar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algun Gothic" panose="020B0503020000020004" pitchFamily="34" charset="-127"/>
              <a:cs typeface="Times New Roman" panose="02020603050405020304" pitchFamily="18" charset="0"/>
            </a:endParaRPr>
          </a:p>
        </p:txBody>
      </p:sp>
      <p:sp>
        <p:nvSpPr>
          <p:cNvPr id="5" name="Rounded Rectangle">
            <a:extLst>
              <a:ext uri="{FF2B5EF4-FFF2-40B4-BE49-F238E27FC236}">
                <a16:creationId xmlns:a16="http://schemas.microsoft.com/office/drawing/2014/main" id="{A9D09037-7B97-4084-8A5C-351B9C3FD307}"/>
              </a:ext>
            </a:extLst>
          </p:cNvPr>
          <p:cNvSpPr/>
          <p:nvPr/>
        </p:nvSpPr>
        <p:spPr>
          <a:xfrm>
            <a:off x="1162649" y="2717848"/>
            <a:ext cx="1932806" cy="554976"/>
          </a:xfrm>
          <a:prstGeom prst="rect">
            <a:avLst/>
          </a:prstGeom>
          <a:noFill/>
          <a:ln w="12700" cap="flat">
            <a:noFill/>
            <a:miter lim="400000"/>
          </a:ln>
          <a:effectLst/>
        </p:spPr>
        <p:txBody>
          <a:bodyPr wrap="square" lIns="0" tIns="0" rIns="0" bIns="0" numCol="1" anchor="ctr">
            <a:noAutofit/>
          </a:bodyPr>
          <a:lstStyle/>
          <a:p>
            <a:pPr marL="72000" marR="0" lvl="0" indent="0" algn="ctr" defTabSz="914400" rtl="0" eaLnBrk="1" fontAlgn="auto" latinLnBrk="0" hangingPunct="1">
              <a:lnSpc>
                <a:spcPts val="1800"/>
              </a:lnSpc>
              <a:spcBef>
                <a:spcPts val="0"/>
              </a:spcBef>
              <a:buClrTx/>
              <a:buSzTx/>
              <a:buFontTx/>
              <a:buNone/>
              <a:tabLst/>
              <a:defRPr/>
            </a:pPr>
            <a:r>
              <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Optimize value of </a:t>
            </a:r>
          </a:p>
          <a:p>
            <a:pPr marL="72000" marR="0" lvl="0" indent="0" algn="ctr" defTabSz="914400" rtl="0" eaLnBrk="1" fontAlgn="auto" latinLnBrk="0" hangingPunct="1">
              <a:lnSpc>
                <a:spcPts val="1800"/>
              </a:lnSpc>
              <a:spcBef>
                <a:spcPts val="0"/>
              </a:spcBef>
              <a:buClrTx/>
              <a:buSzTx/>
              <a:buFontTx/>
              <a:buNone/>
              <a:tabLst/>
              <a:defRPr/>
            </a:pPr>
            <a:r>
              <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raw materials</a:t>
            </a:r>
            <a:endParaRPr kumimoji="0" lang="en-MY" sz="1100" b="1" i="0" u="none" strike="noStrike" kern="1200" cap="none" spc="0" normalizeH="0" baseline="0" noProof="0" dirty="0">
              <a:ln>
                <a:noFill/>
              </a:ln>
              <a:solidFill>
                <a:schemeClr val="accent2"/>
              </a:solidFill>
              <a:effectLst/>
              <a:uLnTx/>
              <a:uFillTx/>
              <a:latin typeface="Century Gothic" panose="020B0502020202020204" pitchFamily="34" charset="0"/>
              <a:ea typeface="Malgun Gothic" panose="020B0503020000020004" pitchFamily="34" charset="-127"/>
              <a:cs typeface="Times New Roman" panose="02020603050405020304" pitchFamily="18" charset="0"/>
            </a:endParaRPr>
          </a:p>
        </p:txBody>
      </p:sp>
      <p:sp>
        <p:nvSpPr>
          <p:cNvPr id="26" name="Circle">
            <a:extLst>
              <a:ext uri="{FF2B5EF4-FFF2-40B4-BE49-F238E27FC236}">
                <a16:creationId xmlns:a16="http://schemas.microsoft.com/office/drawing/2014/main" id="{038ED21B-EEC7-4D62-A002-7206D0999D4D}"/>
              </a:ext>
            </a:extLst>
          </p:cNvPr>
          <p:cNvSpPr/>
          <p:nvPr/>
        </p:nvSpPr>
        <p:spPr>
          <a:xfrm>
            <a:off x="863360" y="1268693"/>
            <a:ext cx="2531384" cy="1154628"/>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 name="Circle">
            <a:extLst>
              <a:ext uri="{FF2B5EF4-FFF2-40B4-BE49-F238E27FC236}">
                <a16:creationId xmlns:a16="http://schemas.microsoft.com/office/drawing/2014/main" id="{DEC28636-099D-4BB9-A76F-61A1F0C2E520}"/>
              </a:ext>
            </a:extLst>
          </p:cNvPr>
          <p:cNvSpPr/>
          <p:nvPr/>
        </p:nvSpPr>
        <p:spPr>
          <a:xfrm>
            <a:off x="1021608" y="1380612"/>
            <a:ext cx="2214886" cy="930790"/>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 name="Circle">
            <a:extLst>
              <a:ext uri="{FF2B5EF4-FFF2-40B4-BE49-F238E27FC236}">
                <a16:creationId xmlns:a16="http://schemas.microsoft.com/office/drawing/2014/main" id="{9B525EF3-6452-4322-8037-324C6990B48A}"/>
              </a:ext>
            </a:extLst>
          </p:cNvPr>
          <p:cNvSpPr/>
          <p:nvPr/>
        </p:nvSpPr>
        <p:spPr>
          <a:xfrm>
            <a:off x="2138942" y="1349723"/>
            <a:ext cx="73152" cy="68446"/>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30" name="Circle">
            <a:extLst>
              <a:ext uri="{FF2B5EF4-FFF2-40B4-BE49-F238E27FC236}">
                <a16:creationId xmlns:a16="http://schemas.microsoft.com/office/drawing/2014/main" id="{F4B6ADC2-F4F4-4AB8-B596-B7E530738A74}"/>
              </a:ext>
            </a:extLst>
          </p:cNvPr>
          <p:cNvSpPr/>
          <p:nvPr/>
        </p:nvSpPr>
        <p:spPr>
          <a:xfrm>
            <a:off x="1149107" y="1491122"/>
            <a:ext cx="1959890" cy="709774"/>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200" b="1" dirty="0">
                <a:solidFill>
                  <a:srgbClr val="FFFFFF"/>
                </a:solidFill>
                <a:latin typeface="Century Gothic" panose="020B0502020202020204" pitchFamily="34" charset="0"/>
              </a:rPr>
              <a:t>OBJECTIVES</a:t>
            </a:r>
            <a:endParaRPr sz="1200" b="1" dirty="0">
              <a:solidFill>
                <a:srgbClr val="FFFFFF"/>
              </a:solidFill>
              <a:latin typeface="Century Gothic" panose="020B0502020202020204" pitchFamily="34" charset="0"/>
            </a:endParaRPr>
          </a:p>
        </p:txBody>
      </p:sp>
      <p:sp>
        <p:nvSpPr>
          <p:cNvPr id="27" name="Circle">
            <a:extLst>
              <a:ext uri="{FF2B5EF4-FFF2-40B4-BE49-F238E27FC236}">
                <a16:creationId xmlns:a16="http://schemas.microsoft.com/office/drawing/2014/main" id="{718D35F6-0F67-422C-92F2-6D9810D64DFC}"/>
              </a:ext>
            </a:extLst>
          </p:cNvPr>
          <p:cNvSpPr/>
          <p:nvPr/>
        </p:nvSpPr>
        <p:spPr>
          <a:xfrm>
            <a:off x="1159662" y="2311134"/>
            <a:ext cx="99556" cy="99554"/>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8" name="Rounded Rectangle">
            <a:extLst>
              <a:ext uri="{FF2B5EF4-FFF2-40B4-BE49-F238E27FC236}">
                <a16:creationId xmlns:a16="http://schemas.microsoft.com/office/drawing/2014/main" id="{D601729B-0813-49E3-A2A5-9F48B0EC4B8D}"/>
              </a:ext>
            </a:extLst>
          </p:cNvPr>
          <p:cNvSpPr/>
          <p:nvPr/>
        </p:nvSpPr>
        <p:spPr>
          <a:xfrm>
            <a:off x="3758496" y="5564543"/>
            <a:ext cx="2838239" cy="538289"/>
          </a:xfrm>
          <a:prstGeom prst="rect">
            <a:avLst/>
          </a:prstGeom>
          <a:noFill/>
        </p:spPr>
        <p:txBody>
          <a:bodyPr wrap="square" lIns="182880" rIns="182880" rtlCol="0" anchor="t" anchorCtr="0">
            <a:spAutoFit/>
          </a:bodyPr>
          <a:lstStyle/>
          <a:p>
            <a:pPr>
              <a:lnSpc>
                <a:spcPts val="1200"/>
              </a:lnSpc>
            </a:pPr>
            <a:r>
              <a:rPr lang="en-MY" sz="800" dirty="0">
                <a:solidFill>
                  <a:schemeClr val="accent1"/>
                </a:solidFill>
                <a:latin typeface="Century Gothic" panose="020B0502020202020204" pitchFamily="34" charset="0"/>
              </a:rPr>
              <a:t>By placing our values both internally and in the public sphere. We aim to become the employer of choice and enhance our overall brand.</a:t>
            </a:r>
          </a:p>
        </p:txBody>
      </p:sp>
      <p:sp>
        <p:nvSpPr>
          <p:cNvPr id="14" name="Rounded Rectangle">
            <a:extLst>
              <a:ext uri="{FF2B5EF4-FFF2-40B4-BE49-F238E27FC236}">
                <a16:creationId xmlns:a16="http://schemas.microsoft.com/office/drawing/2014/main" id="{65826AA1-7F38-42F9-A584-16B0E675D037}"/>
              </a:ext>
            </a:extLst>
          </p:cNvPr>
          <p:cNvSpPr/>
          <p:nvPr/>
        </p:nvSpPr>
        <p:spPr>
          <a:xfrm>
            <a:off x="3746183" y="4554307"/>
            <a:ext cx="2856002" cy="538289"/>
          </a:xfrm>
          <a:prstGeom prst="rect">
            <a:avLst/>
          </a:prstGeom>
          <a:noFill/>
        </p:spPr>
        <p:txBody>
          <a:bodyPr wrap="square" lIns="182880" rIns="182880" rtlCol="0" anchor="t" anchorCtr="0">
            <a:spAutoFit/>
          </a:bodyPr>
          <a:lstStyle/>
          <a:p>
            <a:pPr>
              <a:lnSpc>
                <a:spcPts val="1200"/>
              </a:lnSpc>
            </a:pPr>
            <a:r>
              <a:rPr lang="en-MY" sz="800" dirty="0">
                <a:solidFill>
                  <a:schemeClr val="accent1"/>
                </a:solidFill>
                <a:latin typeface="Century Gothic" panose="020B0502020202020204" pitchFamily="34" charset="0"/>
              </a:rPr>
              <a:t>Implement a companywide focus on quality to preserve the inherent quality of our natural resources through the supply chain.</a:t>
            </a:r>
          </a:p>
        </p:txBody>
      </p:sp>
      <p:sp>
        <p:nvSpPr>
          <p:cNvPr id="9" name="Rounded Rectangle">
            <a:extLst>
              <a:ext uri="{FF2B5EF4-FFF2-40B4-BE49-F238E27FC236}">
                <a16:creationId xmlns:a16="http://schemas.microsoft.com/office/drawing/2014/main" id="{392AEF68-6669-4078-B764-DFAC17D08007}"/>
              </a:ext>
            </a:extLst>
          </p:cNvPr>
          <p:cNvSpPr/>
          <p:nvPr/>
        </p:nvSpPr>
        <p:spPr>
          <a:xfrm>
            <a:off x="3746183" y="3710781"/>
            <a:ext cx="3055257" cy="384401"/>
          </a:xfrm>
          <a:prstGeom prst="rect">
            <a:avLst/>
          </a:prstGeom>
          <a:noFill/>
        </p:spPr>
        <p:txBody>
          <a:bodyPr wrap="square" lIns="182880" rIns="182880" rtlCol="0" anchor="t" anchorCtr="0">
            <a:spAutoFit/>
          </a:bodyPr>
          <a:lstStyle/>
          <a:p>
            <a:pPr>
              <a:lnSpc>
                <a:spcPts val="1200"/>
              </a:lnSpc>
            </a:pPr>
            <a:r>
              <a:rPr lang="en-MY" sz="800" dirty="0">
                <a:solidFill>
                  <a:schemeClr val="accent1"/>
                </a:solidFill>
                <a:latin typeface="Century Gothic" panose="020B0502020202020204" pitchFamily="34" charset="0"/>
              </a:rPr>
              <a:t>Innovation requires a culture of idea generation. With our targets to set global benchmarks in the field.</a:t>
            </a:r>
          </a:p>
        </p:txBody>
      </p:sp>
      <p:sp>
        <p:nvSpPr>
          <p:cNvPr id="6" name="Rounded Rectangle">
            <a:extLst>
              <a:ext uri="{FF2B5EF4-FFF2-40B4-BE49-F238E27FC236}">
                <a16:creationId xmlns:a16="http://schemas.microsoft.com/office/drawing/2014/main" id="{2D43F4E5-F536-4533-9ACF-33D8C7A929BB}"/>
              </a:ext>
            </a:extLst>
          </p:cNvPr>
          <p:cNvSpPr/>
          <p:nvPr/>
        </p:nvSpPr>
        <p:spPr>
          <a:xfrm>
            <a:off x="3746183" y="2649248"/>
            <a:ext cx="3022070" cy="692177"/>
          </a:xfrm>
          <a:prstGeom prst="rect">
            <a:avLst/>
          </a:prstGeom>
          <a:noFill/>
        </p:spPr>
        <p:txBody>
          <a:bodyPr wrap="square" lIns="182880" rIns="182880" rtlCol="0" anchor="t" anchorCtr="0">
            <a:spAutoFit/>
          </a:bodyPr>
          <a:lstStyle/>
          <a:p>
            <a:pPr>
              <a:lnSpc>
                <a:spcPts val="1200"/>
              </a:lnSpc>
            </a:pPr>
            <a:r>
              <a:rPr lang="en-MY" sz="800" dirty="0">
                <a:solidFill>
                  <a:schemeClr val="accent1"/>
                </a:solidFill>
                <a:latin typeface="Century Gothic" panose="020B0502020202020204" pitchFamily="34" charset="0"/>
              </a:rPr>
              <a:t>Raw materials heat the centre of our business and their utilisation must not exceed the capacity to replenish. It is increasingly important for us to continue optimising the value of this precious resource.</a:t>
            </a:r>
          </a:p>
        </p:txBody>
      </p:sp>
      <p:sp>
        <p:nvSpPr>
          <p:cNvPr id="59" name="Circle">
            <a:extLst>
              <a:ext uri="{FF2B5EF4-FFF2-40B4-BE49-F238E27FC236}">
                <a16:creationId xmlns:a16="http://schemas.microsoft.com/office/drawing/2014/main" id="{E0549BC4-C954-4DE3-85F4-1FB3117FFB34}"/>
              </a:ext>
            </a:extLst>
          </p:cNvPr>
          <p:cNvSpPr/>
          <p:nvPr/>
        </p:nvSpPr>
        <p:spPr>
          <a:xfrm>
            <a:off x="4025176" y="1268693"/>
            <a:ext cx="2531384" cy="1154628"/>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0" name="Circle">
            <a:extLst>
              <a:ext uri="{FF2B5EF4-FFF2-40B4-BE49-F238E27FC236}">
                <a16:creationId xmlns:a16="http://schemas.microsoft.com/office/drawing/2014/main" id="{A7E68747-5626-4AEB-870C-18AB19FCDBF3}"/>
              </a:ext>
            </a:extLst>
          </p:cNvPr>
          <p:cNvSpPr/>
          <p:nvPr/>
        </p:nvSpPr>
        <p:spPr>
          <a:xfrm>
            <a:off x="4183424" y="1380612"/>
            <a:ext cx="2214886" cy="930790"/>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1" name="Circle">
            <a:extLst>
              <a:ext uri="{FF2B5EF4-FFF2-40B4-BE49-F238E27FC236}">
                <a16:creationId xmlns:a16="http://schemas.microsoft.com/office/drawing/2014/main" id="{3D2F56AB-21A2-44DC-A6B6-504CC19843D1}"/>
              </a:ext>
            </a:extLst>
          </p:cNvPr>
          <p:cNvSpPr/>
          <p:nvPr/>
        </p:nvSpPr>
        <p:spPr>
          <a:xfrm>
            <a:off x="4427925" y="1387190"/>
            <a:ext cx="73152" cy="68446"/>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2" name="Circle">
            <a:extLst>
              <a:ext uri="{FF2B5EF4-FFF2-40B4-BE49-F238E27FC236}">
                <a16:creationId xmlns:a16="http://schemas.microsoft.com/office/drawing/2014/main" id="{87AE2CD8-F538-4FED-8EF9-CC38BDF7A71A}"/>
              </a:ext>
            </a:extLst>
          </p:cNvPr>
          <p:cNvSpPr/>
          <p:nvPr/>
        </p:nvSpPr>
        <p:spPr>
          <a:xfrm>
            <a:off x="4310923" y="1491122"/>
            <a:ext cx="1959890" cy="709774"/>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200" b="1" dirty="0">
                <a:solidFill>
                  <a:srgbClr val="FFFFFF"/>
                </a:solidFill>
                <a:latin typeface="Century Gothic" panose="020B0502020202020204" pitchFamily="34" charset="0"/>
              </a:rPr>
              <a:t>WHAT IT MEANS</a:t>
            </a:r>
          </a:p>
          <a:p>
            <a:pPr algn="ctr"/>
            <a:r>
              <a:rPr lang="en-US" sz="1200" b="1" dirty="0">
                <a:solidFill>
                  <a:srgbClr val="FFFFFF"/>
                </a:solidFill>
                <a:latin typeface="Century Gothic" panose="020B0502020202020204" pitchFamily="34" charset="0"/>
              </a:rPr>
              <a:t>TO US</a:t>
            </a:r>
            <a:endParaRPr sz="1200" b="1" dirty="0">
              <a:solidFill>
                <a:srgbClr val="FFFFFF"/>
              </a:solidFill>
              <a:latin typeface="Century Gothic" panose="020B0502020202020204" pitchFamily="34" charset="0"/>
            </a:endParaRPr>
          </a:p>
        </p:txBody>
      </p:sp>
      <p:sp>
        <p:nvSpPr>
          <p:cNvPr id="63" name="Circle">
            <a:extLst>
              <a:ext uri="{FF2B5EF4-FFF2-40B4-BE49-F238E27FC236}">
                <a16:creationId xmlns:a16="http://schemas.microsoft.com/office/drawing/2014/main" id="{9E7E702B-761E-4919-B96E-E35FB9B4C9F8}"/>
              </a:ext>
            </a:extLst>
          </p:cNvPr>
          <p:cNvSpPr/>
          <p:nvPr/>
        </p:nvSpPr>
        <p:spPr>
          <a:xfrm>
            <a:off x="6383868" y="2154973"/>
            <a:ext cx="99556" cy="99554"/>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7" name="Rounded Rectangle">
            <a:extLst>
              <a:ext uri="{FF2B5EF4-FFF2-40B4-BE49-F238E27FC236}">
                <a16:creationId xmlns:a16="http://schemas.microsoft.com/office/drawing/2014/main" id="{8934169B-157B-401C-96D7-FC9A77340690}"/>
              </a:ext>
            </a:extLst>
          </p:cNvPr>
          <p:cNvSpPr/>
          <p:nvPr/>
        </p:nvSpPr>
        <p:spPr>
          <a:xfrm>
            <a:off x="7186992" y="5449127"/>
            <a:ext cx="4141648" cy="769121"/>
          </a:xfrm>
          <a:prstGeom prst="rect">
            <a:avLst/>
          </a:prstGeom>
          <a:noFill/>
        </p:spPr>
        <p:txBody>
          <a:bodyPr wrap="square" lIns="182880" rIns="182880" rtlCol="0" anchor="t" anchorCtr="0">
            <a:spAutoFit/>
          </a:bodyPr>
          <a:lstStyle/>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Enhance public image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Develop visibly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Live our values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Employer of choice</a:t>
            </a:r>
          </a:p>
        </p:txBody>
      </p:sp>
      <p:sp>
        <p:nvSpPr>
          <p:cNvPr id="13" name="Rounded Rectangle">
            <a:extLst>
              <a:ext uri="{FF2B5EF4-FFF2-40B4-BE49-F238E27FC236}">
                <a16:creationId xmlns:a16="http://schemas.microsoft.com/office/drawing/2014/main" id="{62E110D4-5DB4-4301-91D8-B7DFCC7FCA11}"/>
              </a:ext>
            </a:extLst>
          </p:cNvPr>
          <p:cNvSpPr/>
          <p:nvPr/>
        </p:nvSpPr>
        <p:spPr>
          <a:xfrm>
            <a:off x="7186992" y="4349122"/>
            <a:ext cx="4141648" cy="948658"/>
          </a:xfrm>
          <a:prstGeom prst="rect">
            <a:avLst/>
          </a:prstGeom>
          <a:noFill/>
        </p:spPr>
        <p:txBody>
          <a:bodyPr wrap="square" lIns="182880" rIns="182880" rtlCol="0" anchor="t" anchorCtr="0">
            <a:spAutoFit/>
          </a:bodyPr>
          <a:lstStyle/>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Develop precise and relevant specifications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Align rewards with effective communication trailing and performance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Duality assessment system to be appropriate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Sharing al customer feedback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Create quality culture</a:t>
            </a:r>
          </a:p>
        </p:txBody>
      </p:sp>
      <p:sp>
        <p:nvSpPr>
          <p:cNvPr id="8" name="Rounded Rectangle">
            <a:extLst>
              <a:ext uri="{FF2B5EF4-FFF2-40B4-BE49-F238E27FC236}">
                <a16:creationId xmlns:a16="http://schemas.microsoft.com/office/drawing/2014/main" id="{D36EBF03-74D6-483E-87BE-CFFD5581C776}"/>
              </a:ext>
            </a:extLst>
          </p:cNvPr>
          <p:cNvSpPr/>
          <p:nvPr/>
        </p:nvSpPr>
        <p:spPr>
          <a:xfrm>
            <a:off x="7191008" y="3608189"/>
            <a:ext cx="4133616" cy="589585"/>
          </a:xfrm>
          <a:prstGeom prst="rect">
            <a:avLst/>
          </a:prstGeom>
          <a:noFill/>
        </p:spPr>
        <p:txBody>
          <a:bodyPr wrap="square" lIns="182880" rIns="182880" rtlCol="0" anchor="t" anchorCtr="0">
            <a:spAutoFit/>
          </a:bodyPr>
          <a:lstStyle/>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Stimulate idea generation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Introduce research and development key performance indicators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Benchmark against leading innovators</a:t>
            </a:r>
          </a:p>
        </p:txBody>
      </p:sp>
      <p:sp>
        <p:nvSpPr>
          <p:cNvPr id="7" name="Rounded Rectangle">
            <a:extLst>
              <a:ext uri="{FF2B5EF4-FFF2-40B4-BE49-F238E27FC236}">
                <a16:creationId xmlns:a16="http://schemas.microsoft.com/office/drawing/2014/main" id="{AA20AE87-9CC5-46E2-B601-E6A0474E4E82}"/>
              </a:ext>
            </a:extLst>
          </p:cNvPr>
          <p:cNvSpPr/>
          <p:nvPr/>
        </p:nvSpPr>
        <p:spPr>
          <a:xfrm>
            <a:off x="7201434" y="2533831"/>
            <a:ext cx="4112764" cy="923010"/>
          </a:xfrm>
          <a:prstGeom prst="rect">
            <a:avLst/>
          </a:prstGeom>
          <a:noFill/>
        </p:spPr>
        <p:txBody>
          <a:bodyPr wrap="square" lIns="182880" rIns="182880" rtlCol="0" anchor="t" anchorCtr="0">
            <a:spAutoFit/>
          </a:bodyPr>
          <a:lstStyle/>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Understand current cost of everything we do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Increase the returns on all raw materials through value stream mapping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Build organisational flexibility </a:t>
            </a:r>
          </a:p>
          <a:p>
            <a:pPr marL="171450" indent="-171450">
              <a:lnSpc>
                <a:spcPts val="1200"/>
              </a:lnSpc>
              <a:spcAft>
                <a:spcPts val="200"/>
              </a:spcAft>
              <a:buFont typeface="Arial" panose="020B0604020202020204" pitchFamily="34" charset="0"/>
              <a:buChar char="•"/>
            </a:pPr>
            <a:r>
              <a:rPr lang="en-MY" sz="800" dirty="0">
                <a:solidFill>
                  <a:schemeClr val="accent1"/>
                </a:solidFill>
                <a:latin typeface="Century Gothic" panose="020B0502020202020204" pitchFamily="34" charset="0"/>
              </a:rPr>
              <a:t>Develop our collaboration both eternally and externally &amp; build strategic alliances</a:t>
            </a:r>
          </a:p>
        </p:txBody>
      </p:sp>
      <p:sp>
        <p:nvSpPr>
          <p:cNvPr id="65" name="Circle">
            <a:extLst>
              <a:ext uri="{FF2B5EF4-FFF2-40B4-BE49-F238E27FC236}">
                <a16:creationId xmlns:a16="http://schemas.microsoft.com/office/drawing/2014/main" id="{E347AC0C-805E-46E1-9FB5-5BA72221AADE}"/>
              </a:ext>
            </a:extLst>
          </p:cNvPr>
          <p:cNvSpPr/>
          <p:nvPr/>
        </p:nvSpPr>
        <p:spPr>
          <a:xfrm>
            <a:off x="7992124" y="1268693"/>
            <a:ext cx="2531384" cy="1154628"/>
          </a:xfrm>
          <a:prstGeom prst="roundRect">
            <a:avLst>
              <a:gd name="adj" fmla="val 50000"/>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6" name="Circle">
            <a:extLst>
              <a:ext uri="{FF2B5EF4-FFF2-40B4-BE49-F238E27FC236}">
                <a16:creationId xmlns:a16="http://schemas.microsoft.com/office/drawing/2014/main" id="{7C16DCF5-7B70-40AB-8C7B-3E1502B4CCD8}"/>
              </a:ext>
            </a:extLst>
          </p:cNvPr>
          <p:cNvSpPr/>
          <p:nvPr/>
        </p:nvSpPr>
        <p:spPr>
          <a:xfrm>
            <a:off x="8150372" y="1380612"/>
            <a:ext cx="2214886" cy="930790"/>
          </a:xfrm>
          <a:prstGeom prst="roundRect">
            <a:avLst>
              <a:gd name="adj" fmla="val 50000"/>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7" name="Circle">
            <a:extLst>
              <a:ext uri="{FF2B5EF4-FFF2-40B4-BE49-F238E27FC236}">
                <a16:creationId xmlns:a16="http://schemas.microsoft.com/office/drawing/2014/main" id="{30E963C6-7D38-4B4F-8717-CC265E130EA9}"/>
              </a:ext>
            </a:extLst>
          </p:cNvPr>
          <p:cNvSpPr/>
          <p:nvPr/>
        </p:nvSpPr>
        <p:spPr>
          <a:xfrm>
            <a:off x="10018830" y="2256366"/>
            <a:ext cx="73152" cy="68446"/>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8" name="Circle">
            <a:extLst>
              <a:ext uri="{FF2B5EF4-FFF2-40B4-BE49-F238E27FC236}">
                <a16:creationId xmlns:a16="http://schemas.microsoft.com/office/drawing/2014/main" id="{CDCE4CC6-4BD2-4838-B496-24D1180808D4}"/>
              </a:ext>
            </a:extLst>
          </p:cNvPr>
          <p:cNvSpPr/>
          <p:nvPr/>
        </p:nvSpPr>
        <p:spPr>
          <a:xfrm>
            <a:off x="8277871" y="1491122"/>
            <a:ext cx="1959890" cy="709774"/>
          </a:xfrm>
          <a:prstGeom prst="roundRect">
            <a:avLst>
              <a:gd name="adj" fmla="val 50000"/>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200" b="1" dirty="0">
                <a:solidFill>
                  <a:srgbClr val="FFFFFF"/>
                </a:solidFill>
                <a:latin typeface="Century Gothic" panose="020B0502020202020204" pitchFamily="34" charset="0"/>
              </a:rPr>
              <a:t>KEY INITIATIVES</a:t>
            </a:r>
          </a:p>
        </p:txBody>
      </p:sp>
      <p:sp>
        <p:nvSpPr>
          <p:cNvPr id="69" name="Circle">
            <a:extLst>
              <a:ext uri="{FF2B5EF4-FFF2-40B4-BE49-F238E27FC236}">
                <a16:creationId xmlns:a16="http://schemas.microsoft.com/office/drawing/2014/main" id="{420416F0-5056-4CCA-B66A-393D1517137C}"/>
              </a:ext>
            </a:extLst>
          </p:cNvPr>
          <p:cNvSpPr/>
          <p:nvPr/>
        </p:nvSpPr>
        <p:spPr>
          <a:xfrm>
            <a:off x="8048296" y="1468686"/>
            <a:ext cx="99556" cy="99554"/>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0" name="Rounded Rectangle">
            <a:extLst>
              <a:ext uri="{FF2B5EF4-FFF2-40B4-BE49-F238E27FC236}">
                <a16:creationId xmlns:a16="http://schemas.microsoft.com/office/drawing/2014/main" id="{0651F6FF-D2A1-F451-B54B-95A511D68042}"/>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GOALS</a:t>
            </a:r>
          </a:p>
        </p:txBody>
      </p:sp>
    </p:spTree>
    <p:extLst>
      <p:ext uri="{BB962C8B-B14F-4D97-AF65-F5344CB8AC3E}">
        <p14:creationId xmlns:p14="http://schemas.microsoft.com/office/powerpoint/2010/main" val="106197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500"/>
                                        <p:tgtEl>
                                          <p:spTgt spid="70"/>
                                        </p:tgtEl>
                                      </p:cBhvr>
                                    </p:animEffect>
                                    <p:anim calcmode="lin" valueType="num">
                                      <p:cBhvr>
                                        <p:cTn id="8" dur="1500" fill="hold"/>
                                        <p:tgtEl>
                                          <p:spTgt spid="70"/>
                                        </p:tgtEl>
                                        <p:attrNameLst>
                                          <p:attrName>ppt_x</p:attrName>
                                        </p:attrNameLst>
                                      </p:cBhvr>
                                      <p:tavLst>
                                        <p:tav tm="0">
                                          <p:val>
                                            <p:strVal val="#ppt_x"/>
                                          </p:val>
                                        </p:tav>
                                        <p:tav tm="100000">
                                          <p:val>
                                            <p:strVal val="#ppt_x"/>
                                          </p:val>
                                        </p:tav>
                                      </p:tavLst>
                                    </p:anim>
                                    <p:anim calcmode="lin" valueType="num">
                                      <p:cBhvr>
                                        <p:cTn id="9" dur="1500" fill="hold"/>
                                        <p:tgtEl>
                                          <p:spTgt spid="7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500"/>
                                        <p:tgtEl>
                                          <p:spTgt spid="72"/>
                                        </p:tgtEl>
                                      </p:cBhvr>
                                    </p:animEffect>
                                    <p:anim calcmode="lin" valueType="num">
                                      <p:cBhvr>
                                        <p:cTn id="13" dur="1500" fill="hold"/>
                                        <p:tgtEl>
                                          <p:spTgt spid="72"/>
                                        </p:tgtEl>
                                        <p:attrNameLst>
                                          <p:attrName>ppt_x</p:attrName>
                                        </p:attrNameLst>
                                      </p:cBhvr>
                                      <p:tavLst>
                                        <p:tav tm="0">
                                          <p:val>
                                            <p:strVal val="#ppt_x"/>
                                          </p:val>
                                        </p:tav>
                                        <p:tav tm="100000">
                                          <p:val>
                                            <p:strVal val="#ppt_x"/>
                                          </p:val>
                                        </p:tav>
                                      </p:tavLst>
                                    </p:anim>
                                    <p:anim calcmode="lin" valueType="num">
                                      <p:cBhvr>
                                        <p:cTn id="14" dur="1500" fill="hold"/>
                                        <p:tgtEl>
                                          <p:spTgt spid="7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1500"/>
                                        <p:tgtEl>
                                          <p:spTgt spid="73"/>
                                        </p:tgtEl>
                                      </p:cBhvr>
                                    </p:animEffect>
                                    <p:anim calcmode="lin" valueType="num">
                                      <p:cBhvr>
                                        <p:cTn id="18" dur="1500" fill="hold"/>
                                        <p:tgtEl>
                                          <p:spTgt spid="73"/>
                                        </p:tgtEl>
                                        <p:attrNameLst>
                                          <p:attrName>ppt_x</p:attrName>
                                        </p:attrNameLst>
                                      </p:cBhvr>
                                      <p:tavLst>
                                        <p:tav tm="0">
                                          <p:val>
                                            <p:strVal val="#ppt_x"/>
                                          </p:val>
                                        </p:tav>
                                        <p:tav tm="100000">
                                          <p:val>
                                            <p:strVal val="#ppt_x"/>
                                          </p:val>
                                        </p:tav>
                                      </p:tavLst>
                                    </p:anim>
                                    <p:anim calcmode="lin" valueType="num">
                                      <p:cBhvr>
                                        <p:cTn id="19" dur="1500" fill="hold"/>
                                        <p:tgtEl>
                                          <p:spTgt spid="73"/>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5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500"/>
                                        <p:tgtEl>
                                          <p:spTgt spid="3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1500"/>
                                        <p:tgtEl>
                                          <p:spTgt spid="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500"/>
                                        <p:tgtEl>
                                          <p:spTgt spid="68"/>
                                        </p:tgtEl>
                                      </p:cBhvr>
                                    </p:animEffect>
                                  </p:childTnLst>
                                </p:cTn>
                              </p:par>
                              <p:par>
                                <p:cTn id="29" presetID="21" presetClass="entr" presetSubtype="2" fill="hold" grpId="0" nodeType="withEffect">
                                  <p:stCondLst>
                                    <p:cond delay="1000"/>
                                  </p:stCondLst>
                                  <p:childTnLst>
                                    <p:set>
                                      <p:cBhvr>
                                        <p:cTn id="30" dur="1" fill="hold">
                                          <p:stCondLst>
                                            <p:cond delay="0"/>
                                          </p:stCondLst>
                                        </p:cTn>
                                        <p:tgtEl>
                                          <p:spTgt spid="28"/>
                                        </p:tgtEl>
                                        <p:attrNameLst>
                                          <p:attrName>style.visibility</p:attrName>
                                        </p:attrNameLst>
                                      </p:cBhvr>
                                      <p:to>
                                        <p:strVal val="visible"/>
                                      </p:to>
                                    </p:set>
                                    <p:animEffect transition="in" filter="wheel(2)">
                                      <p:cBhvr>
                                        <p:cTn id="31" dur="2000"/>
                                        <p:tgtEl>
                                          <p:spTgt spid="28"/>
                                        </p:tgtEl>
                                      </p:cBhvr>
                                    </p:animEffect>
                                  </p:childTnLst>
                                </p:cTn>
                              </p:par>
                              <p:par>
                                <p:cTn id="32" presetID="21" presetClass="entr" presetSubtype="2"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wheel(2)">
                                      <p:cBhvr>
                                        <p:cTn id="34" dur="2000"/>
                                        <p:tgtEl>
                                          <p:spTgt spid="26"/>
                                        </p:tgtEl>
                                      </p:cBhvr>
                                    </p:animEffect>
                                  </p:childTnLst>
                                </p:cTn>
                              </p:par>
                              <p:par>
                                <p:cTn id="35" presetID="21" presetClass="entr" presetSubtype="2" fill="hold" grpId="0" nodeType="withEffect">
                                  <p:stCondLst>
                                    <p:cond delay="1000"/>
                                  </p:stCondLst>
                                  <p:childTnLst>
                                    <p:set>
                                      <p:cBhvr>
                                        <p:cTn id="36" dur="1" fill="hold">
                                          <p:stCondLst>
                                            <p:cond delay="0"/>
                                          </p:stCondLst>
                                        </p:cTn>
                                        <p:tgtEl>
                                          <p:spTgt spid="60"/>
                                        </p:tgtEl>
                                        <p:attrNameLst>
                                          <p:attrName>style.visibility</p:attrName>
                                        </p:attrNameLst>
                                      </p:cBhvr>
                                      <p:to>
                                        <p:strVal val="visible"/>
                                      </p:to>
                                    </p:set>
                                    <p:animEffect transition="in" filter="wheel(2)">
                                      <p:cBhvr>
                                        <p:cTn id="37" dur="2000"/>
                                        <p:tgtEl>
                                          <p:spTgt spid="60"/>
                                        </p:tgtEl>
                                      </p:cBhvr>
                                    </p:animEffect>
                                  </p:childTnLst>
                                </p:cTn>
                              </p:par>
                              <p:par>
                                <p:cTn id="38" presetID="21" presetClass="entr" presetSubtype="2" fill="hold" grpId="0" nodeType="withEffect">
                                  <p:stCondLst>
                                    <p:cond delay="1000"/>
                                  </p:stCondLst>
                                  <p:childTnLst>
                                    <p:set>
                                      <p:cBhvr>
                                        <p:cTn id="39" dur="1" fill="hold">
                                          <p:stCondLst>
                                            <p:cond delay="0"/>
                                          </p:stCondLst>
                                        </p:cTn>
                                        <p:tgtEl>
                                          <p:spTgt spid="59"/>
                                        </p:tgtEl>
                                        <p:attrNameLst>
                                          <p:attrName>style.visibility</p:attrName>
                                        </p:attrNameLst>
                                      </p:cBhvr>
                                      <p:to>
                                        <p:strVal val="visible"/>
                                      </p:to>
                                    </p:set>
                                    <p:animEffect transition="in" filter="wheel(2)">
                                      <p:cBhvr>
                                        <p:cTn id="40" dur="2000"/>
                                        <p:tgtEl>
                                          <p:spTgt spid="59"/>
                                        </p:tgtEl>
                                      </p:cBhvr>
                                    </p:animEffect>
                                  </p:childTnLst>
                                </p:cTn>
                              </p:par>
                              <p:par>
                                <p:cTn id="41" presetID="21" presetClass="entr" presetSubtype="2" fill="hold" grpId="0" nodeType="withEffect">
                                  <p:stCondLst>
                                    <p:cond delay="1000"/>
                                  </p:stCondLst>
                                  <p:childTnLst>
                                    <p:set>
                                      <p:cBhvr>
                                        <p:cTn id="42" dur="1" fill="hold">
                                          <p:stCondLst>
                                            <p:cond delay="0"/>
                                          </p:stCondLst>
                                        </p:cTn>
                                        <p:tgtEl>
                                          <p:spTgt spid="66"/>
                                        </p:tgtEl>
                                        <p:attrNameLst>
                                          <p:attrName>style.visibility</p:attrName>
                                        </p:attrNameLst>
                                      </p:cBhvr>
                                      <p:to>
                                        <p:strVal val="visible"/>
                                      </p:to>
                                    </p:set>
                                    <p:animEffect transition="in" filter="wheel(2)">
                                      <p:cBhvr>
                                        <p:cTn id="43" dur="2000"/>
                                        <p:tgtEl>
                                          <p:spTgt spid="66"/>
                                        </p:tgtEl>
                                      </p:cBhvr>
                                    </p:animEffect>
                                  </p:childTnLst>
                                </p:cTn>
                              </p:par>
                              <p:par>
                                <p:cTn id="44" presetID="21" presetClass="entr" presetSubtype="2" fill="hold" grpId="0" nodeType="withEffect">
                                  <p:stCondLst>
                                    <p:cond delay="1000"/>
                                  </p:stCondLst>
                                  <p:childTnLst>
                                    <p:set>
                                      <p:cBhvr>
                                        <p:cTn id="45" dur="1" fill="hold">
                                          <p:stCondLst>
                                            <p:cond delay="0"/>
                                          </p:stCondLst>
                                        </p:cTn>
                                        <p:tgtEl>
                                          <p:spTgt spid="65"/>
                                        </p:tgtEl>
                                        <p:attrNameLst>
                                          <p:attrName>style.visibility</p:attrName>
                                        </p:attrNameLst>
                                      </p:cBhvr>
                                      <p:to>
                                        <p:strVal val="visible"/>
                                      </p:to>
                                    </p:set>
                                    <p:animEffect transition="in" filter="wheel(2)">
                                      <p:cBhvr>
                                        <p:cTn id="46" dur="2000"/>
                                        <p:tgtEl>
                                          <p:spTgt spid="65"/>
                                        </p:tgtEl>
                                      </p:cBhvr>
                                    </p:animEffect>
                                  </p:childTnLst>
                                </p:cTn>
                              </p:par>
                              <p:par>
                                <p:cTn id="47" presetID="12" presetClass="entr" presetSubtype="1" fill="hold" grpId="0" nodeType="withEffect">
                                  <p:stCondLst>
                                    <p:cond delay="150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1500"/>
                                        <p:tgtEl>
                                          <p:spTgt spid="5"/>
                                        </p:tgtEl>
                                        <p:attrNameLst>
                                          <p:attrName>ppt_y</p:attrName>
                                        </p:attrNameLst>
                                      </p:cBhvr>
                                      <p:tavLst>
                                        <p:tav tm="0">
                                          <p:val>
                                            <p:strVal val="#ppt_y-#ppt_h*1.125000"/>
                                          </p:val>
                                        </p:tav>
                                        <p:tav tm="100000">
                                          <p:val>
                                            <p:strVal val="#ppt_y"/>
                                          </p:val>
                                        </p:tav>
                                      </p:tavLst>
                                    </p:anim>
                                    <p:animEffect transition="in" filter="wipe(down)">
                                      <p:cBhvr>
                                        <p:cTn id="50" dur="1500"/>
                                        <p:tgtEl>
                                          <p:spTgt spid="5"/>
                                        </p:tgtEl>
                                      </p:cBhvr>
                                    </p:animEffect>
                                  </p:childTnLst>
                                </p:cTn>
                              </p:par>
                              <p:par>
                                <p:cTn id="51" presetID="12" presetClass="entr" presetSubtype="1" fill="hold" grpId="0" nodeType="withEffect">
                                  <p:stCondLst>
                                    <p:cond delay="150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1500"/>
                                        <p:tgtEl>
                                          <p:spTgt spid="10"/>
                                        </p:tgtEl>
                                        <p:attrNameLst>
                                          <p:attrName>ppt_y</p:attrName>
                                        </p:attrNameLst>
                                      </p:cBhvr>
                                      <p:tavLst>
                                        <p:tav tm="0">
                                          <p:val>
                                            <p:strVal val="#ppt_y-#ppt_h*1.125000"/>
                                          </p:val>
                                        </p:tav>
                                        <p:tav tm="100000">
                                          <p:val>
                                            <p:strVal val="#ppt_y"/>
                                          </p:val>
                                        </p:tav>
                                      </p:tavLst>
                                    </p:anim>
                                    <p:animEffect transition="in" filter="wipe(down)">
                                      <p:cBhvr>
                                        <p:cTn id="54" dur="1500"/>
                                        <p:tgtEl>
                                          <p:spTgt spid="10"/>
                                        </p:tgtEl>
                                      </p:cBhvr>
                                    </p:animEffect>
                                  </p:childTnLst>
                                </p:cTn>
                              </p:par>
                              <p:par>
                                <p:cTn id="55" presetID="12" presetClass="entr" presetSubtype="1" fill="hold" grpId="0" nodeType="withEffect">
                                  <p:stCondLst>
                                    <p:cond delay="150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1500"/>
                                        <p:tgtEl>
                                          <p:spTgt spid="15"/>
                                        </p:tgtEl>
                                        <p:attrNameLst>
                                          <p:attrName>ppt_y</p:attrName>
                                        </p:attrNameLst>
                                      </p:cBhvr>
                                      <p:tavLst>
                                        <p:tav tm="0">
                                          <p:val>
                                            <p:strVal val="#ppt_y-#ppt_h*1.125000"/>
                                          </p:val>
                                        </p:tav>
                                        <p:tav tm="100000">
                                          <p:val>
                                            <p:strVal val="#ppt_y"/>
                                          </p:val>
                                        </p:tav>
                                      </p:tavLst>
                                    </p:anim>
                                    <p:animEffect transition="in" filter="wipe(down)">
                                      <p:cBhvr>
                                        <p:cTn id="58" dur="1500"/>
                                        <p:tgtEl>
                                          <p:spTgt spid="15"/>
                                        </p:tgtEl>
                                      </p:cBhvr>
                                    </p:animEffect>
                                  </p:childTnLst>
                                </p:cTn>
                              </p:par>
                              <p:par>
                                <p:cTn id="59" presetID="12" presetClass="entr" presetSubtype="1" fill="hold" grpId="0" nodeType="withEffect">
                                  <p:stCondLst>
                                    <p:cond delay="150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1500"/>
                                        <p:tgtEl>
                                          <p:spTgt spid="19"/>
                                        </p:tgtEl>
                                        <p:attrNameLst>
                                          <p:attrName>ppt_y</p:attrName>
                                        </p:attrNameLst>
                                      </p:cBhvr>
                                      <p:tavLst>
                                        <p:tav tm="0">
                                          <p:val>
                                            <p:strVal val="#ppt_y-#ppt_h*1.125000"/>
                                          </p:val>
                                        </p:tav>
                                        <p:tav tm="100000">
                                          <p:val>
                                            <p:strVal val="#ppt_y"/>
                                          </p:val>
                                        </p:tav>
                                      </p:tavLst>
                                    </p:anim>
                                    <p:animEffect transition="in" filter="wipe(down)">
                                      <p:cBhvr>
                                        <p:cTn id="62" dur="1500"/>
                                        <p:tgtEl>
                                          <p:spTgt spid="19"/>
                                        </p:tgtEl>
                                      </p:cBhvr>
                                    </p:animEffect>
                                  </p:childTnLst>
                                </p:cTn>
                              </p:par>
                              <p:par>
                                <p:cTn id="63" presetID="22" presetClass="entr" presetSubtype="8" fill="hold" nodeType="withEffect">
                                  <p:stCondLst>
                                    <p:cond delay="200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2000"/>
                                        <p:tgtEl>
                                          <p:spTgt spid="4"/>
                                        </p:tgtEl>
                                      </p:cBhvr>
                                    </p:animEffect>
                                  </p:childTnLst>
                                </p:cTn>
                              </p:par>
                              <p:par>
                                <p:cTn id="66" presetID="22" presetClass="entr" presetSubtype="8" fill="hold" nodeType="withEffect">
                                  <p:stCondLst>
                                    <p:cond delay="200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2000"/>
                                        <p:tgtEl>
                                          <p:spTgt spid="11"/>
                                        </p:tgtEl>
                                      </p:cBhvr>
                                    </p:animEffect>
                                  </p:childTnLst>
                                </p:cTn>
                              </p:par>
                              <p:par>
                                <p:cTn id="69" presetID="10" presetClass="entr" presetSubtype="0" fill="hold" grpId="0" nodeType="withEffect">
                                  <p:stCondLst>
                                    <p:cond delay="300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childTnLst>
                                </p:cTn>
                              </p:par>
                              <p:par>
                                <p:cTn id="75" presetID="10" presetClass="entr" presetSubtype="0" fill="hold" grpId="0" nodeType="withEffect">
                                  <p:stCondLst>
                                    <p:cond delay="30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childTnLst>
                                </p:cTn>
                              </p:par>
                              <p:par>
                                <p:cTn id="78" presetID="10" presetClass="entr" presetSubtype="0" fill="hold" grpId="0" nodeType="withEffect">
                                  <p:stCondLst>
                                    <p:cond delay="300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childTnLst>
                                </p:cTn>
                              </p:par>
                              <p:par>
                                <p:cTn id="81" presetID="10" presetClass="entr" presetSubtype="0" fill="hold" grpId="0" nodeType="withEffect">
                                  <p:stCondLst>
                                    <p:cond delay="400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childTnLst>
                                </p:cTn>
                              </p:par>
                              <p:par>
                                <p:cTn id="84" presetID="10" presetClass="entr" presetSubtype="0" fill="hold" grpId="0" nodeType="withEffect">
                                  <p:stCondLst>
                                    <p:cond delay="400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1000"/>
                                        <p:tgtEl>
                                          <p:spTgt spid="8"/>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1000"/>
                                        <p:tgtEl>
                                          <p:spTgt spid="13"/>
                                        </p:tgtEl>
                                      </p:cBhvr>
                                    </p:animEffect>
                                  </p:childTnLst>
                                </p:cTn>
                              </p:par>
                              <p:par>
                                <p:cTn id="90" presetID="10" presetClass="entr" presetSubtype="0" fill="hold" grpId="0" nodeType="withEffect">
                                  <p:stCondLst>
                                    <p:cond delay="400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1000"/>
                                        <p:tgtEl>
                                          <p:spTgt spid="17"/>
                                        </p:tgtEl>
                                      </p:cBhvr>
                                    </p:animEffect>
                                  </p:childTnLst>
                                </p:cTn>
                              </p:par>
                              <p:par>
                                <p:cTn id="93" presetID="6" presetClass="emph" presetSubtype="0" repeatCount="indefinite" autoRev="1" fill="hold" nodeType="withEffect">
                                  <p:stCondLst>
                                    <p:cond delay="0"/>
                                  </p:stCondLst>
                                  <p:endCondLst>
                                    <p:cond evt="onNext" delay="0">
                                      <p:tgtEl>
                                        <p:sldTgt/>
                                      </p:tgtEl>
                                    </p:cond>
                                  </p:endCondLst>
                                  <p:childTnLst>
                                    <p:animScale>
                                      <p:cBhvr>
                                        <p:cTn id="94" dur="7000" fill="hold"/>
                                        <p:tgtEl>
                                          <p:spTgt spid="126"/>
                                        </p:tgtEl>
                                      </p:cBhvr>
                                      <p:by x="125000" y="125000"/>
                                    </p:animScale>
                                  </p:childTnLst>
                                </p:cTn>
                              </p:par>
                              <p:par>
                                <p:cTn id="95" presetID="8" presetClass="emph" presetSubtype="0" repeatCount="indefinite" autoRev="1" fill="hold" nodeType="withEffect">
                                  <p:stCondLst>
                                    <p:cond delay="0"/>
                                  </p:stCondLst>
                                  <p:endCondLst>
                                    <p:cond evt="onNext" delay="0">
                                      <p:tgtEl>
                                        <p:sldTgt/>
                                      </p:tgtEl>
                                    </p:cond>
                                  </p:endCondLst>
                                  <p:childTnLst>
                                    <p:animRot by="900000">
                                      <p:cBhvr>
                                        <p:cTn id="96" dur="6000" fill="hold"/>
                                        <p:tgtEl>
                                          <p:spTgt spid="51"/>
                                        </p:tgtEl>
                                        <p:attrNameLst>
                                          <p:attrName>r</p:attrName>
                                        </p:attrNameLst>
                                      </p:cBhvr>
                                    </p:animRot>
                                  </p:childTnLst>
                                </p:cTn>
                              </p:par>
                              <p:par>
                                <p:cTn id="97" presetID="10" presetClass="entr" presetSubtype="0" fill="hold" grpId="0" nodeType="withEffect">
                                  <p:stCondLst>
                                    <p:cond delay="200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1000"/>
                                        <p:tgtEl>
                                          <p:spTgt spid="29"/>
                                        </p:tgtEl>
                                      </p:cBhvr>
                                    </p:animEffect>
                                  </p:childTnLst>
                                </p:cTn>
                              </p:par>
                              <p:par>
                                <p:cTn id="100" presetID="10" presetClass="entr" presetSubtype="0" fill="hold" grpId="0" nodeType="withEffect">
                                  <p:stCondLst>
                                    <p:cond delay="200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1000"/>
                                        <p:tgtEl>
                                          <p:spTgt spid="27"/>
                                        </p:tgtEl>
                                      </p:cBhvr>
                                    </p:animEffect>
                                  </p:childTnLst>
                                </p:cTn>
                              </p:par>
                              <p:par>
                                <p:cTn id="103" presetID="10" presetClass="entr" presetSubtype="0" fill="hold" grpId="0" nodeType="withEffect">
                                  <p:stCondLst>
                                    <p:cond delay="200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1000"/>
                                        <p:tgtEl>
                                          <p:spTgt spid="61"/>
                                        </p:tgtEl>
                                      </p:cBhvr>
                                    </p:animEffect>
                                  </p:childTnLst>
                                </p:cTn>
                              </p:par>
                              <p:par>
                                <p:cTn id="106" presetID="10" presetClass="entr" presetSubtype="0" fill="hold" grpId="0" nodeType="withEffect">
                                  <p:stCondLst>
                                    <p:cond delay="200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1000"/>
                                        <p:tgtEl>
                                          <p:spTgt spid="63"/>
                                        </p:tgtEl>
                                      </p:cBhvr>
                                    </p:animEffect>
                                  </p:childTnLst>
                                </p:cTn>
                              </p:par>
                              <p:par>
                                <p:cTn id="109" presetID="10" presetClass="entr" presetSubtype="0" fill="hold" grpId="0" nodeType="withEffect">
                                  <p:stCondLst>
                                    <p:cond delay="200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1000"/>
                                        <p:tgtEl>
                                          <p:spTgt spid="67"/>
                                        </p:tgtEl>
                                      </p:cBhvr>
                                    </p:animEffect>
                                  </p:childTnLst>
                                </p:cTn>
                              </p:par>
                              <p:par>
                                <p:cTn id="112" presetID="10" presetClass="entr" presetSubtype="0" fill="hold" grpId="0" nodeType="withEffect">
                                  <p:stCondLst>
                                    <p:cond delay="2000"/>
                                  </p:stCondLst>
                                  <p:childTnLst>
                                    <p:set>
                                      <p:cBhvr>
                                        <p:cTn id="113" dur="1" fill="hold">
                                          <p:stCondLst>
                                            <p:cond delay="0"/>
                                          </p:stCondLst>
                                        </p:cTn>
                                        <p:tgtEl>
                                          <p:spTgt spid="69"/>
                                        </p:tgtEl>
                                        <p:attrNameLst>
                                          <p:attrName>style.visibility</p:attrName>
                                        </p:attrNameLst>
                                      </p:cBhvr>
                                      <p:to>
                                        <p:strVal val="visible"/>
                                      </p:to>
                                    </p:set>
                                    <p:animEffect transition="in" filter="fade">
                                      <p:cBhvr>
                                        <p:cTn id="114" dur="1000"/>
                                        <p:tgtEl>
                                          <p:spTgt spid="69"/>
                                        </p:tgtEl>
                                      </p:cBhvr>
                                    </p:animEffect>
                                  </p:childTnLst>
                                </p:cTn>
                              </p:par>
                              <p:par>
                                <p:cTn id="115" presetID="0" presetClass="path" presetSubtype="0" repeatCount="indefinite" fill="hold" grpId="1" nodeType="withEffect">
                                  <p:stCondLst>
                                    <p:cond delay="2000"/>
                                  </p:stCondLst>
                                  <p:endCondLst>
                                    <p:cond evt="onNext" delay="0">
                                      <p:tgtEl>
                                        <p:sldTgt/>
                                      </p:tgtEl>
                                    </p:cond>
                                  </p:endCondLst>
                                  <p:childTnLst>
                                    <p:animMotion origin="layout" path="M 0 0 L 0.05404 0 L 0.06602 0.00648 L 0.07878 0.02384 L 0.08789 0.05324 L 0.08633 0.08518 L 0.08178 0.10255 L 0.07579 0.11967 L 0.06159 0.13449 L 0.05326 0.13588 L -0.06302 0.13588 L -0.0802 0.12106 L -0.09218 0.09444 L -0.0944 0.06389 L -0.08776 0.02917 L -0.07122 0.00532 L -0.05169 0 L -0.02539 0 L 0 0 Z " pathEditMode="relative" ptsTypes="AAAAAAAAAAAAAAAAAAA">
                                      <p:cBhvr>
                                        <p:cTn id="116" dur="40000" fill="hold"/>
                                        <p:tgtEl>
                                          <p:spTgt spid="29"/>
                                        </p:tgtEl>
                                        <p:attrNameLst>
                                          <p:attrName>ppt_x</p:attrName>
                                          <p:attrName>ppt_y</p:attrName>
                                        </p:attrNameLst>
                                      </p:cBhvr>
                                    </p:animMotion>
                                  </p:childTnLst>
                                </p:cTn>
                              </p:par>
                              <p:par>
                                <p:cTn id="117" presetID="0" presetClass="path" presetSubtype="0" repeatCount="indefinite" fill="hold" grpId="1" nodeType="withEffect">
                                  <p:stCondLst>
                                    <p:cond delay="2000"/>
                                  </p:stCondLst>
                                  <p:endCondLst>
                                    <p:cond evt="onNext" delay="0">
                                      <p:tgtEl>
                                        <p:sldTgt/>
                                      </p:tgtEl>
                                    </p:cond>
                                  </p:endCondLst>
                                  <p:childTnLst>
                                    <p:animMotion origin="layout" path="M 0 0 L -0.01654 -0.01713 L -0.0263 -0.04931 L -0.02774 -0.09051 L -0.02175 -0.11852 L -0.00755 -0.14259 L 0.0082 -0.15718 L 0.01718 -0.15972 L 0.13945 -0.15856 L 0.15377 -0.15185 L 0.16432 -0.13727 L 0.17252 -0.11991 L 0.17773 -0.09722 L 0.18008 -0.07176 L 0.17773 -0.04653 L 0.1733 -0.02778 L 0.16054 -0.00648 L 0.14544 0.00671 L 0.13646 0.01088 L 0.01718 0.01088 L 0.00143 0.0081 L 0 0 Z " pathEditMode="relative" ptsTypes="AAAAAAAAAAAAAAAAAAAAAA">
                                      <p:cBhvr>
                                        <p:cTn id="118" dur="50000" fill="hold"/>
                                        <p:tgtEl>
                                          <p:spTgt spid="27"/>
                                        </p:tgtEl>
                                        <p:attrNameLst>
                                          <p:attrName>ppt_x</p:attrName>
                                          <p:attrName>ppt_y</p:attrName>
                                        </p:attrNameLst>
                                      </p:cBhvr>
                                    </p:animMotion>
                                  </p:childTnLst>
                                </p:cTn>
                              </p:par>
                              <p:par>
                                <p:cTn id="119" presetID="0" presetClass="path" presetSubtype="0" repeatCount="indefinite" fill="hold" grpId="1" nodeType="withEffect">
                                  <p:stCondLst>
                                    <p:cond delay="2000"/>
                                  </p:stCondLst>
                                  <p:endCondLst>
                                    <p:cond evt="onNext" delay="0">
                                      <p:tgtEl>
                                        <p:sldTgt/>
                                      </p:tgtEl>
                                    </p:cond>
                                  </p:endCondLst>
                                  <p:childTnLst>
                                    <p:animMotion origin="layout" path="M 0 0 L -0.0112 0.0132 L -0.01875 0.03056 L -0.02318 0.04792 L -0.02318 0.07176 L -0.02019 0.08912 L -0.01276 0.11042 L -0.00378 0.12107 L 0.01276 0.13056 L 0.12903 0.13056 L 0.14023 0.11852 L 0.15221 0.10255 L 0.15755 0.07709 L 0.15833 0.05047 L 0.15455 0.03056 L 0.14778 0.01598 L 0.13945 0.00394 L 0.12747 -0.00416 L 0.10807 -0.00532 L 0.00976 -0.00532 L 0 0 Z " pathEditMode="relative" ptsTypes="AAAAAAAAAAAAAAAAAAAAA">
                                      <p:cBhvr>
                                        <p:cTn id="120" dur="40000" fill="hold"/>
                                        <p:tgtEl>
                                          <p:spTgt spid="61"/>
                                        </p:tgtEl>
                                        <p:attrNameLst>
                                          <p:attrName>ppt_x</p:attrName>
                                          <p:attrName>ppt_y</p:attrName>
                                        </p:attrNameLst>
                                      </p:cBhvr>
                                    </p:animMotion>
                                  </p:childTnLst>
                                </p:cTn>
                              </p:par>
                              <p:par>
                                <p:cTn id="121" presetID="0" presetClass="path" presetSubtype="0" repeatCount="indefinite" fill="hold" grpId="1" nodeType="withEffect">
                                  <p:stCondLst>
                                    <p:cond delay="2000"/>
                                  </p:stCondLst>
                                  <p:endCondLst>
                                    <p:cond evt="onNext" delay="0">
                                      <p:tgtEl>
                                        <p:sldTgt/>
                                      </p:tgtEl>
                                    </p:cond>
                                  </p:endCondLst>
                                  <p:childTnLst>
                                    <p:animMotion origin="layout" path="M 0 0 L 0.00834 -0.01851 L 0.01211 -0.0493 L 0.00977 -0.07847 L 0.00157 -0.10648 L -0.00898 -0.12523 L -0.02539 -0.13726 L -0.02539 -0.13726 L -0.1552 -0.13842 L -0.16797 -0.13055 L -0.17994 -0.11713 L -0.18893 -0.1 L -0.1957 -0.07592 L -0.19713 -0.0493 L -0.1957 -0.02662 L -0.18815 -0.00254 L -0.17695 0.01736 L -0.1582 0.03079 L -0.1319 0.03218 L -0.02239 0.0294 L -0.00898 0.01343 L 0 0 Z " pathEditMode="relative" ptsTypes="AAAAAAAAAAAAAAAAAAAAAA">
                                      <p:cBhvr>
                                        <p:cTn id="122" dur="50000" fill="hold"/>
                                        <p:tgtEl>
                                          <p:spTgt spid="63"/>
                                        </p:tgtEl>
                                        <p:attrNameLst>
                                          <p:attrName>ppt_x</p:attrName>
                                          <p:attrName>ppt_y</p:attrName>
                                        </p:attrNameLst>
                                      </p:cBhvr>
                                    </p:animMotion>
                                  </p:childTnLst>
                                </p:cTn>
                              </p:par>
                              <p:par>
                                <p:cTn id="123" presetID="0" presetClass="path" presetSubtype="0" repeatCount="indefinite" fill="hold" grpId="1" nodeType="withEffect">
                                  <p:stCondLst>
                                    <p:cond delay="2000"/>
                                  </p:stCondLst>
                                  <p:endCondLst>
                                    <p:cond evt="onNext" delay="0">
                                      <p:tgtEl>
                                        <p:sldTgt/>
                                      </p:tgtEl>
                                    </p:cond>
                                  </p:endCondLst>
                                  <p:childTnLst>
                                    <p:animMotion origin="layout" path="M 0 0 L -0.01133 0.00417 L -0.12083 0.00417 L -0.13659 -0.00255 L -0.15013 -0.02384 L -0.15456 -0.0493 L -0.15755 -0.06921 L -0.15391 -0.09861 L -0.14557 -0.11597 L -0.13437 -0.12917 L -0.12005 -0.13194 L -0.00755 -0.1331 L 0.00599 -0.12523 L 0.01797 -0.10532 L 0.02552 -0.07731 L 0.02474 -0.04792 L 0.01797 -0.0213 L 0.00664 -0.00671 L 0 0 Z " pathEditMode="relative" ptsTypes="AAAAAAAAAAAAAAAAAAA">
                                      <p:cBhvr>
                                        <p:cTn id="124" dur="40000" fill="hold"/>
                                        <p:tgtEl>
                                          <p:spTgt spid="67"/>
                                        </p:tgtEl>
                                        <p:attrNameLst>
                                          <p:attrName>ppt_x</p:attrName>
                                          <p:attrName>ppt_y</p:attrName>
                                        </p:attrNameLst>
                                      </p:cBhvr>
                                    </p:animMotion>
                                  </p:childTnLst>
                                </p:cTn>
                              </p:par>
                              <p:par>
                                <p:cTn id="125" presetID="0" presetClass="path" presetSubtype="0" repeatCount="indefinite" fill="hold" grpId="1" nodeType="withEffect">
                                  <p:stCondLst>
                                    <p:cond delay="2000"/>
                                  </p:stCondLst>
                                  <p:endCondLst>
                                    <p:cond evt="onNext" delay="0">
                                      <p:tgtEl>
                                        <p:sldTgt/>
                                      </p:tgtEl>
                                    </p:cond>
                                  </p:endCondLst>
                                  <p:childTnLst>
                                    <p:animMotion origin="layout" path="M 0 0 L 0.01276 -0.01875 L 0.03372 -0.02939 L 0.06744 -0.02939 L 0.12903 -0.03055 L 0.15755 -0.02801 L 0.17929 -0.01064 L 0.19349 0.02385 L 0.19661 0.05996 L 0.19205 0.1 L 0.17409 0.12523 L 0.15534 0.13866 L 0.02695 0.13866 L 0.00377 0.12246 L -0.00977 0.08264 L -0.0112 0.03334 L 0 0 Z " pathEditMode="relative" ptsTypes="AAAAAAAAAAAAAAAAA">
                                      <p:cBhvr>
                                        <p:cTn id="126" dur="50000" fill="hold"/>
                                        <p:tgtEl>
                                          <p:spTgt spid="6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0" grpId="0" animBg="1"/>
      <p:bldP spid="19" grpId="0"/>
      <p:bldP spid="15" grpId="0"/>
      <p:bldP spid="10" grpId="0"/>
      <p:bldP spid="5" grpId="0"/>
      <p:bldP spid="26" grpId="0" animBg="1"/>
      <p:bldP spid="28" grpId="0" animBg="1"/>
      <p:bldP spid="29" grpId="0" animBg="1"/>
      <p:bldP spid="29" grpId="1" animBg="1"/>
      <p:bldP spid="30" grpId="0" animBg="1"/>
      <p:bldP spid="27" grpId="0" animBg="1"/>
      <p:bldP spid="27" grpId="1" animBg="1"/>
      <p:bldP spid="18" grpId="0"/>
      <p:bldP spid="14" grpId="0"/>
      <p:bldP spid="9" grpId="0"/>
      <p:bldP spid="6" grpId="0"/>
      <p:bldP spid="59" grpId="0" animBg="1"/>
      <p:bldP spid="60" grpId="0" animBg="1"/>
      <p:bldP spid="61" grpId="0" animBg="1"/>
      <p:bldP spid="61" grpId="1" animBg="1"/>
      <p:bldP spid="62" grpId="0" animBg="1"/>
      <p:bldP spid="63" grpId="0" animBg="1"/>
      <p:bldP spid="63" grpId="1" animBg="1"/>
      <p:bldP spid="17" grpId="0"/>
      <p:bldP spid="13" grpId="0"/>
      <p:bldP spid="8" grpId="0"/>
      <p:bldP spid="7" grpId="0"/>
      <p:bldP spid="65" grpId="0" animBg="1"/>
      <p:bldP spid="66" grpId="0" animBg="1"/>
      <p:bldP spid="67" grpId="0" animBg="1"/>
      <p:bldP spid="67" grpId="1" animBg="1"/>
      <p:bldP spid="68" grpId="0" animBg="1"/>
      <p:bldP spid="69" grpId="0" animBg="1"/>
      <p:bldP spid="6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Rounded Corners 5">
            <a:extLst>
              <a:ext uri="{FF2B5EF4-FFF2-40B4-BE49-F238E27FC236}">
                <a16:creationId xmlns:a16="http://schemas.microsoft.com/office/drawing/2014/main" id="{18A00F11-71E2-A47A-4F5F-CECCF8BD8D9F}"/>
              </a:ext>
            </a:extLst>
          </p:cNvPr>
          <p:cNvSpPr/>
          <p:nvPr/>
        </p:nvSpPr>
        <p:spPr>
          <a:xfrm>
            <a:off x="8221411" y="1143673"/>
            <a:ext cx="2806458" cy="4916014"/>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endParaRPr lang="en-US" sz="900">
              <a:solidFill>
                <a:schemeClr val="tx2"/>
              </a:solidFill>
              <a:latin typeface="Century Gothic" panose="020B0502020202020204" pitchFamily="34" charset="0"/>
            </a:endParaRPr>
          </a:p>
        </p:txBody>
      </p:sp>
      <p:sp>
        <p:nvSpPr>
          <p:cNvPr id="6" name="Rectangle: Rounded Corners 5">
            <a:extLst>
              <a:ext uri="{FF2B5EF4-FFF2-40B4-BE49-F238E27FC236}">
                <a16:creationId xmlns:a16="http://schemas.microsoft.com/office/drawing/2014/main" id="{EFD1451A-4E16-482B-B814-D0EB05732C5A}"/>
              </a:ext>
            </a:extLst>
          </p:cNvPr>
          <p:cNvSpPr/>
          <p:nvPr/>
        </p:nvSpPr>
        <p:spPr>
          <a:xfrm>
            <a:off x="8221411" y="1143673"/>
            <a:ext cx="2806458" cy="4916014"/>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endParaRPr lang="en-US" sz="900">
              <a:solidFill>
                <a:schemeClr val="tx2"/>
              </a:solidFill>
              <a:latin typeface="Century Gothic" panose="020B0502020202020204" pitchFamily="34" charset="0"/>
            </a:endParaRPr>
          </a:p>
        </p:txBody>
      </p:sp>
      <p:grpSp>
        <p:nvGrpSpPr>
          <p:cNvPr id="13" name="Group 12">
            <a:extLst>
              <a:ext uri="{FF2B5EF4-FFF2-40B4-BE49-F238E27FC236}">
                <a16:creationId xmlns:a16="http://schemas.microsoft.com/office/drawing/2014/main" id="{81EE9FD5-E683-454C-8064-2E8FF641E213}"/>
              </a:ext>
            </a:extLst>
          </p:cNvPr>
          <p:cNvGrpSpPr/>
          <p:nvPr/>
        </p:nvGrpSpPr>
        <p:grpSpPr>
          <a:xfrm rot="2898615">
            <a:off x="-237743" y="488069"/>
            <a:ext cx="7876525" cy="5357547"/>
            <a:chOff x="-4827378" y="2019376"/>
            <a:chExt cx="1785435" cy="1214438"/>
          </a:xfrm>
        </p:grpSpPr>
        <p:sp>
          <p:nvSpPr>
            <p:cNvPr id="26" name="Freeform: Shape 25">
              <a:extLst>
                <a:ext uri="{FF2B5EF4-FFF2-40B4-BE49-F238E27FC236}">
                  <a16:creationId xmlns:a16="http://schemas.microsoft.com/office/drawing/2014/main" id="{C5178AA9-0532-4D32-8DAC-86468A79A23B}"/>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E3E43E0-1BA7-4958-8B87-25B97371CFC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8F92232-F015-493F-B6FD-0ECE5018BD0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AC3EB4F-F6BF-49E5-A359-34DD7B471E72}"/>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4CBD32A-6953-4278-8076-95A529237EB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717FF8A-D293-4717-8888-F4383AAD702C}"/>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2F3223-E340-4A09-9775-6ACE456181E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B535056-8ADC-4428-AC2C-58D442900BC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5F9F80A-BCD0-41ED-9B3F-6854FC429CEC}"/>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7F5CE6F-6EFF-4F1D-A7E1-E182FB35AD89}"/>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C92B3AB-52CE-4FA6-A070-95B858561A4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544C037-DD86-4DCE-BC77-EBBDD8D7B65E}"/>
              </a:ext>
            </a:extLst>
          </p:cNvPr>
          <p:cNvGrpSpPr/>
          <p:nvPr/>
        </p:nvGrpSpPr>
        <p:grpSpPr>
          <a:xfrm>
            <a:off x="-753429" y="-1271557"/>
            <a:ext cx="8099348" cy="7551365"/>
            <a:chOff x="-753429" y="-1271557"/>
            <a:chExt cx="8099348" cy="7551365"/>
          </a:xfrm>
        </p:grpSpPr>
        <p:sp>
          <p:nvSpPr>
            <p:cNvPr id="15" name="Freeform: Shape 14">
              <a:extLst>
                <a:ext uri="{FF2B5EF4-FFF2-40B4-BE49-F238E27FC236}">
                  <a16:creationId xmlns:a16="http://schemas.microsoft.com/office/drawing/2014/main" id="{821768F7-9498-4E15-BBE8-B693E1B36730}"/>
                </a:ext>
              </a:extLst>
            </p:cNvPr>
            <p:cNvSpPr/>
            <p:nvPr/>
          </p:nvSpPr>
          <p:spPr>
            <a:xfrm rot="2898615">
              <a:off x="-96717" y="-23188"/>
              <a:ext cx="6996325" cy="5609667"/>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AC59B81-6EB9-4F13-B2F8-FDBECF83AAFD}"/>
                </a:ext>
              </a:extLst>
            </p:cNvPr>
            <p:cNvSpPr/>
            <p:nvPr/>
          </p:nvSpPr>
          <p:spPr>
            <a:xfrm rot="2898615">
              <a:off x="-102999" y="-206120"/>
              <a:ext cx="6996325" cy="5861786"/>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0F5A157-04BA-416B-A2F5-DF06258FEB56}"/>
                </a:ext>
              </a:extLst>
            </p:cNvPr>
            <p:cNvSpPr/>
            <p:nvPr/>
          </p:nvSpPr>
          <p:spPr>
            <a:xfrm rot="2898615">
              <a:off x="-104343" y="-400115"/>
              <a:ext cx="6964809" cy="6113906"/>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4ECED5C-6965-44C7-9233-4F12B1915B14}"/>
                </a:ext>
              </a:extLst>
            </p:cNvPr>
            <p:cNvSpPr/>
            <p:nvPr/>
          </p:nvSpPr>
          <p:spPr>
            <a:xfrm rot="2898615">
              <a:off x="-110584" y="-582829"/>
              <a:ext cx="6964809" cy="6366026"/>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6ED5918-EFC5-4716-89F2-C94030014D36}"/>
                </a:ext>
              </a:extLst>
            </p:cNvPr>
            <p:cNvSpPr/>
            <p:nvPr/>
          </p:nvSpPr>
          <p:spPr>
            <a:xfrm rot="2898615">
              <a:off x="-112138" y="-776880"/>
              <a:ext cx="6933293" cy="6618146"/>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5F5DEB2-433D-4B8E-8885-DE6FDEFAD456}"/>
                </a:ext>
              </a:extLst>
            </p:cNvPr>
            <p:cNvSpPr/>
            <p:nvPr/>
          </p:nvSpPr>
          <p:spPr>
            <a:xfrm rot="2898615">
              <a:off x="-118325" y="-959494"/>
              <a:ext cx="6933293" cy="6870265"/>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CD07215-EE37-4D94-B5AA-57AFA46FCCBD}"/>
                </a:ext>
              </a:extLst>
            </p:cNvPr>
            <p:cNvSpPr/>
            <p:nvPr/>
          </p:nvSpPr>
          <p:spPr>
            <a:xfrm rot="2898615">
              <a:off x="-119308" y="-1153859"/>
              <a:ext cx="6901777" cy="7122385"/>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3A8B1C-A07C-4F74-BBCD-931E9C42BD8E}"/>
                </a:ext>
              </a:extLst>
            </p:cNvPr>
            <p:cNvSpPr/>
            <p:nvPr/>
          </p:nvSpPr>
          <p:spPr>
            <a:xfrm rot="2898615">
              <a:off x="-126239" y="-1336035"/>
              <a:ext cx="6901777" cy="7374505"/>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9B2A680-BE96-4D1D-9720-2D168737F1C8}"/>
                </a:ext>
              </a:extLst>
            </p:cNvPr>
            <p:cNvSpPr/>
            <p:nvPr/>
          </p:nvSpPr>
          <p:spPr>
            <a:xfrm rot="2898615">
              <a:off x="-127299" y="-1530596"/>
              <a:ext cx="6870265" cy="7626625"/>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01C9D9C-B139-4B8E-A22F-71FE3E213D99}"/>
                </a:ext>
              </a:extLst>
            </p:cNvPr>
            <p:cNvSpPr/>
            <p:nvPr/>
          </p:nvSpPr>
          <p:spPr>
            <a:xfrm rot="2898615">
              <a:off x="-122022" y="-1707975"/>
              <a:ext cx="6870265" cy="7847228"/>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6A01263-0DFE-4EF2-AD24-C0C598F6CC97}"/>
                </a:ext>
              </a:extLst>
            </p:cNvPr>
            <p:cNvSpPr/>
            <p:nvPr/>
          </p:nvSpPr>
          <p:spPr>
            <a:xfrm rot="2898615">
              <a:off x="-123130" y="-1901856"/>
              <a:ext cx="6838749" cy="8099348"/>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pic>
        <p:nvPicPr>
          <p:cNvPr id="38" name="Picture 37">
            <a:extLst>
              <a:ext uri="{FF2B5EF4-FFF2-40B4-BE49-F238E27FC236}">
                <a16:creationId xmlns:a16="http://schemas.microsoft.com/office/drawing/2014/main" id="{6E1A42A3-E3CA-4557-8FAF-9EBA48619630}"/>
              </a:ext>
            </a:extLst>
          </p:cNvPr>
          <p:cNvPicPr>
            <a:picLocks noChangeAspect="1"/>
          </p:cNvPicPr>
          <p:nvPr/>
        </p:nvPicPr>
        <p:blipFill rotWithShape="1">
          <a:blip r:embed="rId2">
            <a:extLst>
              <a:ext uri="{28A0092B-C50C-407E-A947-70E740481C1C}">
                <a14:useLocalDpi xmlns:a14="http://schemas.microsoft.com/office/drawing/2010/main" val="0"/>
              </a:ext>
            </a:extLst>
          </a:blip>
          <a:srcRect l="22123" r="40909"/>
          <a:stretch/>
        </p:blipFill>
        <p:spPr>
          <a:xfrm flipH="1">
            <a:off x="8329391" y="1267381"/>
            <a:ext cx="2590498" cy="4668599"/>
          </a:xfrm>
          <a:prstGeom prst="roundRect">
            <a:avLst>
              <a:gd name="adj" fmla="val 50000"/>
            </a:avLst>
          </a:prstGeom>
        </p:spPr>
      </p:pic>
      <p:sp>
        <p:nvSpPr>
          <p:cNvPr id="14" name="TextBox 13">
            <a:extLst>
              <a:ext uri="{FF2B5EF4-FFF2-40B4-BE49-F238E27FC236}">
                <a16:creationId xmlns:a16="http://schemas.microsoft.com/office/drawing/2014/main" id="{62BBA93B-51D5-4B20-96C3-DD3FA51D646D}"/>
              </a:ext>
            </a:extLst>
          </p:cNvPr>
          <p:cNvSpPr txBox="1"/>
          <p:nvPr/>
        </p:nvSpPr>
        <p:spPr>
          <a:xfrm>
            <a:off x="1413225" y="1546045"/>
            <a:ext cx="3651144" cy="735586"/>
          </a:xfrm>
          <a:prstGeom prst="rect">
            <a:avLst/>
          </a:prstGeom>
          <a:noFill/>
        </p:spPr>
        <p:txBody>
          <a:bodyPr wrap="square" rtlCol="0">
            <a:spAutoFit/>
          </a:bodyPr>
          <a:lstStyle/>
          <a:p>
            <a:pPr>
              <a:lnSpc>
                <a:spcPct val="95000"/>
              </a:lnSpc>
            </a:pPr>
            <a:r>
              <a:rPr kumimoji="0" lang="en-US" sz="4400" b="1" i="0" u="none" strike="noStrike" kern="1200" cap="none" spc="0" normalizeH="0" baseline="0" noProof="0" dirty="0">
                <a:ln>
                  <a:noFill/>
                </a:ln>
                <a:solidFill>
                  <a:schemeClr val="accent2"/>
                </a:solidFill>
                <a:effectLst/>
                <a:uLnTx/>
                <a:uFillTx/>
                <a:latin typeface="Century Gothic" panose="020B0502020202020204" pitchFamily="34" charset="0"/>
              </a:rPr>
              <a:t>WELCOME</a:t>
            </a:r>
          </a:p>
        </p:txBody>
      </p:sp>
      <p:sp>
        <p:nvSpPr>
          <p:cNvPr id="31" name="TextBox 30">
            <a:extLst>
              <a:ext uri="{FF2B5EF4-FFF2-40B4-BE49-F238E27FC236}">
                <a16:creationId xmlns:a16="http://schemas.microsoft.com/office/drawing/2014/main" id="{F97FAB05-85CF-428B-849F-BAFC66B5D40A}"/>
              </a:ext>
            </a:extLst>
          </p:cNvPr>
          <p:cNvSpPr txBox="1"/>
          <p:nvPr/>
        </p:nvSpPr>
        <p:spPr>
          <a:xfrm>
            <a:off x="1422369" y="2544554"/>
            <a:ext cx="3711272" cy="553998"/>
          </a:xfrm>
          <a:prstGeom prst="rect">
            <a:avLst/>
          </a:prstGeom>
          <a:noFill/>
        </p:spPr>
        <p:txBody>
          <a:bodyPr wrap="none" rtlCol="0">
            <a:spAutoFit/>
          </a:bodyPr>
          <a:lstStyle/>
          <a:p>
            <a:r>
              <a:rPr lang="en-MY" sz="3000" b="1" dirty="0">
                <a:solidFill>
                  <a:schemeClr val="accent3"/>
                </a:solidFill>
                <a:latin typeface="Century Gothic" panose="020B0502020202020204" pitchFamily="34" charset="0"/>
              </a:rPr>
              <a:t>QUARTERLY REPORT</a:t>
            </a:r>
          </a:p>
        </p:txBody>
      </p:sp>
      <p:sp>
        <p:nvSpPr>
          <p:cNvPr id="9" name="Lorem ipsum dolor sit amet, consectetur adipiscing elit, sed do eiusmod tempor incididunt ut labore et dolore magna aliqua. Ut enim ad minim veniam.  Quis nostrud exercitation ullamco laboris nisi ut aliquip ex ea commodo consequat.…">
            <a:extLst>
              <a:ext uri="{FF2B5EF4-FFF2-40B4-BE49-F238E27FC236}">
                <a16:creationId xmlns:a16="http://schemas.microsoft.com/office/drawing/2014/main" id="{F831C4F7-97DC-384A-A1D0-A9043C0A0632}"/>
              </a:ext>
            </a:extLst>
          </p:cNvPr>
          <p:cNvSpPr txBox="1"/>
          <p:nvPr/>
        </p:nvSpPr>
        <p:spPr>
          <a:xfrm>
            <a:off x="1550385" y="3601680"/>
            <a:ext cx="3932000" cy="1762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marL="0" marR="0" lvl="0" indent="0" algn="l" defTabSz="412750" rtl="0" eaLnBrk="1" fontAlgn="auto" latinLnBrk="0" hangingPunct="0">
              <a:lnSpc>
                <a:spcPts val="2000"/>
              </a:lnSpc>
              <a:spcBef>
                <a:spcPts val="0"/>
              </a:spcBef>
              <a:spcAft>
                <a:spcPts val="0"/>
              </a:spcAft>
              <a:buClrTx/>
              <a:buSzTx/>
              <a:buFontTx/>
              <a:buNone/>
              <a:tabLst/>
              <a:defRPr/>
            </a:pPr>
            <a:r>
              <a:rPr kumimoji="0" lang="en-IN" sz="1100" b="0" i="0" u="none" strike="noStrike" kern="1400" cap="none" normalizeH="0" noProof="0" dirty="0">
                <a:ln>
                  <a:noFill/>
                </a:ln>
                <a:solidFill>
                  <a:schemeClr val="tx2"/>
                </a:solidFill>
                <a:effectLst/>
                <a:uLnTx/>
                <a:uFillTx/>
                <a:latin typeface="Century Gothic" panose="020B0502020202020204" pitchFamily="34" charset="0"/>
                <a:ea typeface="Helvetica Neue"/>
                <a:cs typeface="Helvetica Neue"/>
                <a:sym typeface="Helvetica Neue"/>
              </a:rPr>
              <a:t>I am delighted that the board has elected me as chairman and am ready to take our organization to the next level. As our business moves through the next decade, </a:t>
            </a:r>
            <a:r>
              <a:rPr lang="en-IN" sz="1100" kern="1400" dirty="0">
                <a:solidFill>
                  <a:schemeClr val="tx2"/>
                </a:solidFill>
                <a:latin typeface="Century Gothic" panose="020B0502020202020204" pitchFamily="34" charset="0"/>
                <a:ea typeface="Helvetica Neue"/>
                <a:cs typeface="Helvetica Neue"/>
                <a:sym typeface="Helvetica Neue"/>
              </a:rPr>
              <a:t>I</a:t>
            </a:r>
            <a:r>
              <a:rPr kumimoji="0" lang="en-IN" sz="1100" b="0" i="0" u="none" strike="noStrike" kern="1400" cap="none" normalizeH="0" noProof="0" dirty="0">
                <a:ln>
                  <a:noFill/>
                </a:ln>
                <a:solidFill>
                  <a:schemeClr val="tx2"/>
                </a:solidFill>
                <a:effectLst/>
                <a:uLnTx/>
                <a:uFillTx/>
                <a:latin typeface="Century Gothic" panose="020B0502020202020204" pitchFamily="34" charset="0"/>
                <a:ea typeface="Helvetica Neue"/>
                <a:cs typeface="Helvetica Neue"/>
                <a:sym typeface="Helvetica Neue"/>
              </a:rPr>
              <a:t> can assure you that our board will continue its oversight of the company’s long-term business strategies and continue a democratic and transparent system to foster innovative thinking and problem solving. </a:t>
            </a:r>
          </a:p>
        </p:txBody>
      </p:sp>
      <p:sp>
        <p:nvSpPr>
          <p:cNvPr id="10" name="TextBox 9">
            <a:extLst>
              <a:ext uri="{FF2B5EF4-FFF2-40B4-BE49-F238E27FC236}">
                <a16:creationId xmlns:a16="http://schemas.microsoft.com/office/drawing/2014/main" id="{9D9AA611-6E20-4AFE-A8E7-35A339DA818F}"/>
              </a:ext>
            </a:extLst>
          </p:cNvPr>
          <p:cNvSpPr txBox="1"/>
          <p:nvPr/>
        </p:nvSpPr>
        <p:spPr>
          <a:xfrm>
            <a:off x="6306309" y="3907150"/>
            <a:ext cx="2553905" cy="707886"/>
          </a:xfrm>
          <a:prstGeom prst="rect">
            <a:avLst/>
          </a:prstGeom>
          <a:noFill/>
        </p:spPr>
        <p:txBody>
          <a:bodyPr wrap="none" rtlCol="0">
            <a:spAutoFit/>
          </a:bodyPr>
          <a:lstStyle/>
          <a:p>
            <a:pPr algn="r"/>
            <a:r>
              <a:rPr lang="en-US" sz="4000" b="1" dirty="0">
                <a:ln w="12700">
                  <a:solidFill>
                    <a:schemeClr val="accent3"/>
                  </a:solidFill>
                </a:ln>
                <a:solidFill>
                  <a:schemeClr val="bg1"/>
                </a:solidFill>
                <a:latin typeface="Century Gothic" panose="020B0502020202020204" pitchFamily="34" charset="0"/>
              </a:rPr>
              <a:t>Transform</a:t>
            </a:r>
          </a:p>
        </p:txBody>
      </p:sp>
      <p:sp>
        <p:nvSpPr>
          <p:cNvPr id="2" name="Rectangle 1">
            <a:extLst>
              <a:ext uri="{FF2B5EF4-FFF2-40B4-BE49-F238E27FC236}">
                <a16:creationId xmlns:a16="http://schemas.microsoft.com/office/drawing/2014/main" id="{4D2B0DD3-ECBA-4EC1-8E76-6B02DBD790BE}"/>
              </a:ext>
            </a:extLst>
          </p:cNvPr>
          <p:cNvSpPr/>
          <p:nvPr/>
        </p:nvSpPr>
        <p:spPr>
          <a:xfrm>
            <a:off x="7043691" y="3075057"/>
            <a:ext cx="1816523" cy="707886"/>
          </a:xfrm>
          <a:prstGeom prst="rect">
            <a:avLst/>
          </a:prstGeom>
          <a:noFill/>
        </p:spPr>
        <p:txBody>
          <a:bodyPr wrap="none" rtlCol="0">
            <a:spAutoFit/>
          </a:bodyPr>
          <a:lstStyle/>
          <a:p>
            <a:pPr algn="r"/>
            <a:r>
              <a:rPr lang="en-US" sz="4000" b="1" dirty="0">
                <a:ln w="12700">
                  <a:solidFill>
                    <a:schemeClr val="accent3"/>
                  </a:solidFill>
                </a:ln>
                <a:solidFill>
                  <a:schemeClr val="bg1"/>
                </a:solidFill>
                <a:latin typeface="Century Gothic" panose="020B0502020202020204" pitchFamily="34" charset="0"/>
              </a:rPr>
              <a:t>Inspire</a:t>
            </a:r>
          </a:p>
        </p:txBody>
      </p:sp>
      <p:sp>
        <p:nvSpPr>
          <p:cNvPr id="4" name="Rectangle 3">
            <a:extLst>
              <a:ext uri="{FF2B5EF4-FFF2-40B4-BE49-F238E27FC236}">
                <a16:creationId xmlns:a16="http://schemas.microsoft.com/office/drawing/2014/main" id="{36E60890-0D00-4970-BEEF-425707597925}"/>
              </a:ext>
            </a:extLst>
          </p:cNvPr>
          <p:cNvSpPr/>
          <p:nvPr/>
        </p:nvSpPr>
        <p:spPr>
          <a:xfrm>
            <a:off x="6357606" y="4740297"/>
            <a:ext cx="2502608" cy="707886"/>
          </a:xfrm>
          <a:prstGeom prst="rect">
            <a:avLst/>
          </a:prstGeom>
          <a:noFill/>
        </p:spPr>
        <p:txBody>
          <a:bodyPr wrap="none" rtlCol="0">
            <a:spAutoFit/>
          </a:bodyPr>
          <a:lstStyle/>
          <a:p>
            <a:pPr algn="r"/>
            <a:r>
              <a:rPr lang="en-US" sz="4000" b="1" dirty="0">
                <a:ln w="12700">
                  <a:solidFill>
                    <a:schemeClr val="accent3"/>
                  </a:solidFill>
                </a:ln>
                <a:solidFill>
                  <a:schemeClr val="bg1"/>
                </a:solidFill>
                <a:latin typeface="Century Gothic" panose="020B0502020202020204" pitchFamily="34" charset="0"/>
              </a:rPr>
              <a:t>Empower</a:t>
            </a:r>
          </a:p>
        </p:txBody>
      </p:sp>
      <p:sp>
        <p:nvSpPr>
          <p:cNvPr id="195" name="Rounded Rectangle">
            <a:extLst>
              <a:ext uri="{FF2B5EF4-FFF2-40B4-BE49-F238E27FC236}">
                <a16:creationId xmlns:a16="http://schemas.microsoft.com/office/drawing/2014/main" id="{E4138750-70BD-C675-A69B-E1EF45ED72DF}"/>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282242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30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3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500"/>
                                        <p:tgtEl>
                                          <p:spTgt spid="38"/>
                                        </p:tgtEl>
                                      </p:cBhvr>
                                    </p:animEffect>
                                  </p:childTnLst>
                                </p:cTn>
                              </p:par>
                              <p:par>
                                <p:cTn id="17" presetID="0" presetClass="path" presetSubtype="0" decel="50000" fill="hold" nodeType="withEffect">
                                  <p:stCondLst>
                                    <p:cond delay="0"/>
                                  </p:stCondLst>
                                  <p:childTnLst>
                                    <p:animMotion origin="layout" path="M -0.0539 0.06065 L -3.125E-6 0 " pathEditMode="relative" rAng="0" ptsTypes="AA">
                                      <p:cBhvr>
                                        <p:cTn id="18" dur="2000" fill="hold"/>
                                        <p:tgtEl>
                                          <p:spTgt spid="38"/>
                                        </p:tgtEl>
                                        <p:attrNameLst>
                                          <p:attrName>ppt_x</p:attrName>
                                          <p:attrName>ppt_y</p:attrName>
                                        </p:attrNameLst>
                                      </p:cBhvr>
                                      <p:rCtr x="2695" y="-3032"/>
                                    </p:animMotion>
                                  </p:childTnLst>
                                </p:cTn>
                              </p:par>
                              <p:par>
                                <p:cTn id="19" presetID="0" presetClass="path" presetSubtype="0" decel="50000" fill="hold" grpId="1" nodeType="withEffect">
                                  <p:stCondLst>
                                    <p:cond delay="0"/>
                                  </p:stCondLst>
                                  <p:childTnLst>
                                    <p:animMotion origin="layout" path="M 0.03386 -0.05231 L -3.125E-6 0 " pathEditMode="relative" rAng="0" ptsTypes="AA">
                                      <p:cBhvr>
                                        <p:cTn id="20" dur="2000" fill="hold"/>
                                        <p:tgtEl>
                                          <p:spTgt spid="6"/>
                                        </p:tgtEl>
                                        <p:attrNameLst>
                                          <p:attrName>ppt_x</p:attrName>
                                          <p:attrName>ppt_y</p:attrName>
                                        </p:attrNameLst>
                                      </p:cBhvr>
                                      <p:rCtr x="-1693" y="2616"/>
                                    </p:animMotion>
                                  </p:childTnLst>
                                </p:cTn>
                              </p:par>
                              <p:par>
                                <p:cTn id="21" presetID="0" presetClass="path" presetSubtype="0" repeatCount="indefinite" autoRev="1" fill="hold" grpId="2" nodeType="withEffect">
                                  <p:stCondLst>
                                    <p:cond delay="1500"/>
                                  </p:stCondLst>
                                  <p:endCondLst>
                                    <p:cond evt="onNext" delay="0">
                                      <p:tgtEl>
                                        <p:sldTgt/>
                                      </p:tgtEl>
                                    </p:cond>
                                  </p:endCondLst>
                                  <p:childTnLst>
                                    <p:animMotion origin="layout" path="M 2.91667E-6 -3.7037E-7 L -3.125E-6 -0.03981 " pathEditMode="relative" rAng="0" ptsTypes="AA">
                                      <p:cBhvr>
                                        <p:cTn id="22" dur="4000" fill="hold"/>
                                        <p:tgtEl>
                                          <p:spTgt spid="6"/>
                                        </p:tgtEl>
                                        <p:attrNameLst>
                                          <p:attrName>ppt_x</p:attrName>
                                          <p:attrName>ppt_y</p:attrName>
                                        </p:attrNameLst>
                                      </p:cBhvr>
                                      <p:rCtr x="182" y="-3333"/>
                                    </p:animMotion>
                                  </p:childTnLst>
                                </p:cTn>
                              </p:par>
                              <p:par>
                                <p:cTn id="23" presetID="47"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500"/>
                                        <p:tgtEl>
                                          <p:spTgt spid="31"/>
                                        </p:tgtEl>
                                      </p:cBhvr>
                                    </p:animEffect>
                                    <p:anim calcmode="lin" valueType="num">
                                      <p:cBhvr>
                                        <p:cTn id="26" dur="1500" fill="hold"/>
                                        <p:tgtEl>
                                          <p:spTgt spid="31"/>
                                        </p:tgtEl>
                                        <p:attrNameLst>
                                          <p:attrName>ppt_x</p:attrName>
                                        </p:attrNameLst>
                                      </p:cBhvr>
                                      <p:tavLst>
                                        <p:tav tm="0">
                                          <p:val>
                                            <p:strVal val="#ppt_x"/>
                                          </p:val>
                                        </p:tav>
                                        <p:tav tm="100000">
                                          <p:val>
                                            <p:strVal val="#ppt_x"/>
                                          </p:val>
                                        </p:tav>
                                      </p:tavLst>
                                    </p:anim>
                                    <p:anim calcmode="lin" valueType="num">
                                      <p:cBhvr>
                                        <p:cTn id="27" dur="1500" fill="hold"/>
                                        <p:tgtEl>
                                          <p:spTgt spid="3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1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500"/>
                                        <p:tgtEl>
                                          <p:spTgt spid="2"/>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500"/>
                                        <p:tgtEl>
                                          <p:spTgt spid="10"/>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500"/>
                                        <p:tgtEl>
                                          <p:spTgt spid="4"/>
                                        </p:tgtEl>
                                      </p:cBhvr>
                                    </p:animEffect>
                                  </p:childTnLst>
                                </p:cTn>
                              </p:par>
                              <p:par>
                                <p:cTn id="40" presetID="0" presetClass="path" presetSubtype="0" decel="50000" fill="hold" grpId="1" nodeType="withEffect">
                                  <p:stCondLst>
                                    <p:cond delay="2000"/>
                                  </p:stCondLst>
                                  <p:childTnLst>
                                    <p:animMotion origin="layout" path="M 0.03099 0 L -3.54167E-6 0 " pathEditMode="relative" rAng="0" ptsTypes="AA">
                                      <p:cBhvr>
                                        <p:cTn id="41" dur="2000" fill="hold"/>
                                        <p:tgtEl>
                                          <p:spTgt spid="2"/>
                                        </p:tgtEl>
                                        <p:attrNameLst>
                                          <p:attrName>ppt_x</p:attrName>
                                          <p:attrName>ppt_y</p:attrName>
                                        </p:attrNameLst>
                                      </p:cBhvr>
                                      <p:rCtr x="-1549" y="0"/>
                                    </p:animMotion>
                                  </p:childTnLst>
                                </p:cTn>
                              </p:par>
                              <p:par>
                                <p:cTn id="42" presetID="0" presetClass="path" presetSubtype="0" decel="50000" fill="hold" grpId="1" nodeType="withEffect">
                                  <p:stCondLst>
                                    <p:cond delay="2500"/>
                                  </p:stCondLst>
                                  <p:childTnLst>
                                    <p:animMotion origin="layout" path="M 0.03282 3.7037E-6 L 5E-6 3.7037E-6 " pathEditMode="relative" rAng="0" ptsTypes="AA">
                                      <p:cBhvr>
                                        <p:cTn id="43" dur="2000" fill="hold"/>
                                        <p:tgtEl>
                                          <p:spTgt spid="10"/>
                                        </p:tgtEl>
                                        <p:attrNameLst>
                                          <p:attrName>ppt_x</p:attrName>
                                          <p:attrName>ppt_y</p:attrName>
                                        </p:attrNameLst>
                                      </p:cBhvr>
                                      <p:rCtr x="-1641" y="0"/>
                                    </p:animMotion>
                                  </p:childTnLst>
                                </p:cTn>
                              </p:par>
                              <p:par>
                                <p:cTn id="44" presetID="0" presetClass="path" presetSubtype="0" decel="50000" fill="hold" grpId="1" nodeType="withEffect">
                                  <p:stCondLst>
                                    <p:cond delay="3000"/>
                                  </p:stCondLst>
                                  <p:childTnLst>
                                    <p:animMotion origin="layout" path="M 0.03216 -4.07407E-6 L -8.33333E-7 -4.07407E-6 " pathEditMode="relative" rAng="0" ptsTypes="AA">
                                      <p:cBhvr>
                                        <p:cTn id="45" dur="2000" fill="hold"/>
                                        <p:tgtEl>
                                          <p:spTgt spid="4"/>
                                        </p:tgtEl>
                                        <p:attrNameLst>
                                          <p:attrName>ppt_x</p:attrName>
                                          <p:attrName>ppt_y</p:attrName>
                                        </p:attrNameLst>
                                      </p:cBhvr>
                                      <p:rCtr x="-1536" y="0"/>
                                    </p:animMotion>
                                  </p:childTnLst>
                                </p:cTn>
                              </p:par>
                              <p:par>
                                <p:cTn id="46" presetID="10" presetClass="entr" presetSubtype="0" fill="hold" grpId="0" nodeType="with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fade">
                                      <p:cBhvr>
                                        <p:cTn id="48" dur="1500"/>
                                        <p:tgtEl>
                                          <p:spTgt spid="207"/>
                                        </p:tgtEl>
                                      </p:cBhvr>
                                    </p:animEffect>
                                  </p:childTnLst>
                                </p:cTn>
                              </p:par>
                              <p:par>
                                <p:cTn id="49" presetID="0" presetClass="path" presetSubtype="0" decel="50000" fill="hold" grpId="1" nodeType="withEffect">
                                  <p:stCondLst>
                                    <p:cond delay="0"/>
                                  </p:stCondLst>
                                  <p:childTnLst>
                                    <p:animMotion origin="layout" path="M 0.03386 -0.05231 L -3.125E-6 0 " pathEditMode="relative" rAng="0" ptsTypes="AA">
                                      <p:cBhvr>
                                        <p:cTn id="50" dur="2000" fill="hold"/>
                                        <p:tgtEl>
                                          <p:spTgt spid="207"/>
                                        </p:tgtEl>
                                        <p:attrNameLst>
                                          <p:attrName>ppt_x</p:attrName>
                                          <p:attrName>ppt_y</p:attrName>
                                        </p:attrNameLst>
                                      </p:cBhvr>
                                      <p:rCtr x="-1693" y="2616"/>
                                    </p:animMotion>
                                  </p:childTnLst>
                                </p:cTn>
                              </p:par>
                              <p:par>
                                <p:cTn id="51" presetID="0" presetClass="path" presetSubtype="0" repeatCount="indefinite" autoRev="1" fill="hold" grpId="2" nodeType="withEffect">
                                  <p:stCondLst>
                                    <p:cond delay="1500"/>
                                  </p:stCondLst>
                                  <p:endCondLst>
                                    <p:cond evt="onNext" delay="0">
                                      <p:tgtEl>
                                        <p:sldTgt/>
                                      </p:tgtEl>
                                    </p:cond>
                                  </p:endCondLst>
                                  <p:childTnLst>
                                    <p:animMotion origin="layout" path="M -3.125E-6 0 L 0.00013 0.05023 " pathEditMode="relative" rAng="0" ptsTypes="AA">
                                      <p:cBhvr>
                                        <p:cTn id="52" dur="4000" fill="hold"/>
                                        <p:tgtEl>
                                          <p:spTgt spid="207"/>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7" grpId="1" animBg="1"/>
      <p:bldP spid="207" grpId="2" animBg="1"/>
      <p:bldP spid="6" grpId="0" animBg="1"/>
      <p:bldP spid="6" grpId="1" animBg="1"/>
      <p:bldP spid="6" grpId="2" animBg="1"/>
      <p:bldP spid="31" grpId="0"/>
      <p:bldP spid="9" grpId="0" animBg="1"/>
      <p:bldP spid="10" grpId="0"/>
      <p:bldP spid="10" grpId="1"/>
      <p:bldP spid="2" grpId="0"/>
      <p:bldP spid="2"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a:extLst>
              <a:ext uri="{FF2B5EF4-FFF2-40B4-BE49-F238E27FC236}">
                <a16:creationId xmlns:a16="http://schemas.microsoft.com/office/drawing/2014/main" id="{D3622420-C085-4D4B-BD04-CEA0586461A4}"/>
              </a:ext>
            </a:extLst>
          </p:cNvPr>
          <p:cNvSpPr/>
          <p:nvPr/>
        </p:nvSpPr>
        <p:spPr>
          <a:xfrm>
            <a:off x="574244" y="683450"/>
            <a:ext cx="11043513" cy="3253646"/>
          </a:xfrm>
          <a:prstGeom prst="roundRect">
            <a:avLst>
              <a:gd name="adj" fmla="val 7816"/>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7" name="Rounded Rectangle">
            <a:extLst>
              <a:ext uri="{FF2B5EF4-FFF2-40B4-BE49-F238E27FC236}">
                <a16:creationId xmlns:a16="http://schemas.microsoft.com/office/drawing/2014/main" id="{9C35CDCF-0C90-40A5-9BF0-CE1D7513E182}"/>
              </a:ext>
            </a:extLst>
          </p:cNvPr>
          <p:cNvSpPr/>
          <p:nvPr/>
        </p:nvSpPr>
        <p:spPr>
          <a:xfrm>
            <a:off x="574244" y="4141192"/>
            <a:ext cx="2595181" cy="2432816"/>
          </a:xfrm>
          <a:prstGeom prst="roundRect">
            <a:avLst>
              <a:gd name="adj" fmla="val 10548"/>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aphicFrame>
        <p:nvGraphicFramePr>
          <p:cNvPr id="19" name="Chart 18">
            <a:extLst>
              <a:ext uri="{FF2B5EF4-FFF2-40B4-BE49-F238E27FC236}">
                <a16:creationId xmlns:a16="http://schemas.microsoft.com/office/drawing/2014/main" id="{8009DCF3-C67E-47D0-BA27-054C91B54786}"/>
              </a:ext>
            </a:extLst>
          </p:cNvPr>
          <p:cNvGraphicFramePr/>
          <p:nvPr>
            <p:extLst>
              <p:ext uri="{D42A27DB-BD31-4B8C-83A1-F6EECF244321}">
                <p14:modId xmlns:p14="http://schemas.microsoft.com/office/powerpoint/2010/main" val="2535939067"/>
              </p:ext>
            </p:extLst>
          </p:nvPr>
        </p:nvGraphicFramePr>
        <p:xfrm>
          <a:off x="693067" y="4666435"/>
          <a:ext cx="2476358" cy="1707940"/>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4">
            <a:extLst>
              <a:ext uri="{FF2B5EF4-FFF2-40B4-BE49-F238E27FC236}">
                <a16:creationId xmlns:a16="http://schemas.microsoft.com/office/drawing/2014/main" id="{419F4F85-A79B-4476-8859-8320C0D1AEDE}"/>
              </a:ext>
            </a:extLst>
          </p:cNvPr>
          <p:cNvSpPr txBox="1"/>
          <p:nvPr/>
        </p:nvSpPr>
        <p:spPr>
          <a:xfrm>
            <a:off x="953348" y="4324778"/>
            <a:ext cx="1836973" cy="276999"/>
          </a:xfrm>
          <a:prstGeom prst="rect">
            <a:avLst/>
          </a:prstGeom>
          <a:noFill/>
        </p:spPr>
        <p:txBody>
          <a:bodyPr wrap="square">
            <a:spAutoFit/>
          </a:bodyPr>
          <a:lstStyle/>
          <a:p>
            <a:pPr algn="ctr"/>
            <a:r>
              <a:rPr lang="en-US" sz="1200" b="1" dirty="0">
                <a:solidFill>
                  <a:schemeClr val="accent2"/>
                </a:solidFill>
                <a:latin typeface="Century Gothic" panose="020B0502020202020204" pitchFamily="34" charset="0"/>
              </a:rPr>
              <a:t>REVENUE </a:t>
            </a:r>
          </a:p>
        </p:txBody>
      </p:sp>
      <p:sp>
        <p:nvSpPr>
          <p:cNvPr id="18" name="Rounded Rectangle">
            <a:extLst>
              <a:ext uri="{FF2B5EF4-FFF2-40B4-BE49-F238E27FC236}">
                <a16:creationId xmlns:a16="http://schemas.microsoft.com/office/drawing/2014/main" id="{08F4BCFB-C5D0-4C5C-9808-AC77B7C964E9}"/>
              </a:ext>
            </a:extLst>
          </p:cNvPr>
          <p:cNvSpPr/>
          <p:nvPr/>
        </p:nvSpPr>
        <p:spPr>
          <a:xfrm>
            <a:off x="3390355" y="4141192"/>
            <a:ext cx="2595181" cy="2432816"/>
          </a:xfrm>
          <a:prstGeom prst="roundRect">
            <a:avLst>
              <a:gd name="adj" fmla="val 10548"/>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aphicFrame>
        <p:nvGraphicFramePr>
          <p:cNvPr id="22" name="Chart 21">
            <a:extLst>
              <a:ext uri="{FF2B5EF4-FFF2-40B4-BE49-F238E27FC236}">
                <a16:creationId xmlns:a16="http://schemas.microsoft.com/office/drawing/2014/main" id="{B2BFAF10-DE21-4F51-A6EB-C8F3B1039A91}"/>
              </a:ext>
            </a:extLst>
          </p:cNvPr>
          <p:cNvGraphicFramePr/>
          <p:nvPr>
            <p:extLst>
              <p:ext uri="{D42A27DB-BD31-4B8C-83A1-F6EECF244321}">
                <p14:modId xmlns:p14="http://schemas.microsoft.com/office/powerpoint/2010/main" val="2527956924"/>
              </p:ext>
            </p:extLst>
          </p:nvPr>
        </p:nvGraphicFramePr>
        <p:xfrm>
          <a:off x="3509178" y="4666435"/>
          <a:ext cx="2476358" cy="1707940"/>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A6B59690-EF90-4FB5-96FE-B8CC44C08F59}"/>
              </a:ext>
            </a:extLst>
          </p:cNvPr>
          <p:cNvSpPr txBox="1"/>
          <p:nvPr/>
        </p:nvSpPr>
        <p:spPr>
          <a:xfrm>
            <a:off x="3769459" y="4324778"/>
            <a:ext cx="1836973" cy="276999"/>
          </a:xfrm>
          <a:prstGeom prst="rect">
            <a:avLst/>
          </a:prstGeom>
          <a:noFill/>
        </p:spPr>
        <p:txBody>
          <a:bodyPr wrap="square">
            <a:spAutoFit/>
          </a:bodyPr>
          <a:lstStyle/>
          <a:p>
            <a:pPr algn="ctr"/>
            <a:r>
              <a:rPr lang="en-US" sz="1200" b="1" dirty="0">
                <a:solidFill>
                  <a:schemeClr val="accent2"/>
                </a:solidFill>
                <a:latin typeface="Century Gothic" panose="020B0502020202020204" pitchFamily="34" charset="0"/>
              </a:rPr>
              <a:t>NET INCOME</a:t>
            </a:r>
          </a:p>
        </p:txBody>
      </p:sp>
      <p:sp>
        <p:nvSpPr>
          <p:cNvPr id="20" name="Rounded Rectangle">
            <a:extLst>
              <a:ext uri="{FF2B5EF4-FFF2-40B4-BE49-F238E27FC236}">
                <a16:creationId xmlns:a16="http://schemas.microsoft.com/office/drawing/2014/main" id="{8456E3FD-A738-4268-96AA-3F8E65DDB997}"/>
              </a:ext>
            </a:extLst>
          </p:cNvPr>
          <p:cNvSpPr/>
          <p:nvPr/>
        </p:nvSpPr>
        <p:spPr>
          <a:xfrm>
            <a:off x="9022576" y="4141192"/>
            <a:ext cx="2595181" cy="2432816"/>
          </a:xfrm>
          <a:prstGeom prst="roundRect">
            <a:avLst>
              <a:gd name="adj" fmla="val 10548"/>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27" name="TextBox 26">
            <a:extLst>
              <a:ext uri="{FF2B5EF4-FFF2-40B4-BE49-F238E27FC236}">
                <a16:creationId xmlns:a16="http://schemas.microsoft.com/office/drawing/2014/main" id="{376486E1-D5D4-4E71-B0C5-C238D7C21ADC}"/>
              </a:ext>
            </a:extLst>
          </p:cNvPr>
          <p:cNvSpPr txBox="1"/>
          <p:nvPr/>
        </p:nvSpPr>
        <p:spPr>
          <a:xfrm>
            <a:off x="9238908" y="4324778"/>
            <a:ext cx="2162518" cy="430887"/>
          </a:xfrm>
          <a:prstGeom prst="rect">
            <a:avLst/>
          </a:prstGeom>
          <a:noFill/>
        </p:spPr>
        <p:txBody>
          <a:bodyPr wrap="square">
            <a:spAutoFit/>
          </a:bodyPr>
          <a:lstStyle/>
          <a:p>
            <a:pPr algn="ctr"/>
            <a:r>
              <a:rPr lang="en-US" sz="1200" b="1" dirty="0">
                <a:solidFill>
                  <a:schemeClr val="bg1"/>
                </a:solidFill>
                <a:latin typeface="Century Gothic" panose="020B0502020202020204" pitchFamily="34" charset="0"/>
              </a:rPr>
              <a:t>FREE CASH FLOW</a:t>
            </a:r>
          </a:p>
          <a:p>
            <a:pPr algn="ctr"/>
            <a:r>
              <a:rPr lang="en-US" sz="1000" dirty="0">
                <a:solidFill>
                  <a:schemeClr val="bg1"/>
                </a:solidFill>
                <a:latin typeface="Century Gothic" panose="020B0502020202020204" pitchFamily="34" charset="0"/>
              </a:rPr>
              <a:t>(CUMULATIVE)</a:t>
            </a:r>
          </a:p>
        </p:txBody>
      </p:sp>
      <p:sp>
        <p:nvSpPr>
          <p:cNvPr id="32" name="Rounded Rectangle">
            <a:extLst>
              <a:ext uri="{FF2B5EF4-FFF2-40B4-BE49-F238E27FC236}">
                <a16:creationId xmlns:a16="http://schemas.microsoft.com/office/drawing/2014/main" id="{5C9550A4-24BB-4FF7-9134-BCCDE5862988}"/>
              </a:ext>
            </a:extLst>
          </p:cNvPr>
          <p:cNvSpPr/>
          <p:nvPr/>
        </p:nvSpPr>
        <p:spPr>
          <a:xfrm>
            <a:off x="6206466" y="4141192"/>
            <a:ext cx="2595181" cy="2432816"/>
          </a:xfrm>
          <a:prstGeom prst="roundRect">
            <a:avLst>
              <a:gd name="adj" fmla="val 10548"/>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aphicFrame>
        <p:nvGraphicFramePr>
          <p:cNvPr id="33" name="Chart 32">
            <a:extLst>
              <a:ext uri="{FF2B5EF4-FFF2-40B4-BE49-F238E27FC236}">
                <a16:creationId xmlns:a16="http://schemas.microsoft.com/office/drawing/2014/main" id="{527D86A7-5082-46D7-8C2B-0AF428B924BC}"/>
              </a:ext>
            </a:extLst>
          </p:cNvPr>
          <p:cNvGraphicFramePr/>
          <p:nvPr>
            <p:extLst>
              <p:ext uri="{D42A27DB-BD31-4B8C-83A1-F6EECF244321}">
                <p14:modId xmlns:p14="http://schemas.microsoft.com/office/powerpoint/2010/main" val="3161080814"/>
              </p:ext>
            </p:extLst>
          </p:nvPr>
        </p:nvGraphicFramePr>
        <p:xfrm>
          <a:off x="6325288" y="4666435"/>
          <a:ext cx="2476358" cy="1707940"/>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 33">
            <a:extLst>
              <a:ext uri="{FF2B5EF4-FFF2-40B4-BE49-F238E27FC236}">
                <a16:creationId xmlns:a16="http://schemas.microsoft.com/office/drawing/2014/main" id="{C00732F1-9055-4BAD-8B7E-AA68D445D750}"/>
              </a:ext>
            </a:extLst>
          </p:cNvPr>
          <p:cNvSpPr txBox="1"/>
          <p:nvPr/>
        </p:nvSpPr>
        <p:spPr>
          <a:xfrm>
            <a:off x="6585570" y="4324778"/>
            <a:ext cx="1836973" cy="276999"/>
          </a:xfrm>
          <a:prstGeom prst="rect">
            <a:avLst/>
          </a:prstGeom>
          <a:noFill/>
        </p:spPr>
        <p:txBody>
          <a:bodyPr wrap="square">
            <a:spAutoFit/>
          </a:bodyPr>
          <a:lstStyle/>
          <a:p>
            <a:pPr algn="ctr"/>
            <a:r>
              <a:rPr lang="en-US" sz="1200" b="1" dirty="0">
                <a:solidFill>
                  <a:schemeClr val="accent2"/>
                </a:solidFill>
                <a:latin typeface="Century Gothic" panose="020B0502020202020204" pitchFamily="34" charset="0"/>
              </a:rPr>
              <a:t>CASH BALANCE</a:t>
            </a:r>
          </a:p>
        </p:txBody>
      </p:sp>
      <p:graphicFrame>
        <p:nvGraphicFramePr>
          <p:cNvPr id="23" name="Chart 22">
            <a:extLst>
              <a:ext uri="{FF2B5EF4-FFF2-40B4-BE49-F238E27FC236}">
                <a16:creationId xmlns:a16="http://schemas.microsoft.com/office/drawing/2014/main" id="{FCA04DC2-3BA0-4292-B419-72FD06E1C12A}"/>
              </a:ext>
            </a:extLst>
          </p:cNvPr>
          <p:cNvGraphicFramePr/>
          <p:nvPr>
            <p:extLst>
              <p:ext uri="{D42A27DB-BD31-4B8C-83A1-F6EECF244321}">
                <p14:modId xmlns:p14="http://schemas.microsoft.com/office/powerpoint/2010/main" val="171431637"/>
              </p:ext>
            </p:extLst>
          </p:nvPr>
        </p:nvGraphicFramePr>
        <p:xfrm>
          <a:off x="9169400" y="4755666"/>
          <a:ext cx="2329533" cy="15778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1FE711AA-07A3-459D-9A9F-0E84BB5CF525}"/>
              </a:ext>
            </a:extLst>
          </p:cNvPr>
          <p:cNvGraphicFramePr>
            <a:graphicFrameLocks noGrp="1"/>
          </p:cNvGraphicFramePr>
          <p:nvPr>
            <p:extLst>
              <p:ext uri="{D42A27DB-BD31-4B8C-83A1-F6EECF244321}">
                <p14:modId xmlns:p14="http://schemas.microsoft.com/office/powerpoint/2010/main" val="1852331054"/>
              </p:ext>
            </p:extLst>
          </p:nvPr>
        </p:nvGraphicFramePr>
        <p:xfrm>
          <a:off x="953349" y="887546"/>
          <a:ext cx="10285302" cy="2845456"/>
        </p:xfrm>
        <a:graphic>
          <a:graphicData uri="http://schemas.openxmlformats.org/drawingml/2006/table">
            <a:tbl>
              <a:tblPr>
                <a:tableStyleId>{5C22544A-7EE6-4342-B048-85BDC9FD1C3A}</a:tableStyleId>
              </a:tblPr>
              <a:tblGrid>
                <a:gridCol w="4421627">
                  <a:extLst>
                    <a:ext uri="{9D8B030D-6E8A-4147-A177-3AD203B41FA5}">
                      <a16:colId xmlns:a16="http://schemas.microsoft.com/office/drawing/2014/main" val="4093256041"/>
                    </a:ext>
                  </a:extLst>
                </a:gridCol>
                <a:gridCol w="1172735">
                  <a:extLst>
                    <a:ext uri="{9D8B030D-6E8A-4147-A177-3AD203B41FA5}">
                      <a16:colId xmlns:a16="http://schemas.microsoft.com/office/drawing/2014/main" val="2881140714"/>
                    </a:ext>
                  </a:extLst>
                </a:gridCol>
                <a:gridCol w="1172735">
                  <a:extLst>
                    <a:ext uri="{9D8B030D-6E8A-4147-A177-3AD203B41FA5}">
                      <a16:colId xmlns:a16="http://schemas.microsoft.com/office/drawing/2014/main" val="739459089"/>
                    </a:ext>
                  </a:extLst>
                </a:gridCol>
                <a:gridCol w="1172735">
                  <a:extLst>
                    <a:ext uri="{9D8B030D-6E8A-4147-A177-3AD203B41FA5}">
                      <a16:colId xmlns:a16="http://schemas.microsoft.com/office/drawing/2014/main" val="3495631633"/>
                    </a:ext>
                  </a:extLst>
                </a:gridCol>
                <a:gridCol w="1172735">
                  <a:extLst>
                    <a:ext uri="{9D8B030D-6E8A-4147-A177-3AD203B41FA5}">
                      <a16:colId xmlns:a16="http://schemas.microsoft.com/office/drawing/2014/main" val="1300772783"/>
                    </a:ext>
                  </a:extLst>
                </a:gridCol>
                <a:gridCol w="1172735">
                  <a:extLst>
                    <a:ext uri="{9D8B030D-6E8A-4147-A177-3AD203B41FA5}">
                      <a16:colId xmlns:a16="http://schemas.microsoft.com/office/drawing/2014/main" val="527810399"/>
                    </a:ext>
                  </a:extLst>
                </a:gridCol>
              </a:tblGrid>
              <a:tr h="355682">
                <a:tc>
                  <a:txBody>
                    <a:bodyPr/>
                    <a:lstStyle/>
                    <a:p>
                      <a:pPr algn="l" fontAlgn="ctr"/>
                      <a:r>
                        <a:rPr lang="en-MY" sz="1200" b="1" u="none" strike="noStrike" dirty="0">
                          <a:solidFill>
                            <a:schemeClr val="accent2"/>
                          </a:solidFill>
                          <a:effectLst/>
                          <a:latin typeface="Century Gothic" panose="020B0502020202020204" pitchFamily="34" charset="0"/>
                        </a:rPr>
                        <a:t>RATIOS</a:t>
                      </a:r>
                      <a:endParaRPr lang="en-MY" sz="1200" b="1" i="0" u="none" strike="noStrike" dirty="0">
                        <a:solidFill>
                          <a:schemeClr val="accent2"/>
                        </a:solidFill>
                        <a:effectLst/>
                        <a:latin typeface="Century Gothic" panose="020B0502020202020204" pitchFamily="34" charset="0"/>
                      </a:endParaRPr>
                    </a:p>
                  </a:txBody>
                  <a:tcPr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MY" sz="1200" b="1" u="none" strike="noStrike" dirty="0">
                          <a:solidFill>
                            <a:schemeClr val="accent2"/>
                          </a:solidFill>
                          <a:effectLst/>
                          <a:latin typeface="Century Gothic" panose="020B0502020202020204" pitchFamily="34" charset="0"/>
                        </a:rPr>
                        <a:t>YEAR 1</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MY" sz="1200" b="1" u="none" strike="noStrike" dirty="0">
                          <a:solidFill>
                            <a:schemeClr val="accent2"/>
                          </a:solidFill>
                          <a:effectLst/>
                          <a:latin typeface="Century Gothic" panose="020B0502020202020204" pitchFamily="34" charset="0"/>
                        </a:rPr>
                        <a:t>YEAR 2</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MY" sz="1200" b="1" u="none" strike="noStrike" dirty="0">
                          <a:solidFill>
                            <a:schemeClr val="accent2"/>
                          </a:solidFill>
                          <a:effectLst/>
                          <a:latin typeface="Century Gothic" panose="020B0502020202020204" pitchFamily="34" charset="0"/>
                        </a:rPr>
                        <a:t>YEAR 3</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MY" sz="1200" b="1" u="none" strike="noStrike" dirty="0">
                          <a:solidFill>
                            <a:schemeClr val="accent2"/>
                          </a:solidFill>
                          <a:effectLst/>
                          <a:latin typeface="Century Gothic" panose="020B0502020202020204" pitchFamily="34" charset="0"/>
                        </a:rPr>
                        <a:t>YEAR 4</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MY" sz="1200" b="1" u="none" strike="noStrike" dirty="0">
                          <a:solidFill>
                            <a:schemeClr val="accent2"/>
                          </a:solidFill>
                          <a:effectLst/>
                          <a:latin typeface="Century Gothic" panose="020B0502020202020204" pitchFamily="34" charset="0"/>
                        </a:rPr>
                        <a:t>YEAR 5</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304845"/>
                  </a:ext>
                </a:extLst>
              </a:tr>
              <a:tr h="355682">
                <a:tc>
                  <a:txBody>
                    <a:bodyPr/>
                    <a:lstStyle/>
                    <a:p>
                      <a:pPr algn="l" fontAlgn="ctr"/>
                      <a:r>
                        <a:rPr lang="en-MY" sz="800" u="none" strike="noStrike" dirty="0">
                          <a:effectLst/>
                          <a:latin typeface="Century Gothic" panose="020B0502020202020204" pitchFamily="34" charset="0"/>
                        </a:rPr>
                        <a:t>Profitability (Net income / Revenue)</a:t>
                      </a:r>
                      <a:endParaRPr lang="en-MY"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0.80%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6.40%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13.40%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19.70%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20.70%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8563505"/>
                  </a:ext>
                </a:extLst>
              </a:tr>
              <a:tr h="355682">
                <a:tc>
                  <a:txBody>
                    <a:bodyPr/>
                    <a:lstStyle/>
                    <a:p>
                      <a:pPr algn="l" fontAlgn="ctr"/>
                      <a:r>
                        <a:rPr lang="en-MY" sz="800" u="none" strike="noStrike" dirty="0">
                          <a:effectLst/>
                          <a:latin typeface="Century Gothic" panose="020B0502020202020204" pitchFamily="34" charset="0"/>
                        </a:rPr>
                        <a:t>Efficiency(Revenue /Assets)</a:t>
                      </a:r>
                      <a:endParaRPr lang="en-MY"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1.28</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1.00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1.34</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1.74</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1.69</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32879362"/>
                  </a:ext>
                </a:extLst>
              </a:tr>
              <a:tr h="355682">
                <a:tc>
                  <a:txBody>
                    <a:bodyPr/>
                    <a:lstStyle/>
                    <a:p>
                      <a:pPr algn="l" fontAlgn="ctr"/>
                      <a:r>
                        <a:rPr lang="en-MY" sz="800" u="none" strike="noStrike" dirty="0">
                          <a:effectLst/>
                          <a:latin typeface="Century Gothic" panose="020B0502020202020204" pitchFamily="34" charset="0"/>
                        </a:rPr>
                        <a:t>Leverage (Liabilities/Assets)</a:t>
                      </a:r>
                      <a:endParaRPr lang="en-MY"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50.90%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66.40%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48.40%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32.10%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20.90%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1571904"/>
                  </a:ext>
                </a:extLst>
              </a:tr>
              <a:tr h="355682">
                <a:tc>
                  <a:txBody>
                    <a:bodyPr/>
                    <a:lstStyle/>
                    <a:p>
                      <a:pPr algn="l" fontAlgn="ctr"/>
                      <a:r>
                        <a:rPr lang="en-US" sz="800" u="none" strike="noStrike" dirty="0">
                          <a:effectLst/>
                          <a:latin typeface="Century Gothic" panose="020B0502020202020204" pitchFamily="34" charset="0"/>
                        </a:rPr>
                        <a:t>Operating return on assets (ROA)</a:t>
                      </a:r>
                      <a:endParaRPr lang="en-US"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3.20%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11%</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24.60%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43.70%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44.10%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62241988"/>
                  </a:ext>
                </a:extLst>
              </a:tr>
              <a:tr h="355682">
                <a:tc>
                  <a:txBody>
                    <a:bodyPr/>
                    <a:lstStyle/>
                    <a:p>
                      <a:pPr algn="l" fontAlgn="ctr"/>
                      <a:r>
                        <a:rPr lang="en-MY" sz="800" u="none" strike="noStrike" dirty="0">
                          <a:effectLst/>
                          <a:latin typeface="Century Gothic" panose="020B0502020202020204" pitchFamily="34" charset="0"/>
                        </a:rPr>
                        <a:t>Return on equity (ROE)</a:t>
                      </a:r>
                      <a:endParaRPr lang="en-MY"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2.10%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19.10%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dirty="0">
                          <a:effectLst/>
                          <a:latin typeface="Century Gothic" panose="020B0502020202020204" pitchFamily="34" charset="0"/>
                        </a:rPr>
                        <a:t>34.80%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50.60%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800" u="none" strike="noStrike">
                          <a:effectLst/>
                          <a:latin typeface="Century Gothic" panose="020B0502020202020204" pitchFamily="34" charset="0"/>
                        </a:rPr>
                        <a:t>44.40%</a:t>
                      </a:r>
                      <a:endParaRPr lang="en-MY" sz="800" b="0" i="0" u="none" strike="noStrike">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25162"/>
                  </a:ext>
                </a:extLst>
              </a:tr>
              <a:tr h="355682">
                <a:tc>
                  <a:txBody>
                    <a:bodyPr/>
                    <a:lstStyle/>
                    <a:p>
                      <a:pPr algn="l" fontAlgn="ctr"/>
                      <a:r>
                        <a:rPr lang="en-MY" sz="800" u="none" strike="noStrike" dirty="0">
                          <a:effectLst/>
                          <a:latin typeface="Century Gothic" panose="020B0502020202020204" pitchFamily="34" charset="0"/>
                        </a:rPr>
                        <a:t>Liquidity(Current assets /Current liability)</a:t>
                      </a:r>
                      <a:endParaRPr lang="en-MY" sz="800" b="0" i="0" u="none" strike="noStrike" dirty="0">
                        <a:solidFill>
                          <a:srgbClr val="000000"/>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1.97</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2.03</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2.30</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3.08</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MY" sz="800" u="none" strike="noStrike" dirty="0">
                          <a:effectLst/>
                          <a:latin typeface="Century Gothic" panose="020B0502020202020204" pitchFamily="34" charset="0"/>
                        </a:rPr>
                        <a:t>3.51</a:t>
                      </a:r>
                      <a:endParaRPr lang="en-MY" sz="800" b="0" i="0" u="none" strike="noStrike" dirty="0">
                        <a:solidFill>
                          <a:srgbClr val="000000"/>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83523486"/>
                  </a:ext>
                </a:extLst>
              </a:tr>
              <a:tr h="355682">
                <a:tc>
                  <a:txBody>
                    <a:bodyPr/>
                    <a:lstStyle/>
                    <a:p>
                      <a:pPr algn="l" fontAlgn="ctr"/>
                      <a:r>
                        <a:rPr lang="en-MY" sz="1000" b="1" u="none" strike="noStrike" dirty="0">
                          <a:solidFill>
                            <a:schemeClr val="accent2"/>
                          </a:solidFill>
                          <a:effectLst/>
                          <a:latin typeface="Century Gothic" panose="020B0502020202020204" pitchFamily="34" charset="0"/>
                        </a:rPr>
                        <a:t>BREAKEVEN REVENUE </a:t>
                      </a:r>
                      <a:endParaRPr lang="en-MY" sz="1000" b="1" i="0" u="none" strike="noStrike" dirty="0">
                        <a:solidFill>
                          <a:schemeClr val="accent2"/>
                        </a:solidFill>
                        <a:effectLst/>
                        <a:latin typeface="Century Gothic" panose="020B0502020202020204" pitchFamily="34" charset="0"/>
                      </a:endParaRPr>
                    </a:p>
                  </a:txBody>
                  <a:tcPr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1000" b="1" u="none" strike="noStrike" dirty="0">
                          <a:solidFill>
                            <a:schemeClr val="accent2"/>
                          </a:solidFill>
                          <a:effectLst/>
                          <a:latin typeface="Century Gothic" panose="020B0502020202020204" pitchFamily="34" charset="0"/>
                        </a:rPr>
                        <a:t>$39,273.00</a:t>
                      </a:r>
                      <a:endParaRPr lang="en-MY" sz="10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1000" b="1" u="none" strike="noStrike" dirty="0">
                          <a:solidFill>
                            <a:schemeClr val="accent2"/>
                          </a:solidFill>
                          <a:effectLst/>
                          <a:latin typeface="Century Gothic" panose="020B0502020202020204" pitchFamily="34" charset="0"/>
                        </a:rPr>
                        <a:t>$64,087.00</a:t>
                      </a:r>
                      <a:endParaRPr lang="en-MY" sz="10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1000" b="1" u="none" strike="noStrike" dirty="0">
                          <a:solidFill>
                            <a:schemeClr val="accent2"/>
                          </a:solidFill>
                          <a:effectLst/>
                          <a:latin typeface="Century Gothic" panose="020B0502020202020204" pitchFamily="34" charset="0"/>
                        </a:rPr>
                        <a:t>$69,481.00</a:t>
                      </a:r>
                      <a:endParaRPr lang="en-MY" sz="10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1000" b="1" u="none" strike="noStrike" dirty="0">
                          <a:solidFill>
                            <a:schemeClr val="accent2"/>
                          </a:solidFill>
                          <a:effectLst/>
                          <a:latin typeface="Century Gothic" panose="020B0502020202020204" pitchFamily="34" charset="0"/>
                        </a:rPr>
                        <a:t>$110,247.00</a:t>
                      </a:r>
                      <a:endParaRPr lang="en-MY" sz="10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MY" sz="1000" b="1" u="none" strike="noStrike" dirty="0">
                          <a:solidFill>
                            <a:schemeClr val="accent2"/>
                          </a:solidFill>
                          <a:effectLst/>
                          <a:latin typeface="Century Gothic" panose="020B0502020202020204" pitchFamily="34" charset="0"/>
                        </a:rPr>
                        <a:t>$158,603.00</a:t>
                      </a:r>
                      <a:endParaRPr lang="en-MY" sz="10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9816895"/>
                  </a:ext>
                </a:extLst>
              </a:tr>
            </a:tbl>
          </a:graphicData>
        </a:graphic>
      </p:graphicFrame>
      <p:sp>
        <p:nvSpPr>
          <p:cNvPr id="16" name="Rounded Rectangle">
            <a:extLst>
              <a:ext uri="{FF2B5EF4-FFF2-40B4-BE49-F238E27FC236}">
                <a16:creationId xmlns:a16="http://schemas.microsoft.com/office/drawing/2014/main" id="{90BCE75D-88E3-DC0F-E26A-9E0D5F5F9EEC}"/>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GOALS</a:t>
            </a:r>
          </a:p>
        </p:txBody>
      </p:sp>
    </p:spTree>
    <p:extLst>
      <p:ext uri="{BB962C8B-B14F-4D97-AF65-F5344CB8AC3E}">
        <p14:creationId xmlns:p14="http://schemas.microsoft.com/office/powerpoint/2010/main" val="99600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strVal val="#ppt_w*0.70"/>
                                          </p:val>
                                        </p:tav>
                                        <p:tav tm="100000">
                                          <p:val>
                                            <p:strVal val="#ppt_w"/>
                                          </p:val>
                                        </p:tav>
                                      </p:tavLst>
                                    </p:anim>
                                    <p:anim calcmode="lin" valueType="num">
                                      <p:cBhvr>
                                        <p:cTn id="8" dur="1000" fill="hold"/>
                                        <p:tgtEl>
                                          <p:spTgt spid="35"/>
                                        </p:tgtEl>
                                        <p:attrNameLst>
                                          <p:attrName>ppt_h</p:attrName>
                                        </p:attrNameLst>
                                      </p:cBhvr>
                                      <p:tavLst>
                                        <p:tav tm="0">
                                          <p:val>
                                            <p:strVal val="#ppt_h"/>
                                          </p:val>
                                        </p:tav>
                                        <p:tav tm="100000">
                                          <p:val>
                                            <p:strVal val="#ppt_h"/>
                                          </p:val>
                                        </p:tav>
                                      </p:tavLst>
                                    </p:anim>
                                    <p:animEffect transition="in" filter="fade">
                                      <p:cBhvr>
                                        <p:cTn id="9" dur="1000"/>
                                        <p:tgtEl>
                                          <p:spTgt spid="35"/>
                                        </p:tgtEl>
                                      </p:cBhvr>
                                    </p:animEffect>
                                  </p:childTnLst>
                                </p:cTn>
                              </p:par>
                              <p:par>
                                <p:cTn id="10" presetID="16" presetClass="entr" presetSubtype="37"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1500"/>
                                        <p:tgtEl>
                                          <p:spTgt spid="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wipe(down)">
                                      <p:cBhvr>
                                        <p:cTn id="24" dur="1000"/>
                                        <p:tgtEl>
                                          <p:spTgt spid="19">
                                            <p:graphicEl>
                                              <a:chart seriesIdx="-3" categoryIdx="-3" bldStep="gridLegend"/>
                                            </p:graphicEl>
                                          </p:spTgt>
                                        </p:tgtEl>
                                      </p:cBhvr>
                                    </p:animEffect>
                                  </p:childTnLst>
                                </p:cTn>
                              </p:par>
                              <p:par>
                                <p:cTn id="25" presetID="22" presetClass="entr" presetSubtype="8" fill="hold" grpId="0" nodeType="withEffect">
                                  <p:stCondLst>
                                    <p:cond delay="2000"/>
                                  </p:stCondLst>
                                  <p:childTnLst>
                                    <p:set>
                                      <p:cBhvr>
                                        <p:cTn id="26" dur="1" fill="hold">
                                          <p:stCondLst>
                                            <p:cond delay="0"/>
                                          </p:stCondLst>
                                        </p:cTn>
                                        <p:tgtEl>
                                          <p:spTgt spid="19">
                                            <p:graphicEl>
                                              <a:chart seriesIdx="-4" categoryIdx="0" bldStep="category"/>
                                            </p:graphicEl>
                                          </p:spTgt>
                                        </p:tgtEl>
                                        <p:attrNameLst>
                                          <p:attrName>style.visibility</p:attrName>
                                        </p:attrNameLst>
                                      </p:cBhvr>
                                      <p:to>
                                        <p:strVal val="visible"/>
                                      </p:to>
                                    </p:set>
                                    <p:animEffect transition="in" filter="wipe(left)">
                                      <p:cBhvr>
                                        <p:cTn id="27" dur="1000"/>
                                        <p:tgtEl>
                                          <p:spTgt spid="19">
                                            <p:graphicEl>
                                              <a:chart seriesIdx="-4" categoryIdx="0" bldStep="category"/>
                                            </p:graphicEl>
                                          </p:spTgt>
                                        </p:tgtEl>
                                      </p:cBhvr>
                                    </p:animEffect>
                                  </p:childTnLst>
                                </p:cTn>
                              </p:par>
                              <p:par>
                                <p:cTn id="28" presetID="22" presetClass="entr" presetSubtype="8" fill="hold" grpId="0" nodeType="withEffect">
                                  <p:stCondLst>
                                    <p:cond delay="2500"/>
                                  </p:stCondLst>
                                  <p:childTnLst>
                                    <p:set>
                                      <p:cBhvr>
                                        <p:cTn id="29" dur="1" fill="hold">
                                          <p:stCondLst>
                                            <p:cond delay="0"/>
                                          </p:stCondLst>
                                        </p:cTn>
                                        <p:tgtEl>
                                          <p:spTgt spid="19">
                                            <p:graphicEl>
                                              <a:chart seriesIdx="-4" categoryIdx="1" bldStep="category"/>
                                            </p:graphicEl>
                                          </p:spTgt>
                                        </p:tgtEl>
                                        <p:attrNameLst>
                                          <p:attrName>style.visibility</p:attrName>
                                        </p:attrNameLst>
                                      </p:cBhvr>
                                      <p:to>
                                        <p:strVal val="visible"/>
                                      </p:to>
                                    </p:set>
                                    <p:animEffect transition="in" filter="wipe(left)">
                                      <p:cBhvr>
                                        <p:cTn id="30" dur="1000"/>
                                        <p:tgtEl>
                                          <p:spTgt spid="19">
                                            <p:graphicEl>
                                              <a:chart seriesIdx="-4" categoryIdx="1" bldStep="category"/>
                                            </p:graphicEl>
                                          </p:spTgt>
                                        </p:tgtEl>
                                      </p:cBhvr>
                                    </p:animEffect>
                                  </p:childTnLst>
                                </p:cTn>
                              </p:par>
                              <p:par>
                                <p:cTn id="31" presetID="22" presetClass="entr" presetSubtype="8" fill="hold" grpId="0" nodeType="withEffect">
                                  <p:stCondLst>
                                    <p:cond delay="3000"/>
                                  </p:stCondLst>
                                  <p:childTnLst>
                                    <p:set>
                                      <p:cBhvr>
                                        <p:cTn id="32" dur="1" fill="hold">
                                          <p:stCondLst>
                                            <p:cond delay="0"/>
                                          </p:stCondLst>
                                        </p:cTn>
                                        <p:tgtEl>
                                          <p:spTgt spid="19">
                                            <p:graphicEl>
                                              <a:chart seriesIdx="-4" categoryIdx="2" bldStep="category"/>
                                            </p:graphicEl>
                                          </p:spTgt>
                                        </p:tgtEl>
                                        <p:attrNameLst>
                                          <p:attrName>style.visibility</p:attrName>
                                        </p:attrNameLst>
                                      </p:cBhvr>
                                      <p:to>
                                        <p:strVal val="visible"/>
                                      </p:to>
                                    </p:set>
                                    <p:animEffect transition="in" filter="wipe(left)">
                                      <p:cBhvr>
                                        <p:cTn id="33" dur="1000"/>
                                        <p:tgtEl>
                                          <p:spTgt spid="19">
                                            <p:graphicEl>
                                              <a:chart seriesIdx="-4" categoryIdx="2" bldStep="category"/>
                                            </p:graphicEl>
                                          </p:spTgt>
                                        </p:tgtEl>
                                      </p:cBhvr>
                                    </p:animEffect>
                                  </p:childTnLst>
                                </p:cTn>
                              </p:par>
                              <p:par>
                                <p:cTn id="34" presetID="22" presetClass="entr" presetSubtype="8" fill="hold" grpId="0" nodeType="withEffect">
                                  <p:stCondLst>
                                    <p:cond delay="3000"/>
                                  </p:stCondLst>
                                  <p:childTnLst>
                                    <p:set>
                                      <p:cBhvr>
                                        <p:cTn id="35" dur="1" fill="hold">
                                          <p:stCondLst>
                                            <p:cond delay="0"/>
                                          </p:stCondLst>
                                        </p:cTn>
                                        <p:tgtEl>
                                          <p:spTgt spid="19">
                                            <p:graphicEl>
                                              <a:chart seriesIdx="-4" categoryIdx="3" bldStep="category"/>
                                            </p:graphicEl>
                                          </p:spTgt>
                                        </p:tgtEl>
                                        <p:attrNameLst>
                                          <p:attrName>style.visibility</p:attrName>
                                        </p:attrNameLst>
                                      </p:cBhvr>
                                      <p:to>
                                        <p:strVal val="visible"/>
                                      </p:to>
                                    </p:set>
                                    <p:animEffect transition="in" filter="wipe(left)">
                                      <p:cBhvr>
                                        <p:cTn id="36" dur="1000"/>
                                        <p:tgtEl>
                                          <p:spTgt spid="19">
                                            <p:graphicEl>
                                              <a:chart seriesIdx="-4" categoryIdx="3" bldStep="category"/>
                                            </p:graphicEl>
                                          </p:spTgt>
                                        </p:tgtEl>
                                      </p:cBhvr>
                                    </p:animEffect>
                                  </p:childTnLst>
                                </p:cTn>
                              </p:par>
                              <p:par>
                                <p:cTn id="37" presetID="22" presetClass="entr" presetSubtype="8" fill="hold" grpId="0" nodeType="withEffect">
                                  <p:stCondLst>
                                    <p:cond delay="3500"/>
                                  </p:stCondLst>
                                  <p:childTnLst>
                                    <p:set>
                                      <p:cBhvr>
                                        <p:cTn id="38" dur="1" fill="hold">
                                          <p:stCondLst>
                                            <p:cond delay="0"/>
                                          </p:stCondLst>
                                        </p:cTn>
                                        <p:tgtEl>
                                          <p:spTgt spid="19">
                                            <p:graphicEl>
                                              <a:chart seriesIdx="-4" categoryIdx="4" bldStep="category"/>
                                            </p:graphicEl>
                                          </p:spTgt>
                                        </p:tgtEl>
                                        <p:attrNameLst>
                                          <p:attrName>style.visibility</p:attrName>
                                        </p:attrNameLst>
                                      </p:cBhvr>
                                      <p:to>
                                        <p:strVal val="visible"/>
                                      </p:to>
                                    </p:set>
                                    <p:animEffect transition="in" filter="wipe(left)">
                                      <p:cBhvr>
                                        <p:cTn id="39" dur="1000"/>
                                        <p:tgtEl>
                                          <p:spTgt spid="19">
                                            <p:graphicEl>
                                              <a:chart seriesIdx="-4" categoryIdx="4" bldStep="category"/>
                                            </p:graphicEl>
                                          </p:spTgt>
                                        </p:tgtEl>
                                      </p:cBhvr>
                                    </p:animEffect>
                                  </p:childTnLst>
                                </p:cTn>
                              </p:par>
                              <p:par>
                                <p:cTn id="40" presetID="22" presetClass="entr" presetSubtype="4" fill="hold" grpId="0" nodeType="withEffect">
                                  <p:stCondLst>
                                    <p:cond delay="1000"/>
                                  </p:stCondLst>
                                  <p:childTnLst>
                                    <p:set>
                                      <p:cBhvr>
                                        <p:cTn id="41" dur="1" fill="hold">
                                          <p:stCondLst>
                                            <p:cond delay="0"/>
                                          </p:stCondLst>
                                        </p:cTn>
                                        <p:tgtEl>
                                          <p:spTgt spid="22">
                                            <p:graphicEl>
                                              <a:chart seriesIdx="-3" categoryIdx="-3" bldStep="gridLegend"/>
                                            </p:graphicEl>
                                          </p:spTgt>
                                        </p:tgtEl>
                                        <p:attrNameLst>
                                          <p:attrName>style.visibility</p:attrName>
                                        </p:attrNameLst>
                                      </p:cBhvr>
                                      <p:to>
                                        <p:strVal val="visible"/>
                                      </p:to>
                                    </p:set>
                                    <p:animEffect transition="in" filter="wipe(down)">
                                      <p:cBhvr>
                                        <p:cTn id="42" dur="1000"/>
                                        <p:tgtEl>
                                          <p:spTgt spid="22">
                                            <p:graphicEl>
                                              <a:chart seriesIdx="-3" categoryIdx="-3" bldStep="gridLegend"/>
                                            </p:graphicEl>
                                          </p:spTgt>
                                        </p:tgtEl>
                                      </p:cBhvr>
                                    </p:animEffect>
                                  </p:childTnLst>
                                </p:cTn>
                              </p:par>
                              <p:par>
                                <p:cTn id="43" presetID="22" presetClass="entr" presetSubtype="8" fill="hold" grpId="0" nodeType="withEffect">
                                  <p:stCondLst>
                                    <p:cond delay="2000"/>
                                  </p:stCondLst>
                                  <p:childTnLst>
                                    <p:set>
                                      <p:cBhvr>
                                        <p:cTn id="44" dur="1" fill="hold">
                                          <p:stCondLst>
                                            <p:cond delay="0"/>
                                          </p:stCondLst>
                                        </p:cTn>
                                        <p:tgtEl>
                                          <p:spTgt spid="22">
                                            <p:graphicEl>
                                              <a:chart seriesIdx="-4" categoryIdx="0" bldStep="category"/>
                                            </p:graphicEl>
                                          </p:spTgt>
                                        </p:tgtEl>
                                        <p:attrNameLst>
                                          <p:attrName>style.visibility</p:attrName>
                                        </p:attrNameLst>
                                      </p:cBhvr>
                                      <p:to>
                                        <p:strVal val="visible"/>
                                      </p:to>
                                    </p:set>
                                    <p:animEffect transition="in" filter="wipe(left)">
                                      <p:cBhvr>
                                        <p:cTn id="45" dur="1000"/>
                                        <p:tgtEl>
                                          <p:spTgt spid="22">
                                            <p:graphicEl>
                                              <a:chart seriesIdx="-4" categoryIdx="0" bldStep="category"/>
                                            </p:graphicEl>
                                          </p:spTgt>
                                        </p:tgtEl>
                                      </p:cBhvr>
                                    </p:animEffect>
                                  </p:childTnLst>
                                </p:cTn>
                              </p:par>
                              <p:par>
                                <p:cTn id="46" presetID="22" presetClass="entr" presetSubtype="8" fill="hold" grpId="0" nodeType="withEffect">
                                  <p:stCondLst>
                                    <p:cond delay="2500"/>
                                  </p:stCondLst>
                                  <p:childTnLst>
                                    <p:set>
                                      <p:cBhvr>
                                        <p:cTn id="47" dur="1" fill="hold">
                                          <p:stCondLst>
                                            <p:cond delay="0"/>
                                          </p:stCondLst>
                                        </p:cTn>
                                        <p:tgtEl>
                                          <p:spTgt spid="22">
                                            <p:graphicEl>
                                              <a:chart seriesIdx="-4" categoryIdx="1" bldStep="category"/>
                                            </p:graphicEl>
                                          </p:spTgt>
                                        </p:tgtEl>
                                        <p:attrNameLst>
                                          <p:attrName>style.visibility</p:attrName>
                                        </p:attrNameLst>
                                      </p:cBhvr>
                                      <p:to>
                                        <p:strVal val="visible"/>
                                      </p:to>
                                    </p:set>
                                    <p:animEffect transition="in" filter="wipe(left)">
                                      <p:cBhvr>
                                        <p:cTn id="48" dur="1000"/>
                                        <p:tgtEl>
                                          <p:spTgt spid="22">
                                            <p:graphicEl>
                                              <a:chart seriesIdx="-4" categoryIdx="1" bldStep="category"/>
                                            </p:graphicEl>
                                          </p:spTgt>
                                        </p:tgtEl>
                                      </p:cBhvr>
                                    </p:animEffect>
                                  </p:childTnLst>
                                </p:cTn>
                              </p:par>
                              <p:par>
                                <p:cTn id="49" presetID="22" presetClass="entr" presetSubtype="8" fill="hold" grpId="0" nodeType="withEffect">
                                  <p:stCondLst>
                                    <p:cond delay="3000"/>
                                  </p:stCondLst>
                                  <p:childTnLst>
                                    <p:set>
                                      <p:cBhvr>
                                        <p:cTn id="50" dur="1" fill="hold">
                                          <p:stCondLst>
                                            <p:cond delay="0"/>
                                          </p:stCondLst>
                                        </p:cTn>
                                        <p:tgtEl>
                                          <p:spTgt spid="22">
                                            <p:graphicEl>
                                              <a:chart seriesIdx="-4" categoryIdx="2" bldStep="category"/>
                                            </p:graphicEl>
                                          </p:spTgt>
                                        </p:tgtEl>
                                        <p:attrNameLst>
                                          <p:attrName>style.visibility</p:attrName>
                                        </p:attrNameLst>
                                      </p:cBhvr>
                                      <p:to>
                                        <p:strVal val="visible"/>
                                      </p:to>
                                    </p:set>
                                    <p:animEffect transition="in" filter="wipe(left)">
                                      <p:cBhvr>
                                        <p:cTn id="51" dur="1000"/>
                                        <p:tgtEl>
                                          <p:spTgt spid="22">
                                            <p:graphicEl>
                                              <a:chart seriesIdx="-4" categoryIdx="2" bldStep="category"/>
                                            </p:graphicEl>
                                          </p:spTgt>
                                        </p:tgtEl>
                                      </p:cBhvr>
                                    </p:animEffect>
                                  </p:childTnLst>
                                </p:cTn>
                              </p:par>
                              <p:par>
                                <p:cTn id="52" presetID="22" presetClass="entr" presetSubtype="8" fill="hold" grpId="0" nodeType="withEffect">
                                  <p:stCondLst>
                                    <p:cond delay="3000"/>
                                  </p:stCondLst>
                                  <p:childTnLst>
                                    <p:set>
                                      <p:cBhvr>
                                        <p:cTn id="53" dur="1" fill="hold">
                                          <p:stCondLst>
                                            <p:cond delay="0"/>
                                          </p:stCondLst>
                                        </p:cTn>
                                        <p:tgtEl>
                                          <p:spTgt spid="22">
                                            <p:graphicEl>
                                              <a:chart seriesIdx="-4" categoryIdx="3" bldStep="category"/>
                                            </p:graphicEl>
                                          </p:spTgt>
                                        </p:tgtEl>
                                        <p:attrNameLst>
                                          <p:attrName>style.visibility</p:attrName>
                                        </p:attrNameLst>
                                      </p:cBhvr>
                                      <p:to>
                                        <p:strVal val="visible"/>
                                      </p:to>
                                    </p:set>
                                    <p:animEffect transition="in" filter="wipe(left)">
                                      <p:cBhvr>
                                        <p:cTn id="54" dur="1000"/>
                                        <p:tgtEl>
                                          <p:spTgt spid="22">
                                            <p:graphicEl>
                                              <a:chart seriesIdx="-4" categoryIdx="3" bldStep="category"/>
                                            </p:graphicEl>
                                          </p:spTgt>
                                        </p:tgtEl>
                                      </p:cBhvr>
                                    </p:animEffect>
                                  </p:childTnLst>
                                </p:cTn>
                              </p:par>
                              <p:par>
                                <p:cTn id="55" presetID="22" presetClass="entr" presetSubtype="8" fill="hold" grpId="0" nodeType="withEffect">
                                  <p:stCondLst>
                                    <p:cond delay="3500"/>
                                  </p:stCondLst>
                                  <p:childTnLst>
                                    <p:set>
                                      <p:cBhvr>
                                        <p:cTn id="56" dur="1" fill="hold">
                                          <p:stCondLst>
                                            <p:cond delay="0"/>
                                          </p:stCondLst>
                                        </p:cTn>
                                        <p:tgtEl>
                                          <p:spTgt spid="22">
                                            <p:graphicEl>
                                              <a:chart seriesIdx="-4" categoryIdx="4" bldStep="category"/>
                                            </p:graphicEl>
                                          </p:spTgt>
                                        </p:tgtEl>
                                        <p:attrNameLst>
                                          <p:attrName>style.visibility</p:attrName>
                                        </p:attrNameLst>
                                      </p:cBhvr>
                                      <p:to>
                                        <p:strVal val="visible"/>
                                      </p:to>
                                    </p:set>
                                    <p:animEffect transition="in" filter="wipe(left)">
                                      <p:cBhvr>
                                        <p:cTn id="57" dur="1000"/>
                                        <p:tgtEl>
                                          <p:spTgt spid="22">
                                            <p:graphicEl>
                                              <a:chart seriesIdx="-4" categoryIdx="4" bldStep="category"/>
                                            </p:graphicEl>
                                          </p:spTgt>
                                        </p:tgtEl>
                                      </p:cBhvr>
                                    </p:animEffect>
                                  </p:childTnLst>
                                </p:cTn>
                              </p:par>
                              <p:par>
                                <p:cTn id="58" presetID="22" presetClass="entr" presetSubtype="4" fill="hold" grpId="0" nodeType="withEffect">
                                  <p:stCondLst>
                                    <p:cond delay="1000"/>
                                  </p:stCondLst>
                                  <p:childTnLst>
                                    <p:set>
                                      <p:cBhvr>
                                        <p:cTn id="59" dur="1" fill="hold">
                                          <p:stCondLst>
                                            <p:cond delay="0"/>
                                          </p:stCondLst>
                                        </p:cTn>
                                        <p:tgtEl>
                                          <p:spTgt spid="33">
                                            <p:graphicEl>
                                              <a:chart seriesIdx="-3" categoryIdx="-3" bldStep="gridLegend"/>
                                            </p:graphicEl>
                                          </p:spTgt>
                                        </p:tgtEl>
                                        <p:attrNameLst>
                                          <p:attrName>style.visibility</p:attrName>
                                        </p:attrNameLst>
                                      </p:cBhvr>
                                      <p:to>
                                        <p:strVal val="visible"/>
                                      </p:to>
                                    </p:set>
                                    <p:animEffect transition="in" filter="wipe(down)">
                                      <p:cBhvr>
                                        <p:cTn id="60" dur="1000"/>
                                        <p:tgtEl>
                                          <p:spTgt spid="33">
                                            <p:graphicEl>
                                              <a:chart seriesIdx="-3" categoryIdx="-3" bldStep="gridLegend"/>
                                            </p:graphicEl>
                                          </p:spTgt>
                                        </p:tgtEl>
                                      </p:cBhvr>
                                    </p:animEffect>
                                  </p:childTnLst>
                                </p:cTn>
                              </p:par>
                              <p:par>
                                <p:cTn id="61" presetID="22" presetClass="entr" presetSubtype="8" fill="hold" grpId="0" nodeType="withEffect">
                                  <p:stCondLst>
                                    <p:cond delay="2000"/>
                                  </p:stCondLst>
                                  <p:childTnLst>
                                    <p:set>
                                      <p:cBhvr>
                                        <p:cTn id="62" dur="1" fill="hold">
                                          <p:stCondLst>
                                            <p:cond delay="0"/>
                                          </p:stCondLst>
                                        </p:cTn>
                                        <p:tgtEl>
                                          <p:spTgt spid="33">
                                            <p:graphicEl>
                                              <a:chart seriesIdx="-4" categoryIdx="0" bldStep="category"/>
                                            </p:graphicEl>
                                          </p:spTgt>
                                        </p:tgtEl>
                                        <p:attrNameLst>
                                          <p:attrName>style.visibility</p:attrName>
                                        </p:attrNameLst>
                                      </p:cBhvr>
                                      <p:to>
                                        <p:strVal val="visible"/>
                                      </p:to>
                                    </p:set>
                                    <p:animEffect transition="in" filter="wipe(left)">
                                      <p:cBhvr>
                                        <p:cTn id="63" dur="1000"/>
                                        <p:tgtEl>
                                          <p:spTgt spid="33">
                                            <p:graphicEl>
                                              <a:chart seriesIdx="-4" categoryIdx="0" bldStep="category"/>
                                            </p:graphicEl>
                                          </p:spTgt>
                                        </p:tgtEl>
                                      </p:cBhvr>
                                    </p:animEffect>
                                  </p:childTnLst>
                                </p:cTn>
                              </p:par>
                              <p:par>
                                <p:cTn id="64" presetID="22" presetClass="entr" presetSubtype="8" fill="hold" grpId="0" nodeType="withEffect">
                                  <p:stCondLst>
                                    <p:cond delay="2500"/>
                                  </p:stCondLst>
                                  <p:childTnLst>
                                    <p:set>
                                      <p:cBhvr>
                                        <p:cTn id="65" dur="1" fill="hold">
                                          <p:stCondLst>
                                            <p:cond delay="0"/>
                                          </p:stCondLst>
                                        </p:cTn>
                                        <p:tgtEl>
                                          <p:spTgt spid="33">
                                            <p:graphicEl>
                                              <a:chart seriesIdx="-4" categoryIdx="1" bldStep="category"/>
                                            </p:graphicEl>
                                          </p:spTgt>
                                        </p:tgtEl>
                                        <p:attrNameLst>
                                          <p:attrName>style.visibility</p:attrName>
                                        </p:attrNameLst>
                                      </p:cBhvr>
                                      <p:to>
                                        <p:strVal val="visible"/>
                                      </p:to>
                                    </p:set>
                                    <p:animEffect transition="in" filter="wipe(left)">
                                      <p:cBhvr>
                                        <p:cTn id="66" dur="1000"/>
                                        <p:tgtEl>
                                          <p:spTgt spid="33">
                                            <p:graphicEl>
                                              <a:chart seriesIdx="-4" categoryIdx="1" bldStep="category"/>
                                            </p:graphicEl>
                                          </p:spTgt>
                                        </p:tgtEl>
                                      </p:cBhvr>
                                    </p:animEffect>
                                  </p:childTnLst>
                                </p:cTn>
                              </p:par>
                              <p:par>
                                <p:cTn id="67" presetID="22" presetClass="entr" presetSubtype="8" fill="hold" grpId="0" nodeType="withEffect">
                                  <p:stCondLst>
                                    <p:cond delay="3000"/>
                                  </p:stCondLst>
                                  <p:childTnLst>
                                    <p:set>
                                      <p:cBhvr>
                                        <p:cTn id="68" dur="1" fill="hold">
                                          <p:stCondLst>
                                            <p:cond delay="0"/>
                                          </p:stCondLst>
                                        </p:cTn>
                                        <p:tgtEl>
                                          <p:spTgt spid="33">
                                            <p:graphicEl>
                                              <a:chart seriesIdx="-4" categoryIdx="2" bldStep="category"/>
                                            </p:graphicEl>
                                          </p:spTgt>
                                        </p:tgtEl>
                                        <p:attrNameLst>
                                          <p:attrName>style.visibility</p:attrName>
                                        </p:attrNameLst>
                                      </p:cBhvr>
                                      <p:to>
                                        <p:strVal val="visible"/>
                                      </p:to>
                                    </p:set>
                                    <p:animEffect transition="in" filter="wipe(left)">
                                      <p:cBhvr>
                                        <p:cTn id="69" dur="1000"/>
                                        <p:tgtEl>
                                          <p:spTgt spid="33">
                                            <p:graphicEl>
                                              <a:chart seriesIdx="-4" categoryIdx="2" bldStep="category"/>
                                            </p:graphicEl>
                                          </p:spTgt>
                                        </p:tgtEl>
                                      </p:cBhvr>
                                    </p:animEffect>
                                  </p:childTnLst>
                                </p:cTn>
                              </p:par>
                              <p:par>
                                <p:cTn id="70" presetID="22" presetClass="entr" presetSubtype="8" fill="hold" grpId="0" nodeType="withEffect">
                                  <p:stCondLst>
                                    <p:cond delay="3000"/>
                                  </p:stCondLst>
                                  <p:childTnLst>
                                    <p:set>
                                      <p:cBhvr>
                                        <p:cTn id="71" dur="1" fill="hold">
                                          <p:stCondLst>
                                            <p:cond delay="0"/>
                                          </p:stCondLst>
                                        </p:cTn>
                                        <p:tgtEl>
                                          <p:spTgt spid="33">
                                            <p:graphicEl>
                                              <a:chart seriesIdx="-4" categoryIdx="3" bldStep="category"/>
                                            </p:graphicEl>
                                          </p:spTgt>
                                        </p:tgtEl>
                                        <p:attrNameLst>
                                          <p:attrName>style.visibility</p:attrName>
                                        </p:attrNameLst>
                                      </p:cBhvr>
                                      <p:to>
                                        <p:strVal val="visible"/>
                                      </p:to>
                                    </p:set>
                                    <p:animEffect transition="in" filter="wipe(left)">
                                      <p:cBhvr>
                                        <p:cTn id="72" dur="1000"/>
                                        <p:tgtEl>
                                          <p:spTgt spid="33">
                                            <p:graphicEl>
                                              <a:chart seriesIdx="-4" categoryIdx="3" bldStep="category"/>
                                            </p:graphicEl>
                                          </p:spTgt>
                                        </p:tgtEl>
                                      </p:cBhvr>
                                    </p:animEffect>
                                  </p:childTnLst>
                                </p:cTn>
                              </p:par>
                              <p:par>
                                <p:cTn id="73" presetID="22" presetClass="entr" presetSubtype="8" fill="hold" grpId="0" nodeType="withEffect">
                                  <p:stCondLst>
                                    <p:cond delay="3500"/>
                                  </p:stCondLst>
                                  <p:childTnLst>
                                    <p:set>
                                      <p:cBhvr>
                                        <p:cTn id="74" dur="1" fill="hold">
                                          <p:stCondLst>
                                            <p:cond delay="0"/>
                                          </p:stCondLst>
                                        </p:cTn>
                                        <p:tgtEl>
                                          <p:spTgt spid="33">
                                            <p:graphicEl>
                                              <a:chart seriesIdx="-4" categoryIdx="4" bldStep="category"/>
                                            </p:graphicEl>
                                          </p:spTgt>
                                        </p:tgtEl>
                                        <p:attrNameLst>
                                          <p:attrName>style.visibility</p:attrName>
                                        </p:attrNameLst>
                                      </p:cBhvr>
                                      <p:to>
                                        <p:strVal val="visible"/>
                                      </p:to>
                                    </p:set>
                                    <p:animEffect transition="in" filter="wipe(left)">
                                      <p:cBhvr>
                                        <p:cTn id="75" dur="1000"/>
                                        <p:tgtEl>
                                          <p:spTgt spid="33">
                                            <p:graphicEl>
                                              <a:chart seriesIdx="-4" categoryIdx="4" bldStep="category"/>
                                            </p:graphicEl>
                                          </p:spTgt>
                                        </p:tgtEl>
                                      </p:cBhvr>
                                    </p:animEffect>
                                  </p:childTnLst>
                                </p:cTn>
                              </p:par>
                              <p:par>
                                <p:cTn id="76" presetID="10" presetClass="entr" presetSubtype="0" fill="hold" grpId="0" nodeType="withEffect">
                                  <p:stCondLst>
                                    <p:cond delay="350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500"/>
                                        <p:tgtEl>
                                          <p:spTgt spid="20"/>
                                        </p:tgtEl>
                                      </p:cBhvr>
                                    </p:animEffect>
                                  </p:childTnLst>
                                </p:cTn>
                              </p:par>
                              <p:par>
                                <p:cTn id="79" presetID="10" presetClass="entr" presetSubtype="0" fill="hold" grpId="0" nodeType="withEffect">
                                  <p:stCondLst>
                                    <p:cond delay="400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1000"/>
                                        <p:tgtEl>
                                          <p:spTgt spid="27"/>
                                        </p:tgtEl>
                                      </p:cBhvr>
                                    </p:animEffect>
                                  </p:childTnLst>
                                </p:cTn>
                              </p:par>
                              <p:par>
                                <p:cTn id="82" presetID="22" presetClass="entr" presetSubtype="8" fill="hold" grpId="0" nodeType="withEffect">
                                  <p:stCondLst>
                                    <p:cond delay="450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Graphic spid="19" grpId="0" uiExpand="1">
        <p:bldSub>
          <a:bldChart bld="category"/>
        </p:bldSub>
      </p:bldGraphic>
      <p:bldP spid="25" grpId="0"/>
      <p:bldGraphic spid="22" grpId="0" uiExpand="1">
        <p:bldSub>
          <a:bldChart bld="category"/>
        </p:bldSub>
      </p:bldGraphic>
      <p:bldP spid="26" grpId="0"/>
      <p:bldP spid="20" grpId="0" animBg="1"/>
      <p:bldP spid="27" grpId="0"/>
      <p:bldGraphic spid="33" grpId="0" uiExpand="1">
        <p:bldSub>
          <a:bldChart bld="category"/>
        </p:bldSub>
      </p:bldGraphic>
      <p:bldP spid="34" grpId="0"/>
      <p:bldGraphic spid="23"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2E6EA94-8F84-49CE-9915-C2234E67E0BB}"/>
              </a:ext>
            </a:extLst>
          </p:cNvPr>
          <p:cNvSpPr/>
          <p:nvPr/>
        </p:nvSpPr>
        <p:spPr>
          <a:xfrm>
            <a:off x="955646" y="2051138"/>
            <a:ext cx="1031798" cy="4279813"/>
          </a:xfrm>
          <a:prstGeom prst="roundRect">
            <a:avLst/>
          </a:prstGeom>
          <a:solidFill>
            <a:schemeClr val="accent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Rounded Rectangle">
            <a:extLst>
              <a:ext uri="{FF2B5EF4-FFF2-40B4-BE49-F238E27FC236}">
                <a16:creationId xmlns:a16="http://schemas.microsoft.com/office/drawing/2014/main" id="{C503922E-3602-4219-8D0B-8C3F42356EBD}"/>
              </a:ext>
            </a:extLst>
          </p:cNvPr>
          <p:cNvSpPr/>
          <p:nvPr/>
        </p:nvSpPr>
        <p:spPr>
          <a:xfrm>
            <a:off x="8433428" y="1670140"/>
            <a:ext cx="2933488" cy="4660811"/>
          </a:xfrm>
          <a:prstGeom prst="roundRect">
            <a:avLst>
              <a:gd name="adj" fmla="val 632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19" name="Rounded Rectangle">
            <a:extLst>
              <a:ext uri="{FF2B5EF4-FFF2-40B4-BE49-F238E27FC236}">
                <a16:creationId xmlns:a16="http://schemas.microsoft.com/office/drawing/2014/main" id="{4599776B-B71B-449B-BDD8-177C444434A5}"/>
              </a:ext>
            </a:extLst>
          </p:cNvPr>
          <p:cNvSpPr/>
          <p:nvPr/>
        </p:nvSpPr>
        <p:spPr>
          <a:xfrm>
            <a:off x="5299531" y="1670140"/>
            <a:ext cx="2933488" cy="4660811"/>
          </a:xfrm>
          <a:prstGeom prst="roundRect">
            <a:avLst>
              <a:gd name="adj" fmla="val 632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18" name="Rounded Rectangle">
            <a:extLst>
              <a:ext uri="{FF2B5EF4-FFF2-40B4-BE49-F238E27FC236}">
                <a16:creationId xmlns:a16="http://schemas.microsoft.com/office/drawing/2014/main" id="{3EC57862-97D0-4BE8-8100-5CA758D14658}"/>
              </a:ext>
            </a:extLst>
          </p:cNvPr>
          <p:cNvSpPr/>
          <p:nvPr/>
        </p:nvSpPr>
        <p:spPr>
          <a:xfrm>
            <a:off x="2176814" y="1670140"/>
            <a:ext cx="2933488" cy="4660811"/>
          </a:xfrm>
          <a:prstGeom prst="roundRect">
            <a:avLst>
              <a:gd name="adj" fmla="val 632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8" name="Rounded Rectangle">
            <a:extLst>
              <a:ext uri="{FF2B5EF4-FFF2-40B4-BE49-F238E27FC236}">
                <a16:creationId xmlns:a16="http://schemas.microsoft.com/office/drawing/2014/main" id="{690809CB-C7DA-43D5-82F3-27FF234A636A}"/>
              </a:ext>
            </a:extLst>
          </p:cNvPr>
          <p:cNvSpPr/>
          <p:nvPr/>
        </p:nvSpPr>
        <p:spPr>
          <a:xfrm>
            <a:off x="8422389" y="1670140"/>
            <a:ext cx="2944386" cy="380999"/>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7" name="Rounded Rectangle">
            <a:extLst>
              <a:ext uri="{FF2B5EF4-FFF2-40B4-BE49-F238E27FC236}">
                <a16:creationId xmlns:a16="http://schemas.microsoft.com/office/drawing/2014/main" id="{3D37075E-48F9-4DD6-8043-3A57E12E2FA7}"/>
              </a:ext>
            </a:extLst>
          </p:cNvPr>
          <p:cNvSpPr/>
          <p:nvPr/>
        </p:nvSpPr>
        <p:spPr>
          <a:xfrm>
            <a:off x="5299531" y="1670139"/>
            <a:ext cx="2933488" cy="380999"/>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sp>
        <p:nvSpPr>
          <p:cNvPr id="6" name="Rounded Rectangle">
            <a:extLst>
              <a:ext uri="{FF2B5EF4-FFF2-40B4-BE49-F238E27FC236}">
                <a16:creationId xmlns:a16="http://schemas.microsoft.com/office/drawing/2014/main" id="{85EA4B1B-7FFC-4EE7-ACA6-12ACE47A5621}"/>
              </a:ext>
            </a:extLst>
          </p:cNvPr>
          <p:cNvSpPr/>
          <p:nvPr/>
        </p:nvSpPr>
        <p:spPr>
          <a:xfrm>
            <a:off x="2176814" y="1670141"/>
            <a:ext cx="2933488" cy="380999"/>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lang="en-MY" sz="3200" dirty="0">
              <a:solidFill>
                <a:srgbClr val="FFFFFF"/>
              </a:solidFill>
            </a:endParaRPr>
          </a:p>
        </p:txBody>
      </p:sp>
      <p:graphicFrame>
        <p:nvGraphicFramePr>
          <p:cNvPr id="4" name="Table 3">
            <a:extLst>
              <a:ext uri="{FF2B5EF4-FFF2-40B4-BE49-F238E27FC236}">
                <a16:creationId xmlns:a16="http://schemas.microsoft.com/office/drawing/2014/main" id="{D248D5E8-B472-46E9-94BD-2A2C02236880}"/>
              </a:ext>
            </a:extLst>
          </p:cNvPr>
          <p:cNvGraphicFramePr>
            <a:graphicFrameLocks noGrp="1"/>
          </p:cNvGraphicFramePr>
          <p:nvPr>
            <p:extLst>
              <p:ext uri="{D42A27DB-BD31-4B8C-83A1-F6EECF244321}">
                <p14:modId xmlns:p14="http://schemas.microsoft.com/office/powerpoint/2010/main" val="543000433"/>
              </p:ext>
            </p:extLst>
          </p:nvPr>
        </p:nvGraphicFramePr>
        <p:xfrm>
          <a:off x="955646" y="1238250"/>
          <a:ext cx="10613917" cy="5022575"/>
        </p:xfrm>
        <a:graphic>
          <a:graphicData uri="http://schemas.openxmlformats.org/drawingml/2006/table">
            <a:tbl>
              <a:tblPr>
                <a:tableStyleId>{5C22544A-7EE6-4342-B048-85BDC9FD1C3A}</a:tableStyleId>
              </a:tblPr>
              <a:tblGrid>
                <a:gridCol w="1042886">
                  <a:extLst>
                    <a:ext uri="{9D8B030D-6E8A-4147-A177-3AD203B41FA5}">
                      <a16:colId xmlns:a16="http://schemas.microsoft.com/office/drawing/2014/main" val="2316245735"/>
                    </a:ext>
                  </a:extLst>
                </a:gridCol>
                <a:gridCol w="215858">
                  <a:extLst>
                    <a:ext uri="{9D8B030D-6E8A-4147-A177-3AD203B41FA5}">
                      <a16:colId xmlns:a16="http://schemas.microsoft.com/office/drawing/2014/main" val="854581767"/>
                    </a:ext>
                  </a:extLst>
                </a:gridCol>
                <a:gridCol w="950229">
                  <a:extLst>
                    <a:ext uri="{9D8B030D-6E8A-4147-A177-3AD203B41FA5}">
                      <a16:colId xmlns:a16="http://schemas.microsoft.com/office/drawing/2014/main" val="1340165784"/>
                    </a:ext>
                  </a:extLst>
                </a:gridCol>
                <a:gridCol w="978011">
                  <a:extLst>
                    <a:ext uri="{9D8B030D-6E8A-4147-A177-3AD203B41FA5}">
                      <a16:colId xmlns:a16="http://schemas.microsoft.com/office/drawing/2014/main" val="4061197454"/>
                    </a:ext>
                  </a:extLst>
                </a:gridCol>
                <a:gridCol w="938253">
                  <a:extLst>
                    <a:ext uri="{9D8B030D-6E8A-4147-A177-3AD203B41FA5}">
                      <a16:colId xmlns:a16="http://schemas.microsoft.com/office/drawing/2014/main" val="1420218944"/>
                    </a:ext>
                  </a:extLst>
                </a:gridCol>
                <a:gridCol w="246491">
                  <a:extLst>
                    <a:ext uri="{9D8B030D-6E8A-4147-A177-3AD203B41FA5}">
                      <a16:colId xmlns:a16="http://schemas.microsoft.com/office/drawing/2014/main" val="1554148016"/>
                    </a:ext>
                  </a:extLst>
                </a:gridCol>
                <a:gridCol w="963257">
                  <a:extLst>
                    <a:ext uri="{9D8B030D-6E8A-4147-A177-3AD203B41FA5}">
                      <a16:colId xmlns:a16="http://schemas.microsoft.com/office/drawing/2014/main" val="3605922923"/>
                    </a:ext>
                  </a:extLst>
                </a:gridCol>
                <a:gridCol w="968910">
                  <a:extLst>
                    <a:ext uri="{9D8B030D-6E8A-4147-A177-3AD203B41FA5}">
                      <a16:colId xmlns:a16="http://schemas.microsoft.com/office/drawing/2014/main" val="118497925"/>
                    </a:ext>
                  </a:extLst>
                </a:gridCol>
                <a:gridCol w="938254">
                  <a:extLst>
                    <a:ext uri="{9D8B030D-6E8A-4147-A177-3AD203B41FA5}">
                      <a16:colId xmlns:a16="http://schemas.microsoft.com/office/drawing/2014/main" val="3844042308"/>
                    </a:ext>
                  </a:extLst>
                </a:gridCol>
                <a:gridCol w="263159">
                  <a:extLst>
                    <a:ext uri="{9D8B030D-6E8A-4147-A177-3AD203B41FA5}">
                      <a16:colId xmlns:a16="http://schemas.microsoft.com/office/drawing/2014/main" val="774561685"/>
                    </a:ext>
                  </a:extLst>
                </a:gridCol>
                <a:gridCol w="953390">
                  <a:extLst>
                    <a:ext uri="{9D8B030D-6E8A-4147-A177-3AD203B41FA5}">
                      <a16:colId xmlns:a16="http://schemas.microsoft.com/office/drawing/2014/main" val="1354934300"/>
                    </a:ext>
                  </a:extLst>
                </a:gridCol>
                <a:gridCol w="985962">
                  <a:extLst>
                    <a:ext uri="{9D8B030D-6E8A-4147-A177-3AD203B41FA5}">
                      <a16:colId xmlns:a16="http://schemas.microsoft.com/office/drawing/2014/main" val="2301330236"/>
                    </a:ext>
                  </a:extLst>
                </a:gridCol>
                <a:gridCol w="936051">
                  <a:extLst>
                    <a:ext uri="{9D8B030D-6E8A-4147-A177-3AD203B41FA5}">
                      <a16:colId xmlns:a16="http://schemas.microsoft.com/office/drawing/2014/main" val="44375225"/>
                    </a:ext>
                  </a:extLst>
                </a:gridCol>
                <a:gridCol w="233206">
                  <a:extLst>
                    <a:ext uri="{9D8B030D-6E8A-4147-A177-3AD203B41FA5}">
                      <a16:colId xmlns:a16="http://schemas.microsoft.com/office/drawing/2014/main" val="3800979628"/>
                    </a:ext>
                  </a:extLst>
                </a:gridCol>
              </a:tblGrid>
              <a:tr h="375667">
                <a:tc rowSpan="2">
                  <a:txBody>
                    <a:bodyPr/>
                    <a:lstStyle/>
                    <a:p>
                      <a:pPr algn="ctr" fontAlgn="t">
                        <a:spcAft>
                          <a:spcPts val="600"/>
                        </a:spcAft>
                      </a:pPr>
                      <a:endParaRPr lang="en-MY" sz="1500" b="1" i="0" u="none" strike="noStrike" dirty="0">
                        <a:solidFill>
                          <a:schemeClr val="accent3"/>
                        </a:solidFill>
                        <a:effectLst/>
                        <a:latin typeface="Century Gothic" panose="020B0502020202020204" pitchFamily="34" charset="0"/>
                      </a:endParaRPr>
                    </a:p>
                  </a:txBody>
                  <a:tcPr marL="7578" marT="9144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t"/>
                      <a:r>
                        <a:rPr lang="en-MY" sz="1200" b="1" u="none" strike="noStrike" dirty="0">
                          <a:solidFill>
                            <a:schemeClr val="accent2"/>
                          </a:solidFill>
                          <a:effectLst/>
                          <a:latin typeface="Century Gothic" panose="020B0502020202020204" pitchFamily="34" charset="0"/>
                        </a:rPr>
                        <a:t>NEW BUSINESS</a:t>
                      </a:r>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a:txBody>
                    <a:bodyPr/>
                    <a:lstStyle/>
                    <a:p>
                      <a:pPr algn="ctr" fontAlgn="t"/>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t"/>
                      <a:r>
                        <a:rPr lang="en-MY" sz="1200" b="1" u="none" strike="noStrike" dirty="0">
                          <a:solidFill>
                            <a:schemeClr val="accent2"/>
                          </a:solidFill>
                          <a:effectLst/>
                          <a:latin typeface="Century Gothic" panose="020B0502020202020204" pitchFamily="34" charset="0"/>
                        </a:rPr>
                        <a:t>REORDERS</a:t>
                      </a:r>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a:txBody>
                    <a:bodyPr/>
                    <a:lstStyle/>
                    <a:p>
                      <a:pPr algn="ctr" fontAlgn="t"/>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t"/>
                      <a:r>
                        <a:rPr lang="en-MY" sz="1200" b="1" u="none" strike="noStrike" dirty="0">
                          <a:solidFill>
                            <a:schemeClr val="accent2"/>
                          </a:solidFill>
                          <a:effectLst/>
                          <a:latin typeface="Century Gothic" panose="020B0502020202020204" pitchFamily="34" charset="0"/>
                        </a:rPr>
                        <a:t>TOTALS</a:t>
                      </a:r>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a:txBody>
                    <a:bodyPr/>
                    <a:lstStyle/>
                    <a:p>
                      <a:pPr algn="ctr" fontAlgn="t"/>
                      <a:endParaRPr lang="en-MY" sz="1200" b="1" i="0" u="none" strike="noStrike" dirty="0">
                        <a:solidFill>
                          <a:schemeClr val="accent2"/>
                        </a:solidFill>
                        <a:effectLst/>
                        <a:latin typeface="Century Gothic" panose="020B0502020202020204" pitchFamily="34" charset="0"/>
                      </a:endParaRPr>
                    </a:p>
                  </a:txBody>
                  <a:tcPr marL="79955" marR="79955" marT="39977" marB="399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182106"/>
                  </a:ext>
                </a:extLst>
              </a:tr>
              <a:tr h="496385">
                <a:tc vMerge="1">
                  <a:txBody>
                    <a:bodyPr/>
                    <a:lstStyle/>
                    <a:p>
                      <a:pPr algn="l" fontAlgn="t"/>
                      <a:endParaRPr lang="en-MY" sz="1000" b="1" i="0" u="none" strike="noStrike" dirty="0">
                        <a:solidFill>
                          <a:schemeClr val="tx2"/>
                        </a:solidFill>
                        <a:effectLst/>
                        <a:latin typeface="Century Gothic" panose="020B0502020202020204" pitchFamily="34" charset="0"/>
                      </a:endParaRPr>
                    </a:p>
                  </a:txBody>
                  <a:tcPr marL="7578"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1000" b="1" i="0" u="none" strike="noStrike" dirty="0">
                        <a:solidFill>
                          <a:schemeClr val="bg1"/>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GOAL</a:t>
                      </a:r>
                      <a:endParaRPr lang="en-MY" sz="1000" b="1" i="0" u="none" strike="noStrike" dirty="0">
                        <a:solidFill>
                          <a:schemeClr val="bg1"/>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ACTUAL </a:t>
                      </a:r>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VARIANCE</a:t>
                      </a:r>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GOAL </a:t>
                      </a:r>
                      <a:endParaRPr lang="en-MY" sz="1000" b="1" i="0" u="none" strike="noStrike" dirty="0">
                        <a:solidFill>
                          <a:schemeClr val="bg1"/>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ACTUAL </a:t>
                      </a:r>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VARIANCE</a:t>
                      </a:r>
                      <a:endParaRPr lang="en-MY" sz="1000" b="1" i="0" u="none" strike="noStrike" dirty="0">
                        <a:solidFill>
                          <a:schemeClr val="bg1"/>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GOAL </a:t>
                      </a:r>
                      <a:endParaRPr lang="en-MY" sz="1000" b="1" i="0" u="none" strike="noStrike" dirty="0">
                        <a:solidFill>
                          <a:schemeClr val="bg1"/>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ACTUAL </a:t>
                      </a:r>
                      <a:endParaRPr lang="en-MY" sz="1000" b="1" i="0" u="none" strike="noStrike" dirty="0">
                        <a:solidFill>
                          <a:schemeClr val="bg1"/>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1000" b="1" u="none" strike="noStrike" dirty="0">
                          <a:solidFill>
                            <a:schemeClr val="bg1"/>
                          </a:solidFill>
                          <a:effectLst/>
                          <a:latin typeface="Century Gothic" panose="020B0502020202020204" pitchFamily="34" charset="0"/>
                        </a:rPr>
                        <a:t>VARIANCE</a:t>
                      </a:r>
                      <a:endParaRPr lang="en-MY" sz="1000" b="1" i="0" u="none" strike="noStrike" dirty="0">
                        <a:solidFill>
                          <a:schemeClr val="bg1"/>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1000" b="1" i="0" u="none" strike="noStrike" dirty="0">
                        <a:solidFill>
                          <a:schemeClr val="bg1"/>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4057933"/>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JANUARY</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199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145</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85</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105</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284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250</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-12.00%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112220"/>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FEBRUARY</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166</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238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43.%</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105</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108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271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346</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27.70%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650088"/>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MARCH</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204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152</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90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71</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294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223</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6684758"/>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APRIL</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224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291</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89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78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313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369</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17.90%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868246"/>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MAY</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290</a:t>
                      </a:r>
                      <a:endParaRPr lang="en-MY" sz="800" b="0" i="0" u="none" strike="noStrike">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158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-46.%</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85</a:t>
                      </a:r>
                      <a:endParaRPr lang="en-MY" sz="800" b="0" i="0" u="none" strike="noStrike">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76</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375</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234</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-37.60%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143650"/>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JUNE</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138</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272</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97.%</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80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87</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218</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359</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65.%</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1612"/>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JULY</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154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255</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66.%</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73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74</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227</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329</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45.%</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78961"/>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AUGUST</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268</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207</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73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108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48.%</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341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315</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-7.60%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2323967"/>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SEPTEMBER</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294</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284</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78</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86</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372</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370</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-0.50%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457608"/>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OCTOBER</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249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213</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102</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72</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351</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285</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-18.80%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597003"/>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NOVEMBER</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153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278</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82.%</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106</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a:solidFill>
                            <a:schemeClr val="tx2"/>
                          </a:solidFill>
                          <a:effectLst/>
                          <a:latin typeface="Century Gothic" panose="020B0502020202020204" pitchFamily="34" charset="0"/>
                        </a:rPr>
                        <a:t>93</a:t>
                      </a:r>
                      <a:endParaRPr lang="en-MY" sz="800" b="0" i="0" u="none" strike="noStrike">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259</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371</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43.20%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533687"/>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DECEMBER</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286</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148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-48.%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97</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98</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1.00%</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u="none" strike="noStrike" dirty="0">
                          <a:solidFill>
                            <a:schemeClr val="tx2"/>
                          </a:solidFill>
                          <a:effectLst/>
                          <a:latin typeface="Century Gothic" panose="020B0502020202020204" pitchFamily="34" charset="0"/>
                        </a:rPr>
                        <a:t>383</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246</a:t>
                      </a:r>
                      <a:endParaRPr lang="en-MY" sz="800" b="0" i="0" u="none" strike="noStrike" dirty="0">
                        <a:solidFill>
                          <a:schemeClr val="tx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MY" sz="800" u="none" strike="noStrike" dirty="0">
                          <a:solidFill>
                            <a:schemeClr val="tx2"/>
                          </a:solidFill>
                          <a:effectLst/>
                          <a:latin typeface="Century Gothic" panose="020B0502020202020204" pitchFamily="34" charset="0"/>
                        </a:rPr>
                        <a:t>-36.%</a:t>
                      </a:r>
                      <a:endParaRPr lang="en-MY" sz="800" b="0" i="0" u="none" strike="noStrike" dirty="0">
                        <a:solidFill>
                          <a:schemeClr val="tx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28163"/>
                  </a:ext>
                </a:extLst>
              </a:tr>
              <a:tr h="319271">
                <a:tc>
                  <a:txBody>
                    <a:bodyPr/>
                    <a:lstStyle/>
                    <a:p>
                      <a:pPr algn="ctr" fontAlgn="t"/>
                      <a:r>
                        <a:rPr lang="en-MY" sz="900" b="1" u="none" strike="noStrike" dirty="0">
                          <a:solidFill>
                            <a:schemeClr val="accent2"/>
                          </a:solidFill>
                          <a:effectLst/>
                          <a:latin typeface="Century Gothic" panose="020B0502020202020204" pitchFamily="34" charset="0"/>
                        </a:rPr>
                        <a:t> TOTAL</a:t>
                      </a:r>
                      <a:endParaRPr lang="en-MY" sz="900" b="1" i="0" u="none" strike="noStrike" dirty="0">
                        <a:solidFill>
                          <a:schemeClr val="accent2"/>
                        </a:solidFill>
                        <a:effectLst/>
                        <a:latin typeface="Century Gothic" panose="020B0502020202020204" pitchFamily="34" charset="0"/>
                      </a:endParaRPr>
                    </a:p>
                  </a:txBody>
                  <a:tcPr marL="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182880" marR="7578"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2,625</a:t>
                      </a:r>
                      <a:endParaRPr lang="en-MY" sz="800" b="1" i="0" u="none" strike="noStrike" dirty="0">
                        <a:solidFill>
                          <a:schemeClr val="accent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2641.</a:t>
                      </a:r>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0.6%</a:t>
                      </a:r>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1,063</a:t>
                      </a:r>
                      <a:endParaRPr lang="en-MY" sz="800" b="1" i="0" u="none" strike="noStrike" dirty="0">
                        <a:solidFill>
                          <a:schemeClr val="accent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1,056</a:t>
                      </a:r>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-0.70%</a:t>
                      </a:r>
                      <a:endParaRPr lang="en-MY" sz="800" b="1" i="0" u="none" strike="noStrike" dirty="0">
                        <a:solidFill>
                          <a:schemeClr val="accent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3,688</a:t>
                      </a:r>
                      <a:endParaRPr lang="en-MY" sz="800" b="1" i="0" u="none" strike="noStrike" dirty="0">
                        <a:solidFill>
                          <a:schemeClr val="accent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3,697</a:t>
                      </a:r>
                      <a:endParaRPr lang="en-MY" sz="800" b="1" i="0" u="none" strike="noStrike" dirty="0">
                        <a:solidFill>
                          <a:schemeClr val="accent2"/>
                        </a:solidFill>
                        <a:effectLst/>
                        <a:latin typeface="Century Gothic" panose="020B0502020202020204" pitchFamily="34" charset="0"/>
                      </a:endParaRPr>
                    </a:p>
                  </a:txBody>
                  <a:tcPr marL="7578"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MY" sz="800" b="1" u="none" strike="noStrike" dirty="0">
                          <a:solidFill>
                            <a:schemeClr val="accent2"/>
                          </a:solidFill>
                          <a:effectLst/>
                          <a:latin typeface="Century Gothic" panose="020B0502020202020204" pitchFamily="34" charset="0"/>
                        </a:rPr>
                        <a:t>0.2%</a:t>
                      </a:r>
                      <a:endParaRPr lang="en-MY" sz="800" b="1" i="0" u="none" strike="noStrike" dirty="0">
                        <a:solidFill>
                          <a:schemeClr val="accent2"/>
                        </a:solidFill>
                        <a:effectLst/>
                        <a:latin typeface="Century Gothic" panose="020B0502020202020204" pitchFamily="34" charset="0"/>
                      </a:endParaRPr>
                    </a:p>
                  </a:txBody>
                  <a:tcPr marL="0" marR="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MY" sz="800" b="0" i="0" u="none" strike="noStrike" dirty="0">
                        <a:solidFill>
                          <a:schemeClr val="tx2"/>
                        </a:solidFill>
                        <a:effectLst/>
                        <a:latin typeface="Century Gothic" panose="020B0502020202020204" pitchFamily="34" charset="0"/>
                      </a:endParaRPr>
                    </a:p>
                  </a:txBody>
                  <a:tcPr marL="7578" marR="182880" marT="757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060726"/>
                  </a:ext>
                </a:extLst>
              </a:tr>
            </a:tbl>
          </a:graphicData>
        </a:graphic>
      </p:graphicFrame>
      <p:sp>
        <p:nvSpPr>
          <p:cNvPr id="15" name="TextBox 14">
            <a:extLst>
              <a:ext uri="{FF2B5EF4-FFF2-40B4-BE49-F238E27FC236}">
                <a16:creationId xmlns:a16="http://schemas.microsoft.com/office/drawing/2014/main" id="{454F471A-BBDB-4EE8-941E-CC292FD86140}"/>
              </a:ext>
            </a:extLst>
          </p:cNvPr>
          <p:cNvSpPr txBox="1"/>
          <p:nvPr/>
        </p:nvSpPr>
        <p:spPr>
          <a:xfrm>
            <a:off x="3331769" y="445255"/>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ctr"/>
            <a:r>
              <a:rPr lang="en-US" dirty="0">
                <a:solidFill>
                  <a:schemeClr val="accent1">
                    <a:lumMod val="60000"/>
                    <a:lumOff val="40000"/>
                  </a:schemeClr>
                </a:solidFill>
              </a:rPr>
              <a:t>SALES PROJECTION</a:t>
            </a:r>
          </a:p>
        </p:txBody>
      </p:sp>
      <p:sp>
        <p:nvSpPr>
          <p:cNvPr id="16" name="Circle">
            <a:extLst>
              <a:ext uri="{FF2B5EF4-FFF2-40B4-BE49-F238E27FC236}">
                <a16:creationId xmlns:a16="http://schemas.microsoft.com/office/drawing/2014/main" id="{A449FE30-EA10-4833-D2D6-40EB584D1C42}"/>
              </a:ext>
            </a:extLst>
          </p:cNvPr>
          <p:cNvSpPr/>
          <p:nvPr/>
        </p:nvSpPr>
        <p:spPr>
          <a:xfrm rot="5400000">
            <a:off x="-733116" y="3613769"/>
            <a:ext cx="4393420" cy="1141534"/>
          </a:xfrm>
          <a:prstGeom prst="roundRect">
            <a:avLst>
              <a:gd name="adj" fmla="val 18958"/>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7" name="Circle">
            <a:extLst>
              <a:ext uri="{FF2B5EF4-FFF2-40B4-BE49-F238E27FC236}">
                <a16:creationId xmlns:a16="http://schemas.microsoft.com/office/drawing/2014/main" id="{77E09CF8-0662-E1CD-F843-B3BB78063EBB}"/>
              </a:ext>
            </a:extLst>
          </p:cNvPr>
          <p:cNvSpPr/>
          <p:nvPr/>
        </p:nvSpPr>
        <p:spPr>
          <a:xfrm rot="5400000">
            <a:off x="1699239" y="1943203"/>
            <a:ext cx="101041" cy="89246"/>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1" name="Circle">
            <a:extLst>
              <a:ext uri="{FF2B5EF4-FFF2-40B4-BE49-F238E27FC236}">
                <a16:creationId xmlns:a16="http://schemas.microsoft.com/office/drawing/2014/main" id="{C9D16A58-7869-C742-7A04-F7E5D966275F}"/>
              </a:ext>
            </a:extLst>
          </p:cNvPr>
          <p:cNvSpPr/>
          <p:nvPr/>
        </p:nvSpPr>
        <p:spPr>
          <a:xfrm rot="5400000">
            <a:off x="-801331" y="3550631"/>
            <a:ext cx="4534842" cy="1282012"/>
          </a:xfrm>
          <a:prstGeom prst="roundRect">
            <a:avLst>
              <a:gd name="adj" fmla="val 21264"/>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2" name="Circle">
            <a:extLst>
              <a:ext uri="{FF2B5EF4-FFF2-40B4-BE49-F238E27FC236}">
                <a16:creationId xmlns:a16="http://schemas.microsoft.com/office/drawing/2014/main" id="{CC9EEED0-E366-EC5E-1FD3-DA011F870E27}"/>
              </a:ext>
            </a:extLst>
          </p:cNvPr>
          <p:cNvSpPr/>
          <p:nvPr/>
        </p:nvSpPr>
        <p:spPr>
          <a:xfrm rot="5400000">
            <a:off x="774359" y="6196582"/>
            <a:ext cx="138932" cy="129807"/>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3" name="Rounded Rectangle">
            <a:extLst>
              <a:ext uri="{FF2B5EF4-FFF2-40B4-BE49-F238E27FC236}">
                <a16:creationId xmlns:a16="http://schemas.microsoft.com/office/drawing/2014/main" id="{9F7895FF-8462-612D-178C-8CFFA966D7A6}"/>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GOALS</a:t>
            </a:r>
          </a:p>
        </p:txBody>
      </p:sp>
    </p:spTree>
    <p:extLst>
      <p:ext uri="{BB962C8B-B14F-4D97-AF65-F5344CB8AC3E}">
        <p14:creationId xmlns:p14="http://schemas.microsoft.com/office/powerpoint/2010/main" val="3553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500" fill="hold"/>
                                        <p:tgtEl>
                                          <p:spTgt spid="8"/>
                                        </p:tgtEl>
                                        <p:attrNameLst>
                                          <p:attrName>ppt_w</p:attrName>
                                        </p:attrNameLst>
                                      </p:cBhvr>
                                      <p:tavLst>
                                        <p:tav tm="0">
                                          <p:val>
                                            <p:strVal val="#ppt_w*0.70"/>
                                          </p:val>
                                        </p:tav>
                                        <p:tav tm="100000">
                                          <p:val>
                                            <p:strVal val="#ppt_w"/>
                                          </p:val>
                                        </p:tav>
                                      </p:tavLst>
                                    </p:anim>
                                    <p:anim calcmode="lin" valueType="num">
                                      <p:cBhvr>
                                        <p:cTn id="8" dur="1500" fill="hold"/>
                                        <p:tgtEl>
                                          <p:spTgt spid="8"/>
                                        </p:tgtEl>
                                        <p:attrNameLst>
                                          <p:attrName>ppt_h</p:attrName>
                                        </p:attrNameLst>
                                      </p:cBhvr>
                                      <p:tavLst>
                                        <p:tav tm="0">
                                          <p:val>
                                            <p:strVal val="#ppt_h"/>
                                          </p:val>
                                        </p:tav>
                                        <p:tav tm="100000">
                                          <p:val>
                                            <p:strVal val="#ppt_h"/>
                                          </p:val>
                                        </p:tav>
                                      </p:tavLst>
                                    </p:anim>
                                    <p:animEffect transition="in" filter="fade">
                                      <p:cBhvr>
                                        <p:cTn id="9" dur="15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500" fill="hold"/>
                                        <p:tgtEl>
                                          <p:spTgt spid="7"/>
                                        </p:tgtEl>
                                        <p:attrNameLst>
                                          <p:attrName>ppt_w</p:attrName>
                                        </p:attrNameLst>
                                      </p:cBhvr>
                                      <p:tavLst>
                                        <p:tav tm="0">
                                          <p:val>
                                            <p:strVal val="#ppt_w*0.70"/>
                                          </p:val>
                                        </p:tav>
                                        <p:tav tm="100000">
                                          <p:val>
                                            <p:strVal val="#ppt_w"/>
                                          </p:val>
                                        </p:tav>
                                      </p:tavLst>
                                    </p:anim>
                                    <p:anim calcmode="lin" valueType="num">
                                      <p:cBhvr>
                                        <p:cTn id="13" dur="1500" fill="hold"/>
                                        <p:tgtEl>
                                          <p:spTgt spid="7"/>
                                        </p:tgtEl>
                                        <p:attrNameLst>
                                          <p:attrName>ppt_h</p:attrName>
                                        </p:attrNameLst>
                                      </p:cBhvr>
                                      <p:tavLst>
                                        <p:tav tm="0">
                                          <p:val>
                                            <p:strVal val="#ppt_h"/>
                                          </p:val>
                                        </p:tav>
                                        <p:tav tm="100000">
                                          <p:val>
                                            <p:strVal val="#ppt_h"/>
                                          </p:val>
                                        </p:tav>
                                      </p:tavLst>
                                    </p:anim>
                                    <p:animEffect transition="in" filter="fade">
                                      <p:cBhvr>
                                        <p:cTn id="14" dur="15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500" fill="hold"/>
                                        <p:tgtEl>
                                          <p:spTgt spid="6"/>
                                        </p:tgtEl>
                                        <p:attrNameLst>
                                          <p:attrName>ppt_w</p:attrName>
                                        </p:attrNameLst>
                                      </p:cBhvr>
                                      <p:tavLst>
                                        <p:tav tm="0">
                                          <p:val>
                                            <p:strVal val="#ppt_w*0.70"/>
                                          </p:val>
                                        </p:tav>
                                        <p:tav tm="100000">
                                          <p:val>
                                            <p:strVal val="#ppt_w"/>
                                          </p:val>
                                        </p:tav>
                                      </p:tavLst>
                                    </p:anim>
                                    <p:anim calcmode="lin" valueType="num">
                                      <p:cBhvr>
                                        <p:cTn id="18" dur="1500" fill="hold"/>
                                        <p:tgtEl>
                                          <p:spTgt spid="6"/>
                                        </p:tgtEl>
                                        <p:attrNameLst>
                                          <p:attrName>ppt_h</p:attrName>
                                        </p:attrNameLst>
                                      </p:cBhvr>
                                      <p:tavLst>
                                        <p:tav tm="0">
                                          <p:val>
                                            <p:strVal val="#ppt_h"/>
                                          </p:val>
                                        </p:tav>
                                        <p:tav tm="100000">
                                          <p:val>
                                            <p:strVal val="#ppt_h"/>
                                          </p:val>
                                        </p:tav>
                                      </p:tavLst>
                                    </p:anim>
                                    <p:animEffect transition="in" filter="fade">
                                      <p:cBhvr>
                                        <p:cTn id="19" dur="1500"/>
                                        <p:tgtEl>
                                          <p:spTgt spid="6"/>
                                        </p:tgtEl>
                                      </p:cBhvr>
                                    </p:animEffect>
                                  </p:childTnLst>
                                </p:cTn>
                              </p:par>
                              <p:par>
                                <p:cTn id="20" presetID="47"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500"/>
                                        <p:tgtEl>
                                          <p:spTgt spid="20"/>
                                        </p:tgtEl>
                                      </p:cBhvr>
                                    </p:animEffect>
                                    <p:anim calcmode="lin" valueType="num">
                                      <p:cBhvr>
                                        <p:cTn id="23" dur="1500" fill="hold"/>
                                        <p:tgtEl>
                                          <p:spTgt spid="20"/>
                                        </p:tgtEl>
                                        <p:attrNameLst>
                                          <p:attrName>ppt_x</p:attrName>
                                        </p:attrNameLst>
                                      </p:cBhvr>
                                      <p:tavLst>
                                        <p:tav tm="0">
                                          <p:val>
                                            <p:strVal val="#ppt_x"/>
                                          </p:val>
                                        </p:tav>
                                        <p:tav tm="100000">
                                          <p:val>
                                            <p:strVal val="#ppt_x"/>
                                          </p:val>
                                        </p:tav>
                                      </p:tavLst>
                                    </p:anim>
                                    <p:anim calcmode="lin" valueType="num">
                                      <p:cBhvr>
                                        <p:cTn id="24" dur="1500" fill="hold"/>
                                        <p:tgtEl>
                                          <p:spTgt spid="2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500"/>
                                        <p:tgtEl>
                                          <p:spTgt spid="19"/>
                                        </p:tgtEl>
                                      </p:cBhvr>
                                    </p:animEffect>
                                    <p:anim calcmode="lin" valueType="num">
                                      <p:cBhvr>
                                        <p:cTn id="28" dur="1500" fill="hold"/>
                                        <p:tgtEl>
                                          <p:spTgt spid="19"/>
                                        </p:tgtEl>
                                        <p:attrNameLst>
                                          <p:attrName>ppt_x</p:attrName>
                                        </p:attrNameLst>
                                      </p:cBhvr>
                                      <p:tavLst>
                                        <p:tav tm="0">
                                          <p:val>
                                            <p:strVal val="#ppt_x"/>
                                          </p:val>
                                        </p:tav>
                                        <p:tav tm="100000">
                                          <p:val>
                                            <p:strVal val="#ppt_x"/>
                                          </p:val>
                                        </p:tav>
                                      </p:tavLst>
                                    </p:anim>
                                    <p:anim calcmode="lin" valueType="num">
                                      <p:cBhvr>
                                        <p:cTn id="29" dur="1500" fill="hold"/>
                                        <p:tgtEl>
                                          <p:spTgt spid="1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500"/>
                                        <p:tgtEl>
                                          <p:spTgt spid="18"/>
                                        </p:tgtEl>
                                      </p:cBhvr>
                                    </p:animEffect>
                                    <p:anim calcmode="lin" valueType="num">
                                      <p:cBhvr>
                                        <p:cTn id="33" dur="1500" fill="hold"/>
                                        <p:tgtEl>
                                          <p:spTgt spid="18"/>
                                        </p:tgtEl>
                                        <p:attrNameLst>
                                          <p:attrName>ppt_x</p:attrName>
                                        </p:attrNameLst>
                                      </p:cBhvr>
                                      <p:tavLst>
                                        <p:tav tm="0">
                                          <p:val>
                                            <p:strVal val="#ppt_x"/>
                                          </p:val>
                                        </p:tav>
                                        <p:tav tm="100000">
                                          <p:val>
                                            <p:strVal val="#ppt_x"/>
                                          </p:val>
                                        </p:tav>
                                      </p:tavLst>
                                    </p:anim>
                                    <p:anim calcmode="lin" valueType="num">
                                      <p:cBhvr>
                                        <p:cTn id="34" dur="1500" fill="hold"/>
                                        <p:tgtEl>
                                          <p:spTgt spid="18"/>
                                        </p:tgtEl>
                                        <p:attrNameLst>
                                          <p:attrName>ppt_y</p:attrName>
                                        </p:attrNameLst>
                                      </p:cBhvr>
                                      <p:tavLst>
                                        <p:tav tm="0">
                                          <p:val>
                                            <p:strVal val="#ppt_y-.1"/>
                                          </p:val>
                                        </p:tav>
                                        <p:tav tm="100000">
                                          <p:val>
                                            <p:strVal val="#ppt_y"/>
                                          </p:val>
                                        </p:tav>
                                      </p:tavLst>
                                    </p:anim>
                                  </p:childTnLst>
                                </p:cTn>
                              </p:par>
                              <p:par>
                                <p:cTn id="35" presetID="12" presetClass="entr" presetSubtype="2"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000"/>
                                        <p:tgtEl>
                                          <p:spTgt spid="9"/>
                                        </p:tgtEl>
                                        <p:attrNameLst>
                                          <p:attrName>ppt_x</p:attrName>
                                        </p:attrNameLst>
                                      </p:cBhvr>
                                      <p:tavLst>
                                        <p:tav tm="0">
                                          <p:val>
                                            <p:strVal val="#ppt_x+#ppt_w*1.125000"/>
                                          </p:val>
                                        </p:tav>
                                        <p:tav tm="100000">
                                          <p:val>
                                            <p:strVal val="#ppt_x"/>
                                          </p:val>
                                        </p:tav>
                                      </p:tavLst>
                                    </p:anim>
                                    <p:animEffect transition="in" filter="wipe(left)">
                                      <p:cBhvr>
                                        <p:cTn id="38" dur="2000"/>
                                        <p:tgtEl>
                                          <p:spTgt spid="9"/>
                                        </p:tgtEl>
                                      </p:cBhvr>
                                    </p:animEffect>
                                  </p:childTnLst>
                                </p:cTn>
                              </p:par>
                              <p:par>
                                <p:cTn id="39" presetID="21" presetClass="entr" presetSubtype="2" fill="hold" grpId="0" nodeType="withEffect">
                                  <p:stCondLst>
                                    <p:cond delay="1500"/>
                                  </p:stCondLst>
                                  <p:childTnLst>
                                    <p:set>
                                      <p:cBhvr>
                                        <p:cTn id="40" dur="1" fill="hold">
                                          <p:stCondLst>
                                            <p:cond delay="0"/>
                                          </p:stCondLst>
                                        </p:cTn>
                                        <p:tgtEl>
                                          <p:spTgt spid="16"/>
                                        </p:tgtEl>
                                        <p:attrNameLst>
                                          <p:attrName>style.visibility</p:attrName>
                                        </p:attrNameLst>
                                      </p:cBhvr>
                                      <p:to>
                                        <p:strVal val="visible"/>
                                      </p:to>
                                    </p:set>
                                    <p:animEffect transition="in" filter="wheel(2)">
                                      <p:cBhvr>
                                        <p:cTn id="41" dur="2000"/>
                                        <p:tgtEl>
                                          <p:spTgt spid="16"/>
                                        </p:tgtEl>
                                      </p:cBhvr>
                                    </p:animEffect>
                                  </p:childTnLst>
                                </p:cTn>
                              </p:par>
                              <p:par>
                                <p:cTn id="42" presetID="21" presetClass="entr" presetSubtype="2"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wheel(2)">
                                      <p:cBhvr>
                                        <p:cTn id="44" dur="2000"/>
                                        <p:tgtEl>
                                          <p:spTgt spid="21"/>
                                        </p:tgtEl>
                                      </p:cBhvr>
                                    </p:animEffect>
                                  </p:childTnLst>
                                </p:cTn>
                              </p:par>
                              <p:par>
                                <p:cTn id="45" presetID="10" presetClass="entr" presetSubtype="0" fill="hold" grpId="0" nodeType="withEffect">
                                  <p:stCondLst>
                                    <p:cond delay="25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childTnLst>
                                </p:cTn>
                              </p:par>
                              <p:par>
                                <p:cTn id="48" presetID="10" presetClass="entr" presetSubtype="0" fill="hold" grpId="0" nodeType="withEffect">
                                  <p:stCondLst>
                                    <p:cond delay="25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childTnLst>
                                </p:cTn>
                              </p:par>
                              <p:par>
                                <p:cTn id="51" presetID="0" presetClass="path" presetSubtype="0" repeatCount="indefinite" fill="hold" grpId="1" nodeType="withEffect">
                                  <p:stCondLst>
                                    <p:cond delay="2500"/>
                                  </p:stCondLst>
                                  <p:endCondLst>
                                    <p:cond evt="onNext" delay="0">
                                      <p:tgtEl>
                                        <p:sldTgt/>
                                      </p:tgtEl>
                                    </p:cond>
                                  </p:endCondLst>
                                  <p:childTnLst>
                                    <p:animMotion origin="layout" path="M 0 0 L 0.01198 0.00394 L 0.02096 0.01181 L 0.02409 0.02917 L 0.02409 0.61852 L 0.01875 0.63727 L 0.00976 0.6426 L -0.05703 0.64398 L -0.06667 0.62917 L -0.06966 0.60926 L -0.06966 0.03056 L -0.06524 0.00926 L -0.05625 0.00394 L -0.04271 0.00116 L 0 0 Z " pathEditMode="relative" ptsTypes="AAAAAAAAAAAAAAA">
                                      <p:cBhvr>
                                        <p:cTn id="52" dur="50000" fill="hold"/>
                                        <p:tgtEl>
                                          <p:spTgt spid="17"/>
                                        </p:tgtEl>
                                        <p:attrNameLst>
                                          <p:attrName>ppt_x</p:attrName>
                                          <p:attrName>ppt_y</p:attrName>
                                        </p:attrNameLst>
                                      </p:cBhvr>
                                    </p:animMotion>
                                  </p:childTnLst>
                                </p:cTn>
                              </p:par>
                              <p:par>
                                <p:cTn id="53" presetID="0" presetClass="path" presetSubtype="0" repeatCount="indefinite" fill="hold" grpId="1" nodeType="withEffect">
                                  <p:stCondLst>
                                    <p:cond delay="2500"/>
                                  </p:stCondLst>
                                  <p:endCondLst>
                                    <p:cond evt="onNext" delay="0">
                                      <p:tgtEl>
                                        <p:sldTgt/>
                                      </p:tgtEl>
                                    </p:cond>
                                  </p:endCondLst>
                                  <p:childTnLst>
                                    <p:animMotion origin="layout" path="M 0 0 L 0.00599 0.02129 L 0.01719 0.03217 L 0.04049 0.03217 L 0.07279 0.03217 L 0.09075 0.03078 L 0.10195 0.01203 L 0.1043 -0.02662 L 0.10351 -0.60394 L 0.09375 -0.62639 L 0.08398 -0.63172 L 0.02851 -0.63172 L 0.02018 -0.63172 L 0.00742 -0.62385 L 0.00221 -0.6132 L -0.00221 -0.57987 L 0 0 Z " pathEditMode="relative" ptsTypes="AAAAAAAAAAAAAAAAA">
                                      <p:cBhvr>
                                        <p:cTn id="54" dur="60000" fill="hold"/>
                                        <p:tgtEl>
                                          <p:spTgt spid="22"/>
                                        </p:tgtEl>
                                        <p:attrNameLst>
                                          <p:attrName>ppt_x</p:attrName>
                                          <p:attrName>ppt_y</p:attrName>
                                        </p:attrNameLst>
                                      </p:cBhvr>
                                    </p:animMotion>
                                  </p:childTnLst>
                                </p:cTn>
                              </p:par>
                              <p:par>
                                <p:cTn id="55" presetID="22" presetClass="entr" presetSubtype="1" fill="hold" nodeType="withEffect">
                                  <p:stCondLst>
                                    <p:cond delay="2500"/>
                                  </p:stCondLst>
                                  <p:childTnLst>
                                    <p:set>
                                      <p:cBhvr>
                                        <p:cTn id="56" dur="1" fill="hold">
                                          <p:stCondLst>
                                            <p:cond delay="0"/>
                                          </p:stCondLst>
                                        </p:cTn>
                                        <p:tgtEl>
                                          <p:spTgt spid="4"/>
                                        </p:tgtEl>
                                        <p:attrNameLst>
                                          <p:attrName>style.visibility</p:attrName>
                                        </p:attrNameLst>
                                      </p:cBhvr>
                                      <p:to>
                                        <p:strVal val="visible"/>
                                      </p:to>
                                    </p:set>
                                    <p:animEffect transition="in" filter="wipe(up)">
                                      <p:cBhvr>
                                        <p:cTn id="5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9" grpId="0" animBg="1"/>
      <p:bldP spid="18" grpId="0" animBg="1"/>
      <p:bldP spid="8" grpId="0" animBg="1"/>
      <p:bldP spid="7" grpId="0" animBg="1"/>
      <p:bldP spid="6" grpId="0" animBg="1"/>
      <p:bldP spid="16" grpId="0" animBg="1"/>
      <p:bldP spid="17" grpId="0" animBg="1"/>
      <p:bldP spid="17" grpId="1" animBg="1"/>
      <p:bldP spid="21" grpId="0" animBg="1"/>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8ADBE260-4D02-4CD8-A36D-55DA46FB2ABA}"/>
              </a:ext>
            </a:extLst>
          </p:cNvPr>
          <p:cNvGrpSpPr/>
          <p:nvPr/>
        </p:nvGrpSpPr>
        <p:grpSpPr>
          <a:xfrm>
            <a:off x="8923717" y="-2156383"/>
            <a:ext cx="5983644" cy="5778088"/>
            <a:chOff x="-4943201" y="1623425"/>
            <a:chExt cx="1901258" cy="1835944"/>
          </a:xfrm>
        </p:grpSpPr>
        <p:grpSp>
          <p:nvGrpSpPr>
            <p:cNvPr id="182" name="Group 181">
              <a:extLst>
                <a:ext uri="{FF2B5EF4-FFF2-40B4-BE49-F238E27FC236}">
                  <a16:creationId xmlns:a16="http://schemas.microsoft.com/office/drawing/2014/main" id="{B286E26D-22EB-4E5A-AA68-1D1BBBCC9158}"/>
                </a:ext>
              </a:extLst>
            </p:cNvPr>
            <p:cNvGrpSpPr/>
            <p:nvPr/>
          </p:nvGrpSpPr>
          <p:grpSpPr>
            <a:xfrm>
              <a:off x="-4827378" y="2019376"/>
              <a:ext cx="1785435" cy="1214438"/>
              <a:chOff x="-4827378" y="2019376"/>
              <a:chExt cx="1785435" cy="1214438"/>
            </a:xfrm>
          </p:grpSpPr>
          <p:sp>
            <p:nvSpPr>
              <p:cNvPr id="194" name="Freeform: Shape 193">
                <a:extLst>
                  <a:ext uri="{FF2B5EF4-FFF2-40B4-BE49-F238E27FC236}">
                    <a16:creationId xmlns:a16="http://schemas.microsoft.com/office/drawing/2014/main" id="{285935CE-21CA-44D9-8DFA-40DD4EFEA7F6}"/>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ECFD080-91D6-41E3-8494-C820C4FFE7A6}"/>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9A9D07E-8D23-40F7-A169-B6F6D2015C7C}"/>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CD95BEC-E56D-4621-9D04-BDE44F99ECDF}"/>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15ECABE-3F9D-4C68-9B41-FDC3C2E86D70}"/>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2F4B78C-C584-4FBE-93FE-74E3E5AD73F6}"/>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898D983-4A81-4DEA-B378-35A0B993D68E}"/>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D7A371F-9FC8-4A31-8243-011BDCC24CE0}"/>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A431E32-758D-4E82-BC29-AB8D05042F6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22E02D8-812B-46E6-9C9F-A076CA50907D}"/>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6D5564B-75A9-4B1B-9A21-861E5CD11BF7}"/>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83" name="Freeform: Shape 182">
              <a:extLst>
                <a:ext uri="{FF2B5EF4-FFF2-40B4-BE49-F238E27FC236}">
                  <a16:creationId xmlns:a16="http://schemas.microsoft.com/office/drawing/2014/main" id="{763E4460-EF60-4CFD-A05A-C34DE5E3D44B}"/>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5CC4D6F-F886-4E1D-AA37-E02D07DE420A}"/>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E55BC97-32EB-4E61-B989-F86491F12771}"/>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934DE17-21EC-4A35-8FF1-B817D0EBA901}"/>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21F263E-284F-4824-B639-714E285FA036}"/>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FAF4EFA-C6E4-4719-B8B9-B9F46CB190F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47ABB0D-9932-4C47-8D2B-3C799E7F9538}"/>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028925E-B1D9-4032-AA18-C37FD25CE7A3}"/>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0081250-B78B-4EF4-B201-65EFA867CA21}"/>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3C42838-5ED3-429A-A260-27D71D8C3AA7}"/>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23C5FA9-24FE-40E1-932C-510451D4068B}"/>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cxnSp>
        <p:nvCxnSpPr>
          <p:cNvPr id="102" name="Straight Connector 101">
            <a:extLst>
              <a:ext uri="{FF2B5EF4-FFF2-40B4-BE49-F238E27FC236}">
                <a16:creationId xmlns:a16="http://schemas.microsoft.com/office/drawing/2014/main" id="{38302A51-239C-407B-BBF9-3235300E06B7}"/>
              </a:ext>
            </a:extLst>
          </p:cNvPr>
          <p:cNvCxnSpPr>
            <a:cxnSpLocks/>
            <a:stCxn id="130" idx="6"/>
          </p:cNvCxnSpPr>
          <p:nvPr/>
        </p:nvCxnSpPr>
        <p:spPr>
          <a:xfrm>
            <a:off x="11069109" y="4167139"/>
            <a:ext cx="1122891" cy="0"/>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ACA899-EA85-4C8D-9958-8002B48FA15E}"/>
              </a:ext>
            </a:extLst>
          </p:cNvPr>
          <p:cNvCxnSpPr>
            <a:cxnSpLocks/>
          </p:cNvCxnSpPr>
          <p:nvPr/>
        </p:nvCxnSpPr>
        <p:spPr>
          <a:xfrm>
            <a:off x="9032673" y="3346822"/>
            <a:ext cx="1867702" cy="826822"/>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9D871B-33C3-421B-83CC-23F71F4AC8A1}"/>
              </a:ext>
            </a:extLst>
          </p:cNvPr>
          <p:cNvCxnSpPr>
            <a:cxnSpLocks/>
          </p:cNvCxnSpPr>
          <p:nvPr/>
        </p:nvCxnSpPr>
        <p:spPr>
          <a:xfrm flipV="1">
            <a:off x="7143742" y="3343252"/>
            <a:ext cx="1896371" cy="931345"/>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809EF3F-009F-43B6-82BD-973C4E64EF0F}"/>
              </a:ext>
            </a:extLst>
          </p:cNvPr>
          <p:cNvCxnSpPr>
            <a:cxnSpLocks/>
          </p:cNvCxnSpPr>
          <p:nvPr/>
        </p:nvCxnSpPr>
        <p:spPr>
          <a:xfrm>
            <a:off x="5286211" y="3727575"/>
            <a:ext cx="1897247" cy="554245"/>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D71B8AC-7CF9-4A36-99D6-D6E153411DFC}"/>
              </a:ext>
            </a:extLst>
          </p:cNvPr>
          <p:cNvCxnSpPr>
            <a:cxnSpLocks/>
          </p:cNvCxnSpPr>
          <p:nvPr/>
        </p:nvCxnSpPr>
        <p:spPr>
          <a:xfrm flipV="1">
            <a:off x="3415115" y="3729592"/>
            <a:ext cx="1875365" cy="813542"/>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231E38F-BD79-44E5-9839-8C0C2F16BDCA}"/>
              </a:ext>
            </a:extLst>
          </p:cNvPr>
          <p:cNvCxnSpPr>
            <a:cxnSpLocks/>
          </p:cNvCxnSpPr>
          <p:nvPr/>
        </p:nvCxnSpPr>
        <p:spPr>
          <a:xfrm>
            <a:off x="1539944" y="4168588"/>
            <a:ext cx="1858530" cy="367364"/>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F2C4465F-B297-44B4-A8A3-DD08C4856FCF}"/>
              </a:ext>
            </a:extLst>
          </p:cNvPr>
          <p:cNvGrpSpPr/>
          <p:nvPr/>
        </p:nvGrpSpPr>
        <p:grpSpPr>
          <a:xfrm>
            <a:off x="3018894" y="4129916"/>
            <a:ext cx="807052" cy="805028"/>
            <a:chOff x="3758343" y="3103883"/>
            <a:chExt cx="807052" cy="805028"/>
          </a:xfrm>
        </p:grpSpPr>
        <p:sp>
          <p:nvSpPr>
            <p:cNvPr id="158" name="Circle">
              <a:extLst>
                <a:ext uri="{FF2B5EF4-FFF2-40B4-BE49-F238E27FC236}">
                  <a16:creationId xmlns:a16="http://schemas.microsoft.com/office/drawing/2014/main" id="{6C2BED63-E742-4032-8757-142CBC5C67E1}"/>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9" name="Circle">
              <a:extLst>
                <a:ext uri="{FF2B5EF4-FFF2-40B4-BE49-F238E27FC236}">
                  <a16:creationId xmlns:a16="http://schemas.microsoft.com/office/drawing/2014/main" id="{7BAB2BE8-35CC-40C5-9F81-491F835B8873}"/>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60" name="Circle">
              <a:extLst>
                <a:ext uri="{FF2B5EF4-FFF2-40B4-BE49-F238E27FC236}">
                  <a16:creationId xmlns:a16="http://schemas.microsoft.com/office/drawing/2014/main" id="{EC64396F-4052-4C17-963C-AE7BF8F5000A}"/>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61" name="Circle">
              <a:extLst>
                <a:ext uri="{FF2B5EF4-FFF2-40B4-BE49-F238E27FC236}">
                  <a16:creationId xmlns:a16="http://schemas.microsoft.com/office/drawing/2014/main" id="{E6FD7126-273A-413D-B6B9-273D4F447F8A}"/>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62" name="Circle">
              <a:extLst>
                <a:ext uri="{FF2B5EF4-FFF2-40B4-BE49-F238E27FC236}">
                  <a16:creationId xmlns:a16="http://schemas.microsoft.com/office/drawing/2014/main" id="{CE7DE173-8F96-47E0-B042-F416CF9E6783}"/>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08</a:t>
              </a:r>
              <a:endParaRPr sz="1000" b="1" dirty="0">
                <a:solidFill>
                  <a:srgbClr val="FFFFFF"/>
                </a:solidFill>
                <a:latin typeface="Century Gothic" panose="020B0502020202020204" pitchFamily="34" charset="0"/>
              </a:endParaRPr>
            </a:p>
          </p:txBody>
        </p:sp>
      </p:grpSp>
      <p:sp>
        <p:nvSpPr>
          <p:cNvPr id="156" name="Rounded Rectangle">
            <a:extLst>
              <a:ext uri="{FF2B5EF4-FFF2-40B4-BE49-F238E27FC236}">
                <a16:creationId xmlns:a16="http://schemas.microsoft.com/office/drawing/2014/main" id="{BB6545D3-3054-45C0-99E8-B64791A2433A}"/>
              </a:ext>
            </a:extLst>
          </p:cNvPr>
          <p:cNvSpPr/>
          <p:nvPr/>
        </p:nvSpPr>
        <p:spPr>
          <a:xfrm>
            <a:off x="2438481" y="5226535"/>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FEB</a:t>
            </a:r>
          </a:p>
          <a:p>
            <a:pPr lvl="0" algn="ctr">
              <a:lnSpc>
                <a:spcPts val="1200"/>
              </a:lnSpc>
            </a:pPr>
            <a:r>
              <a:rPr lang="en-US" sz="800" dirty="0">
                <a:solidFill>
                  <a:srgbClr val="44546A"/>
                </a:solidFill>
                <a:latin typeface="Century Gothic" panose="020B0502020202020204" pitchFamily="34" charset="0"/>
                <a:sym typeface="Montserrat ExtraBold"/>
              </a:rPr>
              <a:t>Inter-departmental meetings commence, &amp; improvement proposals revised.</a:t>
            </a:r>
          </a:p>
        </p:txBody>
      </p:sp>
      <p:cxnSp>
        <p:nvCxnSpPr>
          <p:cNvPr id="157" name="Straight Connector 156">
            <a:extLst>
              <a:ext uri="{FF2B5EF4-FFF2-40B4-BE49-F238E27FC236}">
                <a16:creationId xmlns:a16="http://schemas.microsoft.com/office/drawing/2014/main" id="{08D2E72F-268A-4413-9368-E606B33DDA20}"/>
              </a:ext>
            </a:extLst>
          </p:cNvPr>
          <p:cNvCxnSpPr>
            <a:cxnSpLocks/>
            <a:stCxn id="162" idx="4"/>
            <a:endCxn id="156" idx="0"/>
          </p:cNvCxnSpPr>
          <p:nvPr/>
        </p:nvCxnSpPr>
        <p:spPr>
          <a:xfrm>
            <a:off x="3421408" y="4695748"/>
            <a:ext cx="1012" cy="530787"/>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5CDE4B38-8BCF-4881-ACA7-BC8F8D1C59C4}"/>
              </a:ext>
            </a:extLst>
          </p:cNvPr>
          <p:cNvGrpSpPr/>
          <p:nvPr/>
        </p:nvGrpSpPr>
        <p:grpSpPr>
          <a:xfrm>
            <a:off x="4889990" y="3316164"/>
            <a:ext cx="807052" cy="805028"/>
            <a:chOff x="3758343" y="3103883"/>
            <a:chExt cx="807052" cy="805028"/>
          </a:xfrm>
        </p:grpSpPr>
        <p:sp>
          <p:nvSpPr>
            <p:cNvPr id="150" name="Circle">
              <a:extLst>
                <a:ext uri="{FF2B5EF4-FFF2-40B4-BE49-F238E27FC236}">
                  <a16:creationId xmlns:a16="http://schemas.microsoft.com/office/drawing/2014/main" id="{A3500ADB-C6A8-46E2-A6E9-A638B0C87681}"/>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1" name="Circle">
              <a:extLst>
                <a:ext uri="{FF2B5EF4-FFF2-40B4-BE49-F238E27FC236}">
                  <a16:creationId xmlns:a16="http://schemas.microsoft.com/office/drawing/2014/main" id="{AFF9B7F5-18FB-4A2F-9398-7580D4EA06C2}"/>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2" name="Circle">
              <a:extLst>
                <a:ext uri="{FF2B5EF4-FFF2-40B4-BE49-F238E27FC236}">
                  <a16:creationId xmlns:a16="http://schemas.microsoft.com/office/drawing/2014/main" id="{D3593F4D-D67F-4672-9C6A-85096989EC88}"/>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3" name="Circle">
              <a:extLst>
                <a:ext uri="{FF2B5EF4-FFF2-40B4-BE49-F238E27FC236}">
                  <a16:creationId xmlns:a16="http://schemas.microsoft.com/office/drawing/2014/main" id="{F6A82A08-BF33-459B-AA71-A85B6A03F93F}"/>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54" name="Circle">
              <a:extLst>
                <a:ext uri="{FF2B5EF4-FFF2-40B4-BE49-F238E27FC236}">
                  <a16:creationId xmlns:a16="http://schemas.microsoft.com/office/drawing/2014/main" id="{6CB01998-C9C7-4173-A797-FD5C874992B7}"/>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09</a:t>
              </a:r>
              <a:endParaRPr sz="1000" b="1" dirty="0">
                <a:solidFill>
                  <a:srgbClr val="FFFFFF"/>
                </a:solidFill>
                <a:latin typeface="Century Gothic" panose="020B0502020202020204" pitchFamily="34" charset="0"/>
              </a:endParaRPr>
            </a:p>
          </p:txBody>
        </p:sp>
      </p:grpSp>
      <p:sp>
        <p:nvSpPr>
          <p:cNvPr id="148" name="Rounded Rectangle">
            <a:extLst>
              <a:ext uri="{FF2B5EF4-FFF2-40B4-BE49-F238E27FC236}">
                <a16:creationId xmlns:a16="http://schemas.microsoft.com/office/drawing/2014/main" id="{5A04F494-6144-4F31-B1D1-AC14EF5BD39B}"/>
              </a:ext>
            </a:extLst>
          </p:cNvPr>
          <p:cNvSpPr/>
          <p:nvPr/>
        </p:nvSpPr>
        <p:spPr>
          <a:xfrm>
            <a:off x="4309577" y="1755277"/>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MAR</a:t>
            </a:r>
          </a:p>
          <a:p>
            <a:pPr lvl="0" algn="ctr">
              <a:lnSpc>
                <a:spcPts val="1200"/>
              </a:lnSpc>
            </a:pPr>
            <a:r>
              <a:rPr lang="en-US" sz="800" dirty="0">
                <a:solidFill>
                  <a:srgbClr val="44546A"/>
                </a:solidFill>
                <a:latin typeface="Century Gothic" panose="020B0502020202020204" pitchFamily="34" charset="0"/>
                <a:sym typeface="Montserrat ExtraBold"/>
              </a:rPr>
              <a:t>Onboard at lease one new executive under new hiring and HR guidelines.</a:t>
            </a:r>
          </a:p>
        </p:txBody>
      </p:sp>
      <p:cxnSp>
        <p:nvCxnSpPr>
          <p:cNvPr id="149" name="Straight Connector 148">
            <a:extLst>
              <a:ext uri="{FF2B5EF4-FFF2-40B4-BE49-F238E27FC236}">
                <a16:creationId xmlns:a16="http://schemas.microsoft.com/office/drawing/2014/main" id="{D6F743D7-8C6A-40CA-9CB5-44F566D14829}"/>
              </a:ext>
            </a:extLst>
          </p:cNvPr>
          <p:cNvCxnSpPr>
            <a:cxnSpLocks/>
            <a:stCxn id="154" idx="0"/>
            <a:endCxn id="148" idx="2"/>
          </p:cNvCxnSpPr>
          <p:nvPr/>
        </p:nvCxnSpPr>
        <p:spPr>
          <a:xfrm flipV="1">
            <a:off x="5292504" y="3023837"/>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A05DE4F9-CCD3-4822-A234-8BF7632B640E}"/>
              </a:ext>
            </a:extLst>
          </p:cNvPr>
          <p:cNvGrpSpPr/>
          <p:nvPr/>
        </p:nvGrpSpPr>
        <p:grpSpPr>
          <a:xfrm>
            <a:off x="6761086" y="3881256"/>
            <a:ext cx="807052" cy="805028"/>
            <a:chOff x="3758343" y="3103883"/>
            <a:chExt cx="807052" cy="805028"/>
          </a:xfrm>
        </p:grpSpPr>
        <p:sp>
          <p:nvSpPr>
            <p:cNvPr id="142" name="Circle">
              <a:extLst>
                <a:ext uri="{FF2B5EF4-FFF2-40B4-BE49-F238E27FC236}">
                  <a16:creationId xmlns:a16="http://schemas.microsoft.com/office/drawing/2014/main" id="{DFA8D9CE-C8AB-463E-85B6-140B3FF7927B}"/>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3" name="Circle">
              <a:extLst>
                <a:ext uri="{FF2B5EF4-FFF2-40B4-BE49-F238E27FC236}">
                  <a16:creationId xmlns:a16="http://schemas.microsoft.com/office/drawing/2014/main" id="{9182AC1B-8B68-4465-9D93-11220CDA8C50}"/>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4" name="Circle">
              <a:extLst>
                <a:ext uri="{FF2B5EF4-FFF2-40B4-BE49-F238E27FC236}">
                  <a16:creationId xmlns:a16="http://schemas.microsoft.com/office/drawing/2014/main" id="{B437A38F-53D4-4D68-812E-E413BA71F9BA}"/>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5" name="Circle">
              <a:extLst>
                <a:ext uri="{FF2B5EF4-FFF2-40B4-BE49-F238E27FC236}">
                  <a16:creationId xmlns:a16="http://schemas.microsoft.com/office/drawing/2014/main" id="{C7249F90-CA3D-4E44-91B5-25A27BA7A769}"/>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46" name="Circle">
              <a:extLst>
                <a:ext uri="{FF2B5EF4-FFF2-40B4-BE49-F238E27FC236}">
                  <a16:creationId xmlns:a16="http://schemas.microsoft.com/office/drawing/2014/main" id="{07B47177-5DF7-4EED-83F7-10A9AC6DDD26}"/>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10</a:t>
              </a:r>
              <a:endParaRPr sz="1000" b="1" dirty="0">
                <a:solidFill>
                  <a:srgbClr val="FFFFFF"/>
                </a:solidFill>
                <a:latin typeface="Century Gothic" panose="020B0502020202020204" pitchFamily="34" charset="0"/>
              </a:endParaRPr>
            </a:p>
          </p:txBody>
        </p:sp>
      </p:grpSp>
      <p:sp>
        <p:nvSpPr>
          <p:cNvPr id="140" name="Rounded Rectangle">
            <a:extLst>
              <a:ext uri="{FF2B5EF4-FFF2-40B4-BE49-F238E27FC236}">
                <a16:creationId xmlns:a16="http://schemas.microsoft.com/office/drawing/2014/main" id="{B8365884-FDBA-4470-BF2E-3AE315D5E4AC}"/>
              </a:ext>
            </a:extLst>
          </p:cNvPr>
          <p:cNvSpPr/>
          <p:nvPr/>
        </p:nvSpPr>
        <p:spPr>
          <a:xfrm>
            <a:off x="6180673" y="4931966"/>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APR</a:t>
            </a:r>
          </a:p>
          <a:p>
            <a:pPr lvl="0" algn="ctr">
              <a:lnSpc>
                <a:spcPts val="1200"/>
              </a:lnSpc>
            </a:pPr>
            <a:r>
              <a:rPr lang="en-US" sz="800" dirty="0">
                <a:solidFill>
                  <a:srgbClr val="44546A"/>
                </a:solidFill>
                <a:latin typeface="Century Gothic" panose="020B0502020202020204" pitchFamily="34" charset="0"/>
                <a:sym typeface="Montserrat ExtraBold"/>
              </a:rPr>
              <a:t>Finalize proposals on technological revamp that was submitted and revised last year.</a:t>
            </a:r>
          </a:p>
        </p:txBody>
      </p:sp>
      <p:cxnSp>
        <p:nvCxnSpPr>
          <p:cNvPr id="141" name="Straight Connector 140">
            <a:extLst>
              <a:ext uri="{FF2B5EF4-FFF2-40B4-BE49-F238E27FC236}">
                <a16:creationId xmlns:a16="http://schemas.microsoft.com/office/drawing/2014/main" id="{8980FEA7-9438-465E-BA65-A2ABA573886B}"/>
              </a:ext>
            </a:extLst>
          </p:cNvPr>
          <p:cNvCxnSpPr>
            <a:cxnSpLocks/>
            <a:stCxn id="146" idx="4"/>
            <a:endCxn id="140" idx="0"/>
          </p:cNvCxnSpPr>
          <p:nvPr/>
        </p:nvCxnSpPr>
        <p:spPr>
          <a:xfrm>
            <a:off x="7163600" y="4447088"/>
            <a:ext cx="1012" cy="484878"/>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A7937260-E61F-47C6-9972-7F1807AEE080}"/>
              </a:ext>
            </a:extLst>
          </p:cNvPr>
          <p:cNvGrpSpPr/>
          <p:nvPr/>
        </p:nvGrpSpPr>
        <p:grpSpPr>
          <a:xfrm>
            <a:off x="8632182" y="2932007"/>
            <a:ext cx="807052" cy="805028"/>
            <a:chOff x="3758343" y="3103883"/>
            <a:chExt cx="807052" cy="805028"/>
          </a:xfrm>
        </p:grpSpPr>
        <p:sp>
          <p:nvSpPr>
            <p:cNvPr id="134" name="Circle">
              <a:extLst>
                <a:ext uri="{FF2B5EF4-FFF2-40B4-BE49-F238E27FC236}">
                  <a16:creationId xmlns:a16="http://schemas.microsoft.com/office/drawing/2014/main" id="{183F8442-779A-4763-BF8C-92082E95A900}"/>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5" name="Circle">
              <a:extLst>
                <a:ext uri="{FF2B5EF4-FFF2-40B4-BE49-F238E27FC236}">
                  <a16:creationId xmlns:a16="http://schemas.microsoft.com/office/drawing/2014/main" id="{ABA93D26-B894-49DB-844E-881717C3FDC6}"/>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6" name="Circle">
              <a:extLst>
                <a:ext uri="{FF2B5EF4-FFF2-40B4-BE49-F238E27FC236}">
                  <a16:creationId xmlns:a16="http://schemas.microsoft.com/office/drawing/2014/main" id="{9BAE30ED-436E-4AF9-B8C0-BB2CD5B460B1}"/>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7" name="Circle">
              <a:extLst>
                <a:ext uri="{FF2B5EF4-FFF2-40B4-BE49-F238E27FC236}">
                  <a16:creationId xmlns:a16="http://schemas.microsoft.com/office/drawing/2014/main" id="{8DA9BBA9-A327-4B3B-8536-57D328E4CF91}"/>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8" name="Circle">
              <a:extLst>
                <a:ext uri="{FF2B5EF4-FFF2-40B4-BE49-F238E27FC236}">
                  <a16:creationId xmlns:a16="http://schemas.microsoft.com/office/drawing/2014/main" id="{1FB2C473-DA27-4096-AEA4-DDB67491CA00}"/>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11</a:t>
              </a:r>
              <a:endParaRPr sz="1000" b="1" dirty="0">
                <a:solidFill>
                  <a:srgbClr val="FFFFFF"/>
                </a:solidFill>
                <a:latin typeface="Century Gothic" panose="020B0502020202020204" pitchFamily="34" charset="0"/>
              </a:endParaRPr>
            </a:p>
          </p:txBody>
        </p:sp>
      </p:grpSp>
      <p:sp>
        <p:nvSpPr>
          <p:cNvPr id="132" name="Rounded Rectangle">
            <a:extLst>
              <a:ext uri="{FF2B5EF4-FFF2-40B4-BE49-F238E27FC236}">
                <a16:creationId xmlns:a16="http://schemas.microsoft.com/office/drawing/2014/main" id="{7986A03B-FCDE-448E-A409-E1A7E4804436}"/>
              </a:ext>
            </a:extLst>
          </p:cNvPr>
          <p:cNvSpPr/>
          <p:nvPr/>
        </p:nvSpPr>
        <p:spPr>
          <a:xfrm>
            <a:off x="8051769" y="1371120"/>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MAY</a:t>
            </a:r>
          </a:p>
          <a:p>
            <a:pPr lvl="0" algn="ctr">
              <a:lnSpc>
                <a:spcPts val="1200"/>
              </a:lnSpc>
            </a:pPr>
            <a:r>
              <a:rPr lang="en-US" sz="800" dirty="0">
                <a:solidFill>
                  <a:srgbClr val="44546A"/>
                </a:solidFill>
                <a:latin typeface="Century Gothic" panose="020B0502020202020204" pitchFamily="34" charset="0"/>
                <a:sym typeface="Montserrat ExtraBold"/>
              </a:rPr>
              <a:t>Begin performance review with every member of the Sales team and low performance are to have meetings first.</a:t>
            </a:r>
          </a:p>
        </p:txBody>
      </p:sp>
      <p:cxnSp>
        <p:nvCxnSpPr>
          <p:cNvPr id="133" name="Straight Connector 132">
            <a:extLst>
              <a:ext uri="{FF2B5EF4-FFF2-40B4-BE49-F238E27FC236}">
                <a16:creationId xmlns:a16="http://schemas.microsoft.com/office/drawing/2014/main" id="{10D5E709-C7F1-407C-9A64-B9A90D6F61B7}"/>
              </a:ext>
            </a:extLst>
          </p:cNvPr>
          <p:cNvCxnSpPr>
            <a:cxnSpLocks/>
            <a:stCxn id="138" idx="0"/>
            <a:endCxn id="132" idx="2"/>
          </p:cNvCxnSpPr>
          <p:nvPr/>
        </p:nvCxnSpPr>
        <p:spPr>
          <a:xfrm flipV="1">
            <a:off x="9034696" y="2639680"/>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7B78EBFE-C41A-4007-8E12-BB06C8F5E402}"/>
              </a:ext>
            </a:extLst>
          </p:cNvPr>
          <p:cNvGrpSpPr/>
          <p:nvPr/>
        </p:nvGrpSpPr>
        <p:grpSpPr>
          <a:xfrm>
            <a:off x="10503277" y="3764625"/>
            <a:ext cx="807052" cy="805028"/>
            <a:chOff x="3758343" y="3103883"/>
            <a:chExt cx="807052" cy="805028"/>
          </a:xfrm>
        </p:grpSpPr>
        <p:sp>
          <p:nvSpPr>
            <p:cNvPr id="126" name="Circle">
              <a:extLst>
                <a:ext uri="{FF2B5EF4-FFF2-40B4-BE49-F238E27FC236}">
                  <a16:creationId xmlns:a16="http://schemas.microsoft.com/office/drawing/2014/main" id="{3025D3F9-4E71-4AD1-97A8-8673C4237CE7}"/>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7" name="Circle">
              <a:extLst>
                <a:ext uri="{FF2B5EF4-FFF2-40B4-BE49-F238E27FC236}">
                  <a16:creationId xmlns:a16="http://schemas.microsoft.com/office/drawing/2014/main" id="{EFEEB998-F875-4C90-99C0-FB3B88B1BC3F}"/>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8" name="Circle">
              <a:extLst>
                <a:ext uri="{FF2B5EF4-FFF2-40B4-BE49-F238E27FC236}">
                  <a16:creationId xmlns:a16="http://schemas.microsoft.com/office/drawing/2014/main" id="{840383B7-5D00-4EA5-AFD8-8998454835D8}"/>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9" name="Circle">
              <a:extLst>
                <a:ext uri="{FF2B5EF4-FFF2-40B4-BE49-F238E27FC236}">
                  <a16:creationId xmlns:a16="http://schemas.microsoft.com/office/drawing/2014/main" id="{C3D06853-C34F-42EF-81EE-4F31D654ED56}"/>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30" name="Circle">
              <a:extLst>
                <a:ext uri="{FF2B5EF4-FFF2-40B4-BE49-F238E27FC236}">
                  <a16:creationId xmlns:a16="http://schemas.microsoft.com/office/drawing/2014/main" id="{F05E40B8-9B35-4771-B9BC-888ECD481193}"/>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b="1" dirty="0">
                  <a:latin typeface="Century Gothic" panose="020B0502020202020204" pitchFamily="34" charset="0"/>
                </a:rPr>
                <a:t>12</a:t>
              </a:r>
              <a:endParaRPr sz="1000" b="1" dirty="0">
                <a:latin typeface="Century Gothic" panose="020B0502020202020204" pitchFamily="34" charset="0"/>
              </a:endParaRPr>
            </a:p>
          </p:txBody>
        </p:sp>
      </p:grpSp>
      <p:sp>
        <p:nvSpPr>
          <p:cNvPr id="124" name="Rounded Rectangle">
            <a:extLst>
              <a:ext uri="{FF2B5EF4-FFF2-40B4-BE49-F238E27FC236}">
                <a16:creationId xmlns:a16="http://schemas.microsoft.com/office/drawing/2014/main" id="{D37242BF-CF9C-4526-AF91-343A5C73DB62}"/>
              </a:ext>
            </a:extLst>
          </p:cNvPr>
          <p:cNvSpPr/>
          <p:nvPr/>
        </p:nvSpPr>
        <p:spPr>
          <a:xfrm>
            <a:off x="9922864" y="4753780"/>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JUN</a:t>
            </a:r>
          </a:p>
          <a:p>
            <a:pPr lvl="0" algn="ctr">
              <a:lnSpc>
                <a:spcPts val="1200"/>
              </a:lnSpc>
            </a:pPr>
            <a:r>
              <a:rPr lang="en-US" sz="800" dirty="0">
                <a:solidFill>
                  <a:srgbClr val="44546A"/>
                </a:solidFill>
                <a:latin typeface="Century Gothic" panose="020B0502020202020204" pitchFamily="34" charset="0"/>
                <a:sym typeface="Montserrat ExtraBold"/>
              </a:rPr>
              <a:t>New product</a:t>
            </a:r>
            <a:br>
              <a:rPr lang="en-US" sz="800" dirty="0">
                <a:solidFill>
                  <a:srgbClr val="44546A"/>
                </a:solidFill>
                <a:latin typeface="Century Gothic" panose="020B0502020202020204" pitchFamily="34" charset="0"/>
                <a:sym typeface="Montserrat ExtraBold"/>
              </a:rPr>
            </a:br>
            <a:r>
              <a:rPr lang="en-US" sz="800" dirty="0">
                <a:solidFill>
                  <a:srgbClr val="44546A"/>
                </a:solidFill>
                <a:latin typeface="Century Gothic" panose="020B0502020202020204" pitchFamily="34" charset="0"/>
                <a:sym typeface="Montserrat ExtraBold"/>
              </a:rPr>
              <a:t>launch plan proposed &amp; survey group scheduled</a:t>
            </a:r>
          </a:p>
        </p:txBody>
      </p:sp>
      <p:cxnSp>
        <p:nvCxnSpPr>
          <p:cNvPr id="125" name="Straight Connector 124">
            <a:extLst>
              <a:ext uri="{FF2B5EF4-FFF2-40B4-BE49-F238E27FC236}">
                <a16:creationId xmlns:a16="http://schemas.microsoft.com/office/drawing/2014/main" id="{D62A93F0-BAEB-4CFB-A2BD-98C5F41F398A}"/>
              </a:ext>
            </a:extLst>
          </p:cNvPr>
          <p:cNvCxnSpPr>
            <a:cxnSpLocks/>
            <a:stCxn id="130" idx="4"/>
            <a:endCxn id="124" idx="0"/>
          </p:cNvCxnSpPr>
          <p:nvPr/>
        </p:nvCxnSpPr>
        <p:spPr>
          <a:xfrm>
            <a:off x="10905791" y="4330457"/>
            <a:ext cx="1012" cy="4233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FED86B77-2BF0-4501-8D44-EEB00D9063DD}"/>
              </a:ext>
            </a:extLst>
          </p:cNvPr>
          <p:cNvGrpSpPr/>
          <p:nvPr/>
        </p:nvGrpSpPr>
        <p:grpSpPr>
          <a:xfrm>
            <a:off x="1147798" y="3764625"/>
            <a:ext cx="807052" cy="805028"/>
            <a:chOff x="3758343" y="3103883"/>
            <a:chExt cx="807052" cy="805028"/>
          </a:xfrm>
        </p:grpSpPr>
        <p:sp>
          <p:nvSpPr>
            <p:cNvPr id="118" name="Circle">
              <a:extLst>
                <a:ext uri="{FF2B5EF4-FFF2-40B4-BE49-F238E27FC236}">
                  <a16:creationId xmlns:a16="http://schemas.microsoft.com/office/drawing/2014/main" id="{5E5A0E04-0357-41E3-BF9D-AF66D735D8AC}"/>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19" name="Circle">
              <a:extLst>
                <a:ext uri="{FF2B5EF4-FFF2-40B4-BE49-F238E27FC236}">
                  <a16:creationId xmlns:a16="http://schemas.microsoft.com/office/drawing/2014/main" id="{D808888F-B7CC-42CD-8393-CB548D9F8F3E}"/>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0" name="Circle">
              <a:extLst>
                <a:ext uri="{FF2B5EF4-FFF2-40B4-BE49-F238E27FC236}">
                  <a16:creationId xmlns:a16="http://schemas.microsoft.com/office/drawing/2014/main" id="{A055048F-2C77-4664-916C-68C9705C20D8}"/>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1" name="Circle">
              <a:extLst>
                <a:ext uri="{FF2B5EF4-FFF2-40B4-BE49-F238E27FC236}">
                  <a16:creationId xmlns:a16="http://schemas.microsoft.com/office/drawing/2014/main" id="{5D60254C-EAEC-4863-A7E7-0BE61EF2B717}"/>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2" name="Circle">
              <a:extLst>
                <a:ext uri="{FF2B5EF4-FFF2-40B4-BE49-F238E27FC236}">
                  <a16:creationId xmlns:a16="http://schemas.microsoft.com/office/drawing/2014/main" id="{BB674753-4D4B-43D2-A2E9-0CD26A125BBB}"/>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07</a:t>
              </a:r>
              <a:endParaRPr sz="1000" b="1" dirty="0">
                <a:solidFill>
                  <a:srgbClr val="FFFFFF"/>
                </a:solidFill>
                <a:latin typeface="Century Gothic" panose="020B0502020202020204" pitchFamily="34" charset="0"/>
              </a:endParaRPr>
            </a:p>
          </p:txBody>
        </p:sp>
      </p:grpSp>
      <p:sp>
        <p:nvSpPr>
          <p:cNvPr id="116" name="Rounded Rectangle">
            <a:extLst>
              <a:ext uri="{FF2B5EF4-FFF2-40B4-BE49-F238E27FC236}">
                <a16:creationId xmlns:a16="http://schemas.microsoft.com/office/drawing/2014/main" id="{C238BD64-213D-4C73-9640-79429441B989}"/>
              </a:ext>
            </a:extLst>
          </p:cNvPr>
          <p:cNvSpPr/>
          <p:nvPr/>
        </p:nvSpPr>
        <p:spPr>
          <a:xfrm>
            <a:off x="567385" y="2203738"/>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spcAft>
                <a:spcPts val="400"/>
              </a:spcAft>
            </a:pPr>
            <a:r>
              <a:rPr lang="en-US" sz="1500" b="1" dirty="0">
                <a:solidFill>
                  <a:schemeClr val="accent2"/>
                </a:solidFill>
                <a:latin typeface="Century Gothic" panose="020B0502020202020204" pitchFamily="34" charset="0"/>
                <a:sym typeface="Montserrat ExtraBold"/>
              </a:rPr>
              <a:t>JAN</a:t>
            </a:r>
          </a:p>
          <a:p>
            <a:pPr algn="ctr">
              <a:lnSpc>
                <a:spcPts val="1200"/>
              </a:lnSpc>
            </a:pPr>
            <a:r>
              <a:rPr lang="en-US" sz="800" dirty="0">
                <a:solidFill>
                  <a:schemeClr val="tx2"/>
                </a:solidFill>
                <a:latin typeface="Century Gothic" panose="020B0502020202020204" pitchFamily="34" charset="0"/>
                <a:sym typeface="Montserrat ExtraBold"/>
              </a:rPr>
              <a:t>Review 20XX annual performance and discuss key learnings and takeaways.</a:t>
            </a:r>
          </a:p>
        </p:txBody>
      </p:sp>
      <p:cxnSp>
        <p:nvCxnSpPr>
          <p:cNvPr id="117" name="Straight Connector 116">
            <a:extLst>
              <a:ext uri="{FF2B5EF4-FFF2-40B4-BE49-F238E27FC236}">
                <a16:creationId xmlns:a16="http://schemas.microsoft.com/office/drawing/2014/main" id="{F350F48F-F28F-4688-8881-D5CBF28F15DA}"/>
              </a:ext>
            </a:extLst>
          </p:cNvPr>
          <p:cNvCxnSpPr>
            <a:cxnSpLocks/>
            <a:stCxn id="122" idx="0"/>
            <a:endCxn id="116" idx="2"/>
          </p:cNvCxnSpPr>
          <p:nvPr/>
        </p:nvCxnSpPr>
        <p:spPr>
          <a:xfrm flipV="1">
            <a:off x="1550312" y="3472298"/>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D217FCD-0964-4266-87AF-D373ED024B91}"/>
              </a:ext>
            </a:extLst>
          </p:cNvPr>
          <p:cNvSpPr txBox="1"/>
          <p:nvPr/>
        </p:nvSpPr>
        <p:spPr>
          <a:xfrm>
            <a:off x="613615" y="1476109"/>
            <a:ext cx="1375547" cy="323165"/>
          </a:xfrm>
          <a:prstGeom prst="rect">
            <a:avLst/>
          </a:prstGeom>
          <a:noFill/>
        </p:spPr>
        <p:txBody>
          <a:bodyPr wrap="square">
            <a:spAutoFit/>
          </a:bodyPr>
          <a:lstStyle/>
          <a:p>
            <a:r>
              <a:rPr lang="en-US" sz="1500" b="1" dirty="0">
                <a:solidFill>
                  <a:schemeClr val="accent1">
                    <a:lumMod val="60000"/>
                    <a:lumOff val="40000"/>
                  </a:schemeClr>
                </a:solidFill>
                <a:latin typeface="Century Gothic" panose="020B0502020202020204" pitchFamily="34" charset="0"/>
              </a:rPr>
              <a:t>FY 20XX</a:t>
            </a:r>
          </a:p>
        </p:txBody>
      </p:sp>
      <p:sp>
        <p:nvSpPr>
          <p:cNvPr id="165" name="TextBox 164">
            <a:extLst>
              <a:ext uri="{FF2B5EF4-FFF2-40B4-BE49-F238E27FC236}">
                <a16:creationId xmlns:a16="http://schemas.microsoft.com/office/drawing/2014/main" id="{6AF497F2-7AAD-416A-83BF-B7DE0A2A89F3}"/>
              </a:ext>
            </a:extLst>
          </p:cNvPr>
          <p:cNvSpPr txBox="1"/>
          <p:nvPr/>
        </p:nvSpPr>
        <p:spPr>
          <a:xfrm>
            <a:off x="565801" y="924886"/>
            <a:ext cx="6744707"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12-MONTH ROADMAP</a:t>
            </a:r>
            <a:endParaRPr lang="en-US" sz="2000" b="0" dirty="0">
              <a:solidFill>
                <a:schemeClr val="accent1">
                  <a:lumMod val="60000"/>
                  <a:lumOff val="40000"/>
                </a:schemeClr>
              </a:solidFill>
            </a:endParaRPr>
          </a:p>
        </p:txBody>
      </p:sp>
      <p:sp>
        <p:nvSpPr>
          <p:cNvPr id="83" name="Rounded Rectangle">
            <a:extLst>
              <a:ext uri="{FF2B5EF4-FFF2-40B4-BE49-F238E27FC236}">
                <a16:creationId xmlns:a16="http://schemas.microsoft.com/office/drawing/2014/main" id="{9F53C2A3-BB38-6FDE-2B0B-F3574AB5A642}"/>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TIMELINE</a:t>
            </a:r>
          </a:p>
        </p:txBody>
      </p:sp>
    </p:spTree>
    <p:extLst>
      <p:ext uri="{BB962C8B-B14F-4D97-AF65-F5344CB8AC3E}">
        <p14:creationId xmlns:p14="http://schemas.microsoft.com/office/powerpoint/2010/main" val="1744589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A5FFEE77-18EF-0552-C51B-FC38336DDFD3}"/>
              </a:ext>
            </a:extLst>
          </p:cNvPr>
          <p:cNvGrpSpPr/>
          <p:nvPr/>
        </p:nvGrpSpPr>
        <p:grpSpPr>
          <a:xfrm>
            <a:off x="-3307103" y="-2112315"/>
            <a:ext cx="5983644" cy="5778088"/>
            <a:chOff x="-4943201" y="1623425"/>
            <a:chExt cx="1901258" cy="1835944"/>
          </a:xfrm>
        </p:grpSpPr>
        <p:grpSp>
          <p:nvGrpSpPr>
            <p:cNvPr id="98" name="Group 97">
              <a:extLst>
                <a:ext uri="{FF2B5EF4-FFF2-40B4-BE49-F238E27FC236}">
                  <a16:creationId xmlns:a16="http://schemas.microsoft.com/office/drawing/2014/main" id="{A974680A-A6BC-1152-1896-19A4D0DFCA74}"/>
                </a:ext>
              </a:extLst>
            </p:cNvPr>
            <p:cNvGrpSpPr/>
            <p:nvPr/>
          </p:nvGrpSpPr>
          <p:grpSpPr>
            <a:xfrm>
              <a:off x="-4827378" y="2019376"/>
              <a:ext cx="1785435" cy="1214438"/>
              <a:chOff x="-4827378" y="2019376"/>
              <a:chExt cx="1785435" cy="1214438"/>
            </a:xfrm>
          </p:grpSpPr>
          <p:sp>
            <p:nvSpPr>
              <p:cNvPr id="110" name="Freeform: Shape 193">
                <a:extLst>
                  <a:ext uri="{FF2B5EF4-FFF2-40B4-BE49-F238E27FC236}">
                    <a16:creationId xmlns:a16="http://schemas.microsoft.com/office/drawing/2014/main" id="{1BD6307A-290A-62BA-4163-CF7B73BC6D60}"/>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194">
                <a:extLst>
                  <a:ext uri="{FF2B5EF4-FFF2-40B4-BE49-F238E27FC236}">
                    <a16:creationId xmlns:a16="http://schemas.microsoft.com/office/drawing/2014/main" id="{7D838EDF-F179-D3C1-A7A3-8563DDDCC2E5}"/>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195">
                <a:extLst>
                  <a:ext uri="{FF2B5EF4-FFF2-40B4-BE49-F238E27FC236}">
                    <a16:creationId xmlns:a16="http://schemas.microsoft.com/office/drawing/2014/main" id="{32F033C3-E2E6-87AE-2066-8EE7CCA19D1C}"/>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196">
                <a:extLst>
                  <a:ext uri="{FF2B5EF4-FFF2-40B4-BE49-F238E27FC236}">
                    <a16:creationId xmlns:a16="http://schemas.microsoft.com/office/drawing/2014/main" id="{E44E342D-B20F-C6F5-16E6-1535B3DAE05B}"/>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197">
                <a:extLst>
                  <a:ext uri="{FF2B5EF4-FFF2-40B4-BE49-F238E27FC236}">
                    <a16:creationId xmlns:a16="http://schemas.microsoft.com/office/drawing/2014/main" id="{81D021A6-3358-433C-1C13-5F29B3686D8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5" name="Freeform: Shape 198">
                <a:extLst>
                  <a:ext uri="{FF2B5EF4-FFF2-40B4-BE49-F238E27FC236}">
                    <a16:creationId xmlns:a16="http://schemas.microsoft.com/office/drawing/2014/main" id="{06CF3A28-E616-C00D-57C0-77F1572B30E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6" name="Freeform: Shape 199">
                <a:extLst>
                  <a:ext uri="{FF2B5EF4-FFF2-40B4-BE49-F238E27FC236}">
                    <a16:creationId xmlns:a16="http://schemas.microsoft.com/office/drawing/2014/main" id="{FBB2B24F-CA28-1F81-E4E9-5952EF2A6E87}"/>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7" name="Freeform: Shape 200">
                <a:extLst>
                  <a:ext uri="{FF2B5EF4-FFF2-40B4-BE49-F238E27FC236}">
                    <a16:creationId xmlns:a16="http://schemas.microsoft.com/office/drawing/2014/main" id="{9EFCADC1-B459-5EEB-4002-101B57D73CBA}"/>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8" name="Freeform: Shape 201">
                <a:extLst>
                  <a:ext uri="{FF2B5EF4-FFF2-40B4-BE49-F238E27FC236}">
                    <a16:creationId xmlns:a16="http://schemas.microsoft.com/office/drawing/2014/main" id="{94A37FCA-62CB-D79C-D233-2AF6BEBE8A06}"/>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9" name="Freeform: Shape 202">
                <a:extLst>
                  <a:ext uri="{FF2B5EF4-FFF2-40B4-BE49-F238E27FC236}">
                    <a16:creationId xmlns:a16="http://schemas.microsoft.com/office/drawing/2014/main" id="{B8B6A9F7-96BD-7ACE-9561-C3E234E4FB54}"/>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0" name="Freeform: Shape 203">
                <a:extLst>
                  <a:ext uri="{FF2B5EF4-FFF2-40B4-BE49-F238E27FC236}">
                    <a16:creationId xmlns:a16="http://schemas.microsoft.com/office/drawing/2014/main" id="{29A57676-0E42-26C9-DDA5-F6054AFBF488}"/>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9" name="Freeform: Shape 182">
              <a:extLst>
                <a:ext uri="{FF2B5EF4-FFF2-40B4-BE49-F238E27FC236}">
                  <a16:creationId xmlns:a16="http://schemas.microsoft.com/office/drawing/2014/main" id="{86E09685-E344-303D-F7F4-4A7CEDC7EF24}"/>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183">
              <a:extLst>
                <a:ext uri="{FF2B5EF4-FFF2-40B4-BE49-F238E27FC236}">
                  <a16:creationId xmlns:a16="http://schemas.microsoft.com/office/drawing/2014/main" id="{085DF33E-9FBC-6CE1-F465-B044A216C3BF}"/>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184">
              <a:extLst>
                <a:ext uri="{FF2B5EF4-FFF2-40B4-BE49-F238E27FC236}">
                  <a16:creationId xmlns:a16="http://schemas.microsoft.com/office/drawing/2014/main" id="{AF6D9668-7AF9-9DBB-3188-FEE3DD51A90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185">
              <a:extLst>
                <a:ext uri="{FF2B5EF4-FFF2-40B4-BE49-F238E27FC236}">
                  <a16:creationId xmlns:a16="http://schemas.microsoft.com/office/drawing/2014/main" id="{07053A37-2518-9FA4-2579-0CA9A6187DEA}"/>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186">
              <a:extLst>
                <a:ext uri="{FF2B5EF4-FFF2-40B4-BE49-F238E27FC236}">
                  <a16:creationId xmlns:a16="http://schemas.microsoft.com/office/drawing/2014/main" id="{4C79E69E-D8B5-2B8F-8C81-DD9E04C4FB49}"/>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187">
              <a:extLst>
                <a:ext uri="{FF2B5EF4-FFF2-40B4-BE49-F238E27FC236}">
                  <a16:creationId xmlns:a16="http://schemas.microsoft.com/office/drawing/2014/main" id="{3B2D8308-3602-3991-0965-686DDAA1CA02}"/>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 name="Freeform: Shape 188">
              <a:extLst>
                <a:ext uri="{FF2B5EF4-FFF2-40B4-BE49-F238E27FC236}">
                  <a16:creationId xmlns:a16="http://schemas.microsoft.com/office/drawing/2014/main" id="{BD691D69-AFA0-3A69-3D4C-45F14AB61B08}"/>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89">
              <a:extLst>
                <a:ext uri="{FF2B5EF4-FFF2-40B4-BE49-F238E27FC236}">
                  <a16:creationId xmlns:a16="http://schemas.microsoft.com/office/drawing/2014/main" id="{2DBDAE13-2B88-6C5F-254B-9D068E69CB4C}"/>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190">
              <a:extLst>
                <a:ext uri="{FF2B5EF4-FFF2-40B4-BE49-F238E27FC236}">
                  <a16:creationId xmlns:a16="http://schemas.microsoft.com/office/drawing/2014/main" id="{A955159F-8C3E-7C43-48DE-F0E0BE9537E5}"/>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91">
              <a:extLst>
                <a:ext uri="{FF2B5EF4-FFF2-40B4-BE49-F238E27FC236}">
                  <a16:creationId xmlns:a16="http://schemas.microsoft.com/office/drawing/2014/main" id="{B46E0C23-464D-7A1A-D409-07B872C738FE}"/>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92">
              <a:extLst>
                <a:ext uri="{FF2B5EF4-FFF2-40B4-BE49-F238E27FC236}">
                  <a16:creationId xmlns:a16="http://schemas.microsoft.com/office/drawing/2014/main" id="{5006A984-44C0-1800-E279-B7F1C979BA93}"/>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72" name="Group 71">
            <a:extLst>
              <a:ext uri="{FF2B5EF4-FFF2-40B4-BE49-F238E27FC236}">
                <a16:creationId xmlns:a16="http://schemas.microsoft.com/office/drawing/2014/main" id="{D87FFA7B-7A56-48A1-A6ED-95BF9ED6BC81}"/>
              </a:ext>
            </a:extLst>
          </p:cNvPr>
          <p:cNvGrpSpPr/>
          <p:nvPr/>
        </p:nvGrpSpPr>
        <p:grpSpPr>
          <a:xfrm rot="9744777" flipV="1">
            <a:off x="6067014" y="901422"/>
            <a:ext cx="10594832" cy="8650224"/>
            <a:chOff x="-4943201" y="1623425"/>
            <a:chExt cx="1901258" cy="1835944"/>
          </a:xfrm>
        </p:grpSpPr>
        <p:grpSp>
          <p:nvGrpSpPr>
            <p:cNvPr id="73" name="Group 72">
              <a:extLst>
                <a:ext uri="{FF2B5EF4-FFF2-40B4-BE49-F238E27FC236}">
                  <a16:creationId xmlns:a16="http://schemas.microsoft.com/office/drawing/2014/main" id="{1208B856-3A4E-4CBD-99BA-365B31332C25}"/>
                </a:ext>
              </a:extLst>
            </p:cNvPr>
            <p:cNvGrpSpPr/>
            <p:nvPr/>
          </p:nvGrpSpPr>
          <p:grpSpPr>
            <a:xfrm>
              <a:off x="-4827378" y="2019376"/>
              <a:ext cx="1785435" cy="1214438"/>
              <a:chOff x="-4827378" y="2019376"/>
              <a:chExt cx="1785435" cy="1214438"/>
            </a:xfrm>
          </p:grpSpPr>
          <p:sp>
            <p:nvSpPr>
              <p:cNvPr id="85" name="Freeform: Shape 84">
                <a:extLst>
                  <a:ext uri="{FF2B5EF4-FFF2-40B4-BE49-F238E27FC236}">
                    <a16:creationId xmlns:a16="http://schemas.microsoft.com/office/drawing/2014/main" id="{3774935E-9E76-43C2-99A0-058316BECB7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FC441EB-9BF8-4F95-BF0C-F9B09E5C22A5}"/>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729E62A-ACEE-4EF7-9648-3F9B93D6004D}"/>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183B3B4-8B5B-4271-AE2C-5882C51C66D7}"/>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C0D5544-7876-4545-87C6-73CE1BCC2638}"/>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8437953-ACFC-490B-869C-F381942010D2}"/>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097C3F5-8C4E-4684-B5B6-F86D07280105}"/>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7355791-F512-4F10-8090-4D671CA00C56}"/>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3B9D3A5-3FAB-4CD0-88BD-E2B93389371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5A0F145-4EA7-4B21-9B81-737A11802201}"/>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B0E325D-C84B-42F6-A32D-16310E7DE468}"/>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74" name="Freeform: Shape 73">
              <a:extLst>
                <a:ext uri="{FF2B5EF4-FFF2-40B4-BE49-F238E27FC236}">
                  <a16:creationId xmlns:a16="http://schemas.microsoft.com/office/drawing/2014/main" id="{F98F47AD-4023-4EB3-9B8F-9A9DB193D809}"/>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D07A2C2-212C-47F5-BD98-238AC9AB75FF}"/>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5EE2A88-A46F-4F59-B674-DEED3841ABD3}"/>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3F024F2-EAB5-4EC5-8E02-D633DA68C9ED}"/>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FCF371C-B7EF-4C2B-AB23-6D87CED405BF}"/>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BD0CB1B-730E-42DB-8A9C-75BB02BED3DC}"/>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451C3B3-EB83-493E-9E76-15A0D7CA6661}"/>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D2F1682-D255-45FB-85F9-73E7E66BBCAA}"/>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33E24CA-43DF-4975-A8FD-CA9179B5B217}"/>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E0DFD31-F1EE-4D4B-B59C-56C7A5DD7E68}"/>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B2318F0-BF11-4E91-8393-D70D814E25CA}"/>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cxnSp>
        <p:nvCxnSpPr>
          <p:cNvPr id="314" name="Straight Connector 313">
            <a:extLst>
              <a:ext uri="{FF2B5EF4-FFF2-40B4-BE49-F238E27FC236}">
                <a16:creationId xmlns:a16="http://schemas.microsoft.com/office/drawing/2014/main" id="{AE8857BF-0BDF-49E8-925A-50879F9EB597}"/>
              </a:ext>
            </a:extLst>
          </p:cNvPr>
          <p:cNvCxnSpPr>
            <a:cxnSpLocks/>
            <a:endCxn id="266" idx="2"/>
          </p:cNvCxnSpPr>
          <p:nvPr/>
        </p:nvCxnSpPr>
        <p:spPr>
          <a:xfrm>
            <a:off x="0" y="4167139"/>
            <a:ext cx="1386994" cy="0"/>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5B0D41C9-6354-4CFF-A873-99CB6DB1D8F6}"/>
              </a:ext>
            </a:extLst>
          </p:cNvPr>
          <p:cNvCxnSpPr>
            <a:cxnSpLocks/>
          </p:cNvCxnSpPr>
          <p:nvPr/>
        </p:nvCxnSpPr>
        <p:spPr>
          <a:xfrm>
            <a:off x="9032673" y="3346822"/>
            <a:ext cx="1873118" cy="516088"/>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B24C3A7-754A-4753-8361-1B2039DD9ADE}"/>
              </a:ext>
            </a:extLst>
          </p:cNvPr>
          <p:cNvCxnSpPr>
            <a:cxnSpLocks/>
          </p:cNvCxnSpPr>
          <p:nvPr/>
        </p:nvCxnSpPr>
        <p:spPr>
          <a:xfrm flipV="1">
            <a:off x="7143742" y="3343252"/>
            <a:ext cx="1896371" cy="931345"/>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5C52937-6D51-4910-A743-3D7F6F8EF172}"/>
              </a:ext>
            </a:extLst>
          </p:cNvPr>
          <p:cNvCxnSpPr>
            <a:cxnSpLocks/>
          </p:cNvCxnSpPr>
          <p:nvPr/>
        </p:nvCxnSpPr>
        <p:spPr>
          <a:xfrm>
            <a:off x="5286211" y="3727575"/>
            <a:ext cx="1897247" cy="554245"/>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2A6C276-E907-4580-8A3A-D311B3656A2C}"/>
              </a:ext>
            </a:extLst>
          </p:cNvPr>
          <p:cNvCxnSpPr>
            <a:cxnSpLocks/>
          </p:cNvCxnSpPr>
          <p:nvPr/>
        </p:nvCxnSpPr>
        <p:spPr>
          <a:xfrm flipV="1">
            <a:off x="3415115" y="3729592"/>
            <a:ext cx="1875365" cy="813542"/>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A96D6C-4386-45E7-BD88-519CD0BC9C43}"/>
              </a:ext>
            </a:extLst>
          </p:cNvPr>
          <p:cNvCxnSpPr>
            <a:cxnSpLocks/>
          </p:cNvCxnSpPr>
          <p:nvPr/>
        </p:nvCxnSpPr>
        <p:spPr>
          <a:xfrm>
            <a:off x="1539944" y="4168588"/>
            <a:ext cx="1858530" cy="367364"/>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FCEF493B-E3F3-4816-AF15-9754E635EFE2}"/>
              </a:ext>
            </a:extLst>
          </p:cNvPr>
          <p:cNvGrpSpPr/>
          <p:nvPr/>
        </p:nvGrpSpPr>
        <p:grpSpPr>
          <a:xfrm>
            <a:off x="3018894" y="4129916"/>
            <a:ext cx="807052" cy="805028"/>
            <a:chOff x="3758343" y="3103883"/>
            <a:chExt cx="807052" cy="805028"/>
          </a:xfrm>
        </p:grpSpPr>
        <p:sp>
          <p:nvSpPr>
            <p:cNvPr id="270" name="Circle">
              <a:extLst>
                <a:ext uri="{FF2B5EF4-FFF2-40B4-BE49-F238E27FC236}">
                  <a16:creationId xmlns:a16="http://schemas.microsoft.com/office/drawing/2014/main" id="{097BE64F-A545-4F03-B4C5-3753356D4C2A}"/>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71" name="Circle">
              <a:extLst>
                <a:ext uri="{FF2B5EF4-FFF2-40B4-BE49-F238E27FC236}">
                  <a16:creationId xmlns:a16="http://schemas.microsoft.com/office/drawing/2014/main" id="{A1EF1F82-E246-450D-8E8B-7A45A3522DF7}"/>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72" name="Circle">
              <a:extLst>
                <a:ext uri="{FF2B5EF4-FFF2-40B4-BE49-F238E27FC236}">
                  <a16:creationId xmlns:a16="http://schemas.microsoft.com/office/drawing/2014/main" id="{51341108-DD83-4D02-B0B8-864988AC8C02}"/>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73" name="Circle">
              <a:extLst>
                <a:ext uri="{FF2B5EF4-FFF2-40B4-BE49-F238E27FC236}">
                  <a16:creationId xmlns:a16="http://schemas.microsoft.com/office/drawing/2014/main" id="{CF635C32-F77E-4470-91B5-5E2711F314A6}"/>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74" name="Circle">
              <a:extLst>
                <a:ext uri="{FF2B5EF4-FFF2-40B4-BE49-F238E27FC236}">
                  <a16:creationId xmlns:a16="http://schemas.microsoft.com/office/drawing/2014/main" id="{38970F61-53FF-4C47-918C-304AF48E601B}"/>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08</a:t>
              </a:r>
              <a:endParaRPr sz="1000" b="1" dirty="0">
                <a:solidFill>
                  <a:srgbClr val="FFFFFF"/>
                </a:solidFill>
                <a:latin typeface="Century Gothic" panose="020B0502020202020204" pitchFamily="34" charset="0"/>
              </a:endParaRPr>
            </a:p>
          </p:txBody>
        </p:sp>
      </p:grpSp>
      <p:sp>
        <p:nvSpPr>
          <p:cNvPr id="275" name="Rounded Rectangle">
            <a:extLst>
              <a:ext uri="{FF2B5EF4-FFF2-40B4-BE49-F238E27FC236}">
                <a16:creationId xmlns:a16="http://schemas.microsoft.com/office/drawing/2014/main" id="{D36D6808-2795-43EC-8512-A0F787EE398D}"/>
              </a:ext>
            </a:extLst>
          </p:cNvPr>
          <p:cNvSpPr/>
          <p:nvPr/>
        </p:nvSpPr>
        <p:spPr>
          <a:xfrm>
            <a:off x="2438481" y="5226535"/>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AUG</a:t>
            </a:r>
          </a:p>
          <a:p>
            <a:pPr lvl="0" algn="ctr">
              <a:lnSpc>
                <a:spcPts val="1200"/>
              </a:lnSpc>
            </a:pPr>
            <a:r>
              <a:rPr lang="en-US" sz="800" dirty="0">
                <a:solidFill>
                  <a:srgbClr val="44546A"/>
                </a:solidFill>
                <a:latin typeface="Century Gothic" panose="020B0502020202020204" pitchFamily="34" charset="0"/>
                <a:sym typeface="Montserrat ExtraBold"/>
              </a:rPr>
              <a:t>Inter-departmental meetings commence, &amp; improvement proposals revised.</a:t>
            </a:r>
          </a:p>
        </p:txBody>
      </p:sp>
      <p:cxnSp>
        <p:nvCxnSpPr>
          <p:cNvPr id="276" name="Straight Connector 275">
            <a:extLst>
              <a:ext uri="{FF2B5EF4-FFF2-40B4-BE49-F238E27FC236}">
                <a16:creationId xmlns:a16="http://schemas.microsoft.com/office/drawing/2014/main" id="{58C2F98F-7B98-49B4-9519-26FD5A28F925}"/>
              </a:ext>
            </a:extLst>
          </p:cNvPr>
          <p:cNvCxnSpPr>
            <a:cxnSpLocks/>
            <a:stCxn id="274" idx="4"/>
            <a:endCxn id="275" idx="0"/>
          </p:cNvCxnSpPr>
          <p:nvPr/>
        </p:nvCxnSpPr>
        <p:spPr>
          <a:xfrm>
            <a:off x="3421408" y="4695748"/>
            <a:ext cx="1012" cy="530787"/>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6CC9A53E-90EE-480F-9001-7149A89948BF}"/>
              </a:ext>
            </a:extLst>
          </p:cNvPr>
          <p:cNvGrpSpPr/>
          <p:nvPr/>
        </p:nvGrpSpPr>
        <p:grpSpPr>
          <a:xfrm>
            <a:off x="4889990" y="3316164"/>
            <a:ext cx="807052" cy="805028"/>
            <a:chOff x="3758343" y="3103883"/>
            <a:chExt cx="807052" cy="805028"/>
          </a:xfrm>
        </p:grpSpPr>
        <p:sp>
          <p:nvSpPr>
            <p:cNvPr id="278" name="Circle">
              <a:extLst>
                <a:ext uri="{FF2B5EF4-FFF2-40B4-BE49-F238E27FC236}">
                  <a16:creationId xmlns:a16="http://schemas.microsoft.com/office/drawing/2014/main" id="{05AEEA48-44F5-4E3C-BB57-2F23CB3A9A2C}"/>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79" name="Circle">
              <a:extLst>
                <a:ext uri="{FF2B5EF4-FFF2-40B4-BE49-F238E27FC236}">
                  <a16:creationId xmlns:a16="http://schemas.microsoft.com/office/drawing/2014/main" id="{055FECD4-8A3D-4226-8B48-D0E0941623DD}"/>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0" name="Circle">
              <a:extLst>
                <a:ext uri="{FF2B5EF4-FFF2-40B4-BE49-F238E27FC236}">
                  <a16:creationId xmlns:a16="http://schemas.microsoft.com/office/drawing/2014/main" id="{7AC38DA9-37A2-4702-BC9D-77B3CB1311A6}"/>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1" name="Circle">
              <a:extLst>
                <a:ext uri="{FF2B5EF4-FFF2-40B4-BE49-F238E27FC236}">
                  <a16:creationId xmlns:a16="http://schemas.microsoft.com/office/drawing/2014/main" id="{B917DDEA-F316-41E0-B9B8-511532946273}"/>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2" name="Circle">
              <a:extLst>
                <a:ext uri="{FF2B5EF4-FFF2-40B4-BE49-F238E27FC236}">
                  <a16:creationId xmlns:a16="http://schemas.microsoft.com/office/drawing/2014/main" id="{BBD5D266-0ABC-4ACD-B179-F87F48CEF52B}"/>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09</a:t>
              </a:r>
              <a:endParaRPr sz="1000" b="1" dirty="0">
                <a:solidFill>
                  <a:srgbClr val="FFFFFF"/>
                </a:solidFill>
                <a:latin typeface="Century Gothic" panose="020B0502020202020204" pitchFamily="34" charset="0"/>
              </a:endParaRPr>
            </a:p>
          </p:txBody>
        </p:sp>
      </p:grpSp>
      <p:sp>
        <p:nvSpPr>
          <p:cNvPr id="283" name="Rounded Rectangle">
            <a:extLst>
              <a:ext uri="{FF2B5EF4-FFF2-40B4-BE49-F238E27FC236}">
                <a16:creationId xmlns:a16="http://schemas.microsoft.com/office/drawing/2014/main" id="{804BD588-A647-4258-B569-CEBB966AB9EC}"/>
              </a:ext>
            </a:extLst>
          </p:cNvPr>
          <p:cNvSpPr/>
          <p:nvPr/>
        </p:nvSpPr>
        <p:spPr>
          <a:xfrm>
            <a:off x="4309577" y="1755277"/>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SEP</a:t>
            </a:r>
          </a:p>
          <a:p>
            <a:pPr lvl="0" algn="ctr">
              <a:lnSpc>
                <a:spcPts val="1200"/>
              </a:lnSpc>
            </a:pPr>
            <a:r>
              <a:rPr lang="en-US" sz="800" dirty="0">
                <a:solidFill>
                  <a:srgbClr val="44546A"/>
                </a:solidFill>
                <a:latin typeface="Century Gothic" panose="020B0502020202020204" pitchFamily="34" charset="0"/>
                <a:sym typeface="Montserrat ExtraBold"/>
              </a:rPr>
              <a:t>Onboard at lease one new executive under new hiring and HR guidelines.</a:t>
            </a:r>
          </a:p>
        </p:txBody>
      </p:sp>
      <p:cxnSp>
        <p:nvCxnSpPr>
          <p:cNvPr id="284" name="Straight Connector 283">
            <a:extLst>
              <a:ext uri="{FF2B5EF4-FFF2-40B4-BE49-F238E27FC236}">
                <a16:creationId xmlns:a16="http://schemas.microsoft.com/office/drawing/2014/main" id="{A4926AF5-02C1-4681-974E-83DAB008E4C8}"/>
              </a:ext>
            </a:extLst>
          </p:cNvPr>
          <p:cNvCxnSpPr>
            <a:cxnSpLocks/>
            <a:stCxn id="282" idx="0"/>
            <a:endCxn id="283" idx="2"/>
          </p:cNvCxnSpPr>
          <p:nvPr/>
        </p:nvCxnSpPr>
        <p:spPr>
          <a:xfrm flipV="1">
            <a:off x="5292504" y="3023837"/>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285" name="Group 284">
            <a:extLst>
              <a:ext uri="{FF2B5EF4-FFF2-40B4-BE49-F238E27FC236}">
                <a16:creationId xmlns:a16="http://schemas.microsoft.com/office/drawing/2014/main" id="{DEAD757D-14E8-489C-94B2-76A41D45654D}"/>
              </a:ext>
            </a:extLst>
          </p:cNvPr>
          <p:cNvGrpSpPr/>
          <p:nvPr/>
        </p:nvGrpSpPr>
        <p:grpSpPr>
          <a:xfrm>
            <a:off x="6761086" y="3881256"/>
            <a:ext cx="807052" cy="805028"/>
            <a:chOff x="3758343" y="3103883"/>
            <a:chExt cx="807052" cy="805028"/>
          </a:xfrm>
        </p:grpSpPr>
        <p:sp>
          <p:nvSpPr>
            <p:cNvPr id="286" name="Circle">
              <a:extLst>
                <a:ext uri="{FF2B5EF4-FFF2-40B4-BE49-F238E27FC236}">
                  <a16:creationId xmlns:a16="http://schemas.microsoft.com/office/drawing/2014/main" id="{FCE7097A-B09E-4A02-80CA-716A4137E456}"/>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7" name="Circle">
              <a:extLst>
                <a:ext uri="{FF2B5EF4-FFF2-40B4-BE49-F238E27FC236}">
                  <a16:creationId xmlns:a16="http://schemas.microsoft.com/office/drawing/2014/main" id="{2D123EAE-2792-4A9B-A0A3-12E9BF9FE63A}"/>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8" name="Circle">
              <a:extLst>
                <a:ext uri="{FF2B5EF4-FFF2-40B4-BE49-F238E27FC236}">
                  <a16:creationId xmlns:a16="http://schemas.microsoft.com/office/drawing/2014/main" id="{CBD0A0E5-0FCD-489D-97DB-B822DBB36C47}"/>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89" name="Circle">
              <a:extLst>
                <a:ext uri="{FF2B5EF4-FFF2-40B4-BE49-F238E27FC236}">
                  <a16:creationId xmlns:a16="http://schemas.microsoft.com/office/drawing/2014/main" id="{F11617F5-5183-4CED-936C-932CA99206EB}"/>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0" name="Circle">
              <a:extLst>
                <a:ext uri="{FF2B5EF4-FFF2-40B4-BE49-F238E27FC236}">
                  <a16:creationId xmlns:a16="http://schemas.microsoft.com/office/drawing/2014/main" id="{13A8238A-64F4-4BA7-9B7A-B9D58969F1C7}"/>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10</a:t>
              </a:r>
              <a:endParaRPr sz="1000" b="1" dirty="0">
                <a:solidFill>
                  <a:srgbClr val="FFFFFF"/>
                </a:solidFill>
                <a:latin typeface="Century Gothic" panose="020B0502020202020204" pitchFamily="34" charset="0"/>
              </a:endParaRPr>
            </a:p>
          </p:txBody>
        </p:sp>
      </p:grpSp>
      <p:sp>
        <p:nvSpPr>
          <p:cNvPr id="291" name="Rounded Rectangle">
            <a:extLst>
              <a:ext uri="{FF2B5EF4-FFF2-40B4-BE49-F238E27FC236}">
                <a16:creationId xmlns:a16="http://schemas.microsoft.com/office/drawing/2014/main" id="{8C4F993F-2C07-4055-A31F-035B214E8342}"/>
              </a:ext>
            </a:extLst>
          </p:cNvPr>
          <p:cNvSpPr/>
          <p:nvPr/>
        </p:nvSpPr>
        <p:spPr>
          <a:xfrm>
            <a:off x="6180673" y="4931966"/>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OCT</a:t>
            </a:r>
          </a:p>
          <a:p>
            <a:pPr lvl="0" algn="ctr">
              <a:lnSpc>
                <a:spcPts val="1200"/>
              </a:lnSpc>
            </a:pPr>
            <a:r>
              <a:rPr lang="en-US" sz="800" dirty="0">
                <a:solidFill>
                  <a:srgbClr val="44546A"/>
                </a:solidFill>
                <a:latin typeface="Century Gothic" panose="020B0502020202020204" pitchFamily="34" charset="0"/>
                <a:sym typeface="Montserrat ExtraBold"/>
              </a:rPr>
              <a:t>Finalize proposals on technological revamp that was submitted and revised last year.</a:t>
            </a:r>
          </a:p>
        </p:txBody>
      </p:sp>
      <p:cxnSp>
        <p:nvCxnSpPr>
          <p:cNvPr id="292" name="Straight Connector 291">
            <a:extLst>
              <a:ext uri="{FF2B5EF4-FFF2-40B4-BE49-F238E27FC236}">
                <a16:creationId xmlns:a16="http://schemas.microsoft.com/office/drawing/2014/main" id="{2BB27D59-FC67-49FC-84DB-A6E011014BE4}"/>
              </a:ext>
            </a:extLst>
          </p:cNvPr>
          <p:cNvCxnSpPr>
            <a:cxnSpLocks/>
            <a:stCxn id="290" idx="4"/>
            <a:endCxn id="291" idx="0"/>
          </p:cNvCxnSpPr>
          <p:nvPr/>
        </p:nvCxnSpPr>
        <p:spPr>
          <a:xfrm>
            <a:off x="7163600" y="4447088"/>
            <a:ext cx="1012" cy="484878"/>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293" name="Group 292">
            <a:extLst>
              <a:ext uri="{FF2B5EF4-FFF2-40B4-BE49-F238E27FC236}">
                <a16:creationId xmlns:a16="http://schemas.microsoft.com/office/drawing/2014/main" id="{3C76792A-414B-46B6-98E2-BC26F1B74D81}"/>
              </a:ext>
            </a:extLst>
          </p:cNvPr>
          <p:cNvGrpSpPr/>
          <p:nvPr/>
        </p:nvGrpSpPr>
        <p:grpSpPr>
          <a:xfrm>
            <a:off x="8632182" y="2932007"/>
            <a:ext cx="807052" cy="805028"/>
            <a:chOff x="3758343" y="3103883"/>
            <a:chExt cx="807052" cy="805028"/>
          </a:xfrm>
        </p:grpSpPr>
        <p:sp>
          <p:nvSpPr>
            <p:cNvPr id="294" name="Circle">
              <a:extLst>
                <a:ext uri="{FF2B5EF4-FFF2-40B4-BE49-F238E27FC236}">
                  <a16:creationId xmlns:a16="http://schemas.microsoft.com/office/drawing/2014/main" id="{7806B880-98B9-43A5-BDC1-3517D9C022D8}"/>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5" name="Circle">
              <a:extLst>
                <a:ext uri="{FF2B5EF4-FFF2-40B4-BE49-F238E27FC236}">
                  <a16:creationId xmlns:a16="http://schemas.microsoft.com/office/drawing/2014/main" id="{5D0710BF-1E2F-4A68-B93D-DD02978AAF9C}"/>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6" name="Circle">
              <a:extLst>
                <a:ext uri="{FF2B5EF4-FFF2-40B4-BE49-F238E27FC236}">
                  <a16:creationId xmlns:a16="http://schemas.microsoft.com/office/drawing/2014/main" id="{DBF37727-C8A8-48DA-9FC3-2623F4E678C0}"/>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7" name="Circle">
              <a:extLst>
                <a:ext uri="{FF2B5EF4-FFF2-40B4-BE49-F238E27FC236}">
                  <a16:creationId xmlns:a16="http://schemas.microsoft.com/office/drawing/2014/main" id="{EB7BB49A-5C03-47E8-B4F4-F80E052ED0B7}"/>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98" name="Circle">
              <a:extLst>
                <a:ext uri="{FF2B5EF4-FFF2-40B4-BE49-F238E27FC236}">
                  <a16:creationId xmlns:a16="http://schemas.microsoft.com/office/drawing/2014/main" id="{56F70A2F-7E85-4C21-AA90-57A5A59A1CF7}"/>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11</a:t>
              </a:r>
              <a:endParaRPr sz="1000" b="1" dirty="0">
                <a:solidFill>
                  <a:srgbClr val="FFFFFF"/>
                </a:solidFill>
                <a:latin typeface="Century Gothic" panose="020B0502020202020204" pitchFamily="34" charset="0"/>
              </a:endParaRPr>
            </a:p>
          </p:txBody>
        </p:sp>
      </p:grpSp>
      <p:sp>
        <p:nvSpPr>
          <p:cNvPr id="299" name="Rounded Rectangle">
            <a:extLst>
              <a:ext uri="{FF2B5EF4-FFF2-40B4-BE49-F238E27FC236}">
                <a16:creationId xmlns:a16="http://schemas.microsoft.com/office/drawing/2014/main" id="{1730B48B-002B-442D-917E-F32597C404B8}"/>
              </a:ext>
            </a:extLst>
          </p:cNvPr>
          <p:cNvSpPr/>
          <p:nvPr/>
        </p:nvSpPr>
        <p:spPr>
          <a:xfrm>
            <a:off x="8051769" y="1371120"/>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NOV</a:t>
            </a:r>
          </a:p>
          <a:p>
            <a:pPr lvl="0" algn="ctr">
              <a:lnSpc>
                <a:spcPts val="1200"/>
              </a:lnSpc>
            </a:pPr>
            <a:r>
              <a:rPr lang="en-US" sz="800" dirty="0">
                <a:solidFill>
                  <a:srgbClr val="44546A"/>
                </a:solidFill>
                <a:latin typeface="Century Gothic" panose="020B0502020202020204" pitchFamily="34" charset="0"/>
                <a:sym typeface="Montserrat ExtraBold"/>
              </a:rPr>
              <a:t>Begin performance review with every member of the Sales team and low performance are to have meetings first.</a:t>
            </a:r>
          </a:p>
        </p:txBody>
      </p:sp>
      <p:cxnSp>
        <p:nvCxnSpPr>
          <p:cNvPr id="300" name="Straight Connector 299">
            <a:extLst>
              <a:ext uri="{FF2B5EF4-FFF2-40B4-BE49-F238E27FC236}">
                <a16:creationId xmlns:a16="http://schemas.microsoft.com/office/drawing/2014/main" id="{B6F62A0F-613F-4B8B-A331-FFD1D83F51C7}"/>
              </a:ext>
            </a:extLst>
          </p:cNvPr>
          <p:cNvCxnSpPr>
            <a:cxnSpLocks/>
            <a:stCxn id="298" idx="0"/>
            <a:endCxn id="299" idx="2"/>
          </p:cNvCxnSpPr>
          <p:nvPr/>
        </p:nvCxnSpPr>
        <p:spPr>
          <a:xfrm flipV="1">
            <a:off x="9034696" y="2639680"/>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5C0C67AC-536D-4F38-828A-414FC6AF2207}"/>
              </a:ext>
            </a:extLst>
          </p:cNvPr>
          <p:cNvGrpSpPr/>
          <p:nvPr/>
        </p:nvGrpSpPr>
        <p:grpSpPr>
          <a:xfrm>
            <a:off x="10503277" y="3469569"/>
            <a:ext cx="807052" cy="805028"/>
            <a:chOff x="3758343" y="3103883"/>
            <a:chExt cx="807052" cy="805028"/>
          </a:xfrm>
        </p:grpSpPr>
        <p:sp>
          <p:nvSpPr>
            <p:cNvPr id="302" name="Circle">
              <a:extLst>
                <a:ext uri="{FF2B5EF4-FFF2-40B4-BE49-F238E27FC236}">
                  <a16:creationId xmlns:a16="http://schemas.microsoft.com/office/drawing/2014/main" id="{5E52642E-B753-490C-8E2C-7E9DDE70728E}"/>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303" name="Circle">
              <a:extLst>
                <a:ext uri="{FF2B5EF4-FFF2-40B4-BE49-F238E27FC236}">
                  <a16:creationId xmlns:a16="http://schemas.microsoft.com/office/drawing/2014/main" id="{FD90DE95-22C1-46AC-B4DF-D783497FB460}"/>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304" name="Circle">
              <a:extLst>
                <a:ext uri="{FF2B5EF4-FFF2-40B4-BE49-F238E27FC236}">
                  <a16:creationId xmlns:a16="http://schemas.microsoft.com/office/drawing/2014/main" id="{ACEEC666-9DAC-486D-8BA0-DEFDC2C7107F}"/>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305" name="Circle">
              <a:extLst>
                <a:ext uri="{FF2B5EF4-FFF2-40B4-BE49-F238E27FC236}">
                  <a16:creationId xmlns:a16="http://schemas.microsoft.com/office/drawing/2014/main" id="{C17C5D4B-E777-4246-B9E8-9EADA15735E0}"/>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306" name="Circle">
              <a:extLst>
                <a:ext uri="{FF2B5EF4-FFF2-40B4-BE49-F238E27FC236}">
                  <a16:creationId xmlns:a16="http://schemas.microsoft.com/office/drawing/2014/main" id="{1D0AAC72-9CBD-4B38-AB2F-2FCD1A3369BB}"/>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en-US" sz="1000" b="1" dirty="0">
                  <a:latin typeface="Century Gothic" panose="020B0502020202020204" pitchFamily="34" charset="0"/>
                </a:rPr>
                <a:t>12</a:t>
              </a:r>
              <a:endParaRPr sz="1000" b="1" dirty="0">
                <a:latin typeface="Century Gothic" panose="020B0502020202020204" pitchFamily="34" charset="0"/>
              </a:endParaRPr>
            </a:p>
          </p:txBody>
        </p:sp>
      </p:grpSp>
      <p:sp>
        <p:nvSpPr>
          <p:cNvPr id="307" name="Rounded Rectangle">
            <a:extLst>
              <a:ext uri="{FF2B5EF4-FFF2-40B4-BE49-F238E27FC236}">
                <a16:creationId xmlns:a16="http://schemas.microsoft.com/office/drawing/2014/main" id="{804978DA-278F-4AD2-8CF2-A9C2F3F21549}"/>
              </a:ext>
            </a:extLst>
          </p:cNvPr>
          <p:cNvSpPr/>
          <p:nvPr/>
        </p:nvSpPr>
        <p:spPr>
          <a:xfrm>
            <a:off x="9922864" y="4753780"/>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lvl="0" algn="ctr">
              <a:lnSpc>
                <a:spcPts val="1400"/>
              </a:lnSpc>
              <a:spcAft>
                <a:spcPts val="400"/>
              </a:spcAft>
            </a:pPr>
            <a:r>
              <a:rPr lang="en-US" sz="1500" b="1" dirty="0">
                <a:solidFill>
                  <a:srgbClr val="3089FC"/>
                </a:solidFill>
                <a:latin typeface="Century Gothic" panose="020B0502020202020204" pitchFamily="34" charset="0"/>
                <a:sym typeface="Montserrat ExtraBold"/>
              </a:rPr>
              <a:t>DEC</a:t>
            </a:r>
          </a:p>
          <a:p>
            <a:pPr lvl="0" algn="ctr">
              <a:lnSpc>
                <a:spcPts val="1200"/>
              </a:lnSpc>
            </a:pPr>
            <a:r>
              <a:rPr lang="en-US" sz="800" dirty="0">
                <a:solidFill>
                  <a:srgbClr val="44546A"/>
                </a:solidFill>
                <a:latin typeface="Century Gothic" panose="020B0502020202020204" pitchFamily="34" charset="0"/>
                <a:sym typeface="Montserrat ExtraBold"/>
              </a:rPr>
              <a:t>New product</a:t>
            </a:r>
            <a:br>
              <a:rPr lang="en-US" sz="800" dirty="0">
                <a:solidFill>
                  <a:srgbClr val="44546A"/>
                </a:solidFill>
                <a:latin typeface="Century Gothic" panose="020B0502020202020204" pitchFamily="34" charset="0"/>
                <a:sym typeface="Montserrat ExtraBold"/>
              </a:rPr>
            </a:br>
            <a:r>
              <a:rPr lang="en-US" sz="800" dirty="0">
                <a:solidFill>
                  <a:srgbClr val="44546A"/>
                </a:solidFill>
                <a:latin typeface="Century Gothic" panose="020B0502020202020204" pitchFamily="34" charset="0"/>
                <a:sym typeface="Montserrat ExtraBold"/>
              </a:rPr>
              <a:t>launch plan proposed &amp; survey group scheduled</a:t>
            </a:r>
          </a:p>
        </p:txBody>
      </p:sp>
      <p:cxnSp>
        <p:nvCxnSpPr>
          <p:cNvPr id="308" name="Straight Connector 307">
            <a:extLst>
              <a:ext uri="{FF2B5EF4-FFF2-40B4-BE49-F238E27FC236}">
                <a16:creationId xmlns:a16="http://schemas.microsoft.com/office/drawing/2014/main" id="{15D92525-8BBE-47C9-824D-826CDDA378EF}"/>
              </a:ext>
            </a:extLst>
          </p:cNvPr>
          <p:cNvCxnSpPr>
            <a:cxnSpLocks/>
            <a:stCxn id="306" idx="4"/>
            <a:endCxn id="307" idx="0"/>
          </p:cNvCxnSpPr>
          <p:nvPr/>
        </p:nvCxnSpPr>
        <p:spPr>
          <a:xfrm>
            <a:off x="10905791" y="4035401"/>
            <a:ext cx="1012" cy="718379"/>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1034CF2D-4A87-46B9-8449-B001026B4EC1}"/>
              </a:ext>
            </a:extLst>
          </p:cNvPr>
          <p:cNvGrpSpPr/>
          <p:nvPr/>
        </p:nvGrpSpPr>
        <p:grpSpPr>
          <a:xfrm>
            <a:off x="1147798" y="3764625"/>
            <a:ext cx="807052" cy="805028"/>
            <a:chOff x="3758343" y="3103883"/>
            <a:chExt cx="807052" cy="805028"/>
          </a:xfrm>
        </p:grpSpPr>
        <p:sp>
          <p:nvSpPr>
            <p:cNvPr id="262" name="Circle">
              <a:extLst>
                <a:ext uri="{FF2B5EF4-FFF2-40B4-BE49-F238E27FC236}">
                  <a16:creationId xmlns:a16="http://schemas.microsoft.com/office/drawing/2014/main" id="{9C61E6ED-E7DB-4AA8-A603-EDE572E20D74}"/>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63" name="Circle">
              <a:extLst>
                <a:ext uri="{FF2B5EF4-FFF2-40B4-BE49-F238E27FC236}">
                  <a16:creationId xmlns:a16="http://schemas.microsoft.com/office/drawing/2014/main" id="{4925E162-54DE-4084-BDA9-4C8846BC2F3F}"/>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64" name="Circle">
              <a:extLst>
                <a:ext uri="{FF2B5EF4-FFF2-40B4-BE49-F238E27FC236}">
                  <a16:creationId xmlns:a16="http://schemas.microsoft.com/office/drawing/2014/main" id="{EBB15C22-4807-430C-93C1-407849D39355}"/>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65" name="Circle">
              <a:extLst>
                <a:ext uri="{FF2B5EF4-FFF2-40B4-BE49-F238E27FC236}">
                  <a16:creationId xmlns:a16="http://schemas.microsoft.com/office/drawing/2014/main" id="{FF241722-DE00-4648-B588-4461DB1486F5}"/>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266" name="Circle">
              <a:extLst>
                <a:ext uri="{FF2B5EF4-FFF2-40B4-BE49-F238E27FC236}">
                  <a16:creationId xmlns:a16="http://schemas.microsoft.com/office/drawing/2014/main" id="{A3A83832-5884-4BE4-BE3A-DC96F6142453}"/>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lgn="ctr"/>
              <a:r>
                <a:rPr lang="en-US" sz="1000" b="1" dirty="0">
                  <a:solidFill>
                    <a:srgbClr val="FFFFFF"/>
                  </a:solidFill>
                  <a:latin typeface="Century Gothic" panose="020B0502020202020204" pitchFamily="34" charset="0"/>
                </a:rPr>
                <a:t>07</a:t>
              </a:r>
              <a:endParaRPr sz="1000" b="1" dirty="0">
                <a:solidFill>
                  <a:srgbClr val="FFFFFF"/>
                </a:solidFill>
                <a:latin typeface="Century Gothic" panose="020B0502020202020204" pitchFamily="34" charset="0"/>
              </a:endParaRPr>
            </a:p>
          </p:txBody>
        </p:sp>
      </p:grpSp>
      <p:sp>
        <p:nvSpPr>
          <p:cNvPr id="267" name="Rounded Rectangle">
            <a:extLst>
              <a:ext uri="{FF2B5EF4-FFF2-40B4-BE49-F238E27FC236}">
                <a16:creationId xmlns:a16="http://schemas.microsoft.com/office/drawing/2014/main" id="{2E202490-555E-4619-BE96-FC47E84B21AD}"/>
              </a:ext>
            </a:extLst>
          </p:cNvPr>
          <p:cNvSpPr/>
          <p:nvPr/>
        </p:nvSpPr>
        <p:spPr>
          <a:xfrm>
            <a:off x="567385" y="2203738"/>
            <a:ext cx="1967878" cy="126856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spcAft>
                <a:spcPts val="400"/>
              </a:spcAft>
            </a:pPr>
            <a:r>
              <a:rPr lang="en-US" sz="1500" b="1" dirty="0">
                <a:solidFill>
                  <a:schemeClr val="accent2"/>
                </a:solidFill>
                <a:latin typeface="Century Gothic" panose="020B0502020202020204" pitchFamily="34" charset="0"/>
                <a:sym typeface="Montserrat ExtraBold"/>
              </a:rPr>
              <a:t>JUL</a:t>
            </a:r>
          </a:p>
          <a:p>
            <a:pPr algn="ctr">
              <a:lnSpc>
                <a:spcPts val="1200"/>
              </a:lnSpc>
            </a:pPr>
            <a:r>
              <a:rPr lang="en-US" sz="800" dirty="0">
                <a:solidFill>
                  <a:schemeClr val="tx2"/>
                </a:solidFill>
                <a:latin typeface="Century Gothic" panose="020B0502020202020204" pitchFamily="34" charset="0"/>
                <a:sym typeface="Montserrat ExtraBold"/>
              </a:rPr>
              <a:t>Review 20XX annual performance &amp; discuss key learnings and takeaways.</a:t>
            </a:r>
          </a:p>
        </p:txBody>
      </p:sp>
      <p:cxnSp>
        <p:nvCxnSpPr>
          <p:cNvPr id="268" name="Straight Connector 267">
            <a:extLst>
              <a:ext uri="{FF2B5EF4-FFF2-40B4-BE49-F238E27FC236}">
                <a16:creationId xmlns:a16="http://schemas.microsoft.com/office/drawing/2014/main" id="{F1DB123F-5397-4F09-A322-72B74D6A64D6}"/>
              </a:ext>
            </a:extLst>
          </p:cNvPr>
          <p:cNvCxnSpPr>
            <a:cxnSpLocks/>
            <a:stCxn id="266" idx="0"/>
            <a:endCxn id="267" idx="2"/>
          </p:cNvCxnSpPr>
          <p:nvPr/>
        </p:nvCxnSpPr>
        <p:spPr>
          <a:xfrm flipV="1">
            <a:off x="1550312" y="3472298"/>
            <a:ext cx="1012" cy="531523"/>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BB3EBE8-2092-4B79-B412-2F4000534F2E}"/>
              </a:ext>
            </a:extLst>
          </p:cNvPr>
          <p:cNvSpPr txBox="1"/>
          <p:nvPr/>
        </p:nvSpPr>
        <p:spPr>
          <a:xfrm>
            <a:off x="613615" y="1476109"/>
            <a:ext cx="1375547" cy="323165"/>
          </a:xfrm>
          <a:prstGeom prst="rect">
            <a:avLst/>
          </a:prstGeom>
          <a:noFill/>
        </p:spPr>
        <p:txBody>
          <a:bodyPr wrap="square">
            <a:spAutoFit/>
          </a:bodyPr>
          <a:lstStyle/>
          <a:p>
            <a:r>
              <a:rPr lang="en-US" sz="1500" b="1" dirty="0">
                <a:solidFill>
                  <a:schemeClr val="accent1">
                    <a:lumMod val="60000"/>
                    <a:lumOff val="40000"/>
                  </a:schemeClr>
                </a:solidFill>
                <a:latin typeface="Century Gothic" panose="020B0502020202020204" pitchFamily="34" charset="0"/>
              </a:rPr>
              <a:t>FY 20XX</a:t>
            </a:r>
          </a:p>
        </p:txBody>
      </p:sp>
      <p:sp>
        <p:nvSpPr>
          <p:cNvPr id="70" name="TextBox 69">
            <a:extLst>
              <a:ext uri="{FF2B5EF4-FFF2-40B4-BE49-F238E27FC236}">
                <a16:creationId xmlns:a16="http://schemas.microsoft.com/office/drawing/2014/main" id="{40162A03-BE61-4B0A-B5FE-B7F592378374}"/>
              </a:ext>
            </a:extLst>
          </p:cNvPr>
          <p:cNvSpPr txBox="1"/>
          <p:nvPr/>
        </p:nvSpPr>
        <p:spPr>
          <a:xfrm>
            <a:off x="565801" y="924886"/>
            <a:ext cx="6744707"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12-MONTH ROADMAP </a:t>
            </a:r>
            <a:r>
              <a:rPr lang="en-US" sz="2000" b="0" dirty="0">
                <a:solidFill>
                  <a:schemeClr val="accent1">
                    <a:lumMod val="60000"/>
                    <a:lumOff val="40000"/>
                  </a:schemeClr>
                </a:solidFill>
              </a:rPr>
              <a:t>(CONT.)</a:t>
            </a:r>
          </a:p>
        </p:txBody>
      </p:sp>
      <p:sp>
        <p:nvSpPr>
          <p:cNvPr id="121" name="Rounded Rectangle">
            <a:extLst>
              <a:ext uri="{FF2B5EF4-FFF2-40B4-BE49-F238E27FC236}">
                <a16:creationId xmlns:a16="http://schemas.microsoft.com/office/drawing/2014/main" id="{EFC9532D-635F-551C-5AF8-CA2CBE928000}"/>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TIMELINE</a:t>
            </a:r>
          </a:p>
        </p:txBody>
      </p:sp>
    </p:spTree>
    <p:extLst>
      <p:ext uri="{BB962C8B-B14F-4D97-AF65-F5344CB8AC3E}">
        <p14:creationId xmlns:p14="http://schemas.microsoft.com/office/powerpoint/2010/main" val="2512215353"/>
      </p:ext>
    </p:extLst>
  </p:cSld>
  <p:clrMapOvr>
    <a:masterClrMapping/>
  </p:clrMapOvr>
  <mc:AlternateContent xmlns:mc="http://schemas.openxmlformats.org/markup-compatibility/2006" xmlns:p14="http://schemas.microsoft.com/office/powerpoint/2010/main">
    <mc:Choice Requires="p14">
      <p:transition spd="slow" p14:dur="2250">
        <p:push/>
      </p:transition>
    </mc:Choice>
    <mc:Fallback xmlns="">
      <p:transition spd="slow">
        <p:push/>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6B326E29-8C72-A244-B16C-D47A7AA7D469}"/>
              </a:ext>
            </a:extLst>
          </p:cNvPr>
          <p:cNvGrpSpPr/>
          <p:nvPr/>
        </p:nvGrpSpPr>
        <p:grpSpPr>
          <a:xfrm rot="7126806" flipV="1">
            <a:off x="7536733" y="-1474695"/>
            <a:ext cx="6753440" cy="5513893"/>
            <a:chOff x="-4943201" y="1623425"/>
            <a:chExt cx="1901258" cy="1835944"/>
          </a:xfrm>
        </p:grpSpPr>
        <p:grpSp>
          <p:nvGrpSpPr>
            <p:cNvPr id="93" name="Group 92">
              <a:extLst>
                <a:ext uri="{FF2B5EF4-FFF2-40B4-BE49-F238E27FC236}">
                  <a16:creationId xmlns:a16="http://schemas.microsoft.com/office/drawing/2014/main" id="{E7890428-CD2D-1940-B6FD-4D00557B0536}"/>
                </a:ext>
              </a:extLst>
            </p:cNvPr>
            <p:cNvGrpSpPr/>
            <p:nvPr/>
          </p:nvGrpSpPr>
          <p:grpSpPr>
            <a:xfrm>
              <a:off x="-4827378" y="2019376"/>
              <a:ext cx="1785435" cy="1214438"/>
              <a:chOff x="-4827378" y="2019376"/>
              <a:chExt cx="1785435" cy="1214438"/>
            </a:xfrm>
          </p:grpSpPr>
          <p:sp>
            <p:nvSpPr>
              <p:cNvPr id="105" name="Freeform: Shape 84">
                <a:extLst>
                  <a:ext uri="{FF2B5EF4-FFF2-40B4-BE49-F238E27FC236}">
                    <a16:creationId xmlns:a16="http://schemas.microsoft.com/office/drawing/2014/main" id="{967005B5-1E59-994F-B7DF-09771245EC3B}"/>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85">
                <a:extLst>
                  <a:ext uri="{FF2B5EF4-FFF2-40B4-BE49-F238E27FC236}">
                    <a16:creationId xmlns:a16="http://schemas.microsoft.com/office/drawing/2014/main" id="{277BF489-681A-4F41-8F1E-E0DDCD799D65}"/>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86">
                <a:extLst>
                  <a:ext uri="{FF2B5EF4-FFF2-40B4-BE49-F238E27FC236}">
                    <a16:creationId xmlns:a16="http://schemas.microsoft.com/office/drawing/2014/main" id="{E7933FF6-8ED6-594A-B4E8-BBD41DBF227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87">
                <a:extLst>
                  <a:ext uri="{FF2B5EF4-FFF2-40B4-BE49-F238E27FC236}">
                    <a16:creationId xmlns:a16="http://schemas.microsoft.com/office/drawing/2014/main" id="{CDAED2BD-DFBF-DA42-877C-017D54400CEE}"/>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88">
                <a:extLst>
                  <a:ext uri="{FF2B5EF4-FFF2-40B4-BE49-F238E27FC236}">
                    <a16:creationId xmlns:a16="http://schemas.microsoft.com/office/drawing/2014/main" id="{A4713011-6C8A-394F-A65E-A9AE21A4BD54}"/>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0" name="Freeform: Shape 90">
                <a:extLst>
                  <a:ext uri="{FF2B5EF4-FFF2-40B4-BE49-F238E27FC236}">
                    <a16:creationId xmlns:a16="http://schemas.microsoft.com/office/drawing/2014/main" id="{A37CDE0F-58E5-7942-9102-17E5C7B01879}"/>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91">
                <a:extLst>
                  <a:ext uri="{FF2B5EF4-FFF2-40B4-BE49-F238E27FC236}">
                    <a16:creationId xmlns:a16="http://schemas.microsoft.com/office/drawing/2014/main" id="{B3A132F8-F7DF-6F4E-8C49-38DB805868E3}"/>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92">
                <a:extLst>
                  <a:ext uri="{FF2B5EF4-FFF2-40B4-BE49-F238E27FC236}">
                    <a16:creationId xmlns:a16="http://schemas.microsoft.com/office/drawing/2014/main" id="{E6CB0745-ADFF-4B49-8C83-967B37B11FD4}"/>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93">
                <a:extLst>
                  <a:ext uri="{FF2B5EF4-FFF2-40B4-BE49-F238E27FC236}">
                    <a16:creationId xmlns:a16="http://schemas.microsoft.com/office/drawing/2014/main" id="{DCDBEAB0-E007-AC41-BFE1-4039F8069C99}"/>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94">
                <a:extLst>
                  <a:ext uri="{FF2B5EF4-FFF2-40B4-BE49-F238E27FC236}">
                    <a16:creationId xmlns:a16="http://schemas.microsoft.com/office/drawing/2014/main" id="{524986EA-2CD8-8140-BBD2-21E883DB4303}"/>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5" name="Freeform: Shape 95">
                <a:extLst>
                  <a:ext uri="{FF2B5EF4-FFF2-40B4-BE49-F238E27FC236}">
                    <a16:creationId xmlns:a16="http://schemas.microsoft.com/office/drawing/2014/main" id="{B455FFDB-B20D-6F4C-ABB5-9CE2CB10A4A0}"/>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94" name="Freeform: Shape 73">
              <a:extLst>
                <a:ext uri="{FF2B5EF4-FFF2-40B4-BE49-F238E27FC236}">
                  <a16:creationId xmlns:a16="http://schemas.microsoft.com/office/drawing/2014/main" id="{2C14DE1F-D205-EA4E-B88C-8EBD77F5AB40}"/>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5" name="Freeform: Shape 74">
              <a:extLst>
                <a:ext uri="{FF2B5EF4-FFF2-40B4-BE49-F238E27FC236}">
                  <a16:creationId xmlns:a16="http://schemas.microsoft.com/office/drawing/2014/main" id="{D4F4A750-395C-F944-8D9C-9B80EA4F0DFB}"/>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6" name="Freeform: Shape 75">
              <a:extLst>
                <a:ext uri="{FF2B5EF4-FFF2-40B4-BE49-F238E27FC236}">
                  <a16:creationId xmlns:a16="http://schemas.microsoft.com/office/drawing/2014/main" id="{2D382A25-060C-664D-A274-702C8D307975}"/>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7" name="Freeform: Shape 76">
              <a:extLst>
                <a:ext uri="{FF2B5EF4-FFF2-40B4-BE49-F238E27FC236}">
                  <a16:creationId xmlns:a16="http://schemas.microsoft.com/office/drawing/2014/main" id="{5F8DD934-1BCA-E74F-9A36-0D4EB35A2D5E}"/>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8" name="Freeform: Shape 77">
              <a:extLst>
                <a:ext uri="{FF2B5EF4-FFF2-40B4-BE49-F238E27FC236}">
                  <a16:creationId xmlns:a16="http://schemas.microsoft.com/office/drawing/2014/main" id="{F4FC7AD9-83DC-9245-889D-059E9828FE8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99" name="Freeform: Shape 78">
              <a:extLst>
                <a:ext uri="{FF2B5EF4-FFF2-40B4-BE49-F238E27FC236}">
                  <a16:creationId xmlns:a16="http://schemas.microsoft.com/office/drawing/2014/main" id="{F177BFD2-2B06-4B41-B1F2-72BA2487E7E3}"/>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0" name="Freeform: Shape 79">
              <a:extLst>
                <a:ext uri="{FF2B5EF4-FFF2-40B4-BE49-F238E27FC236}">
                  <a16:creationId xmlns:a16="http://schemas.microsoft.com/office/drawing/2014/main" id="{A9AF73CF-97CD-CC43-A324-4799C1CCEC84}"/>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1" name="Freeform: Shape 80">
              <a:extLst>
                <a:ext uri="{FF2B5EF4-FFF2-40B4-BE49-F238E27FC236}">
                  <a16:creationId xmlns:a16="http://schemas.microsoft.com/office/drawing/2014/main" id="{A073A5C1-1EA2-734C-9413-561A1897F66E}"/>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2" name="Freeform: Shape 81">
              <a:extLst>
                <a:ext uri="{FF2B5EF4-FFF2-40B4-BE49-F238E27FC236}">
                  <a16:creationId xmlns:a16="http://schemas.microsoft.com/office/drawing/2014/main" id="{2D09DE1E-6D2C-8344-A253-934FDA877D7C}"/>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3" name="Freeform: Shape 82">
              <a:extLst>
                <a:ext uri="{FF2B5EF4-FFF2-40B4-BE49-F238E27FC236}">
                  <a16:creationId xmlns:a16="http://schemas.microsoft.com/office/drawing/2014/main" id="{D4EDA982-8945-DA4B-B1E6-0526C57BF200}"/>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4" name="Freeform: Shape 83">
              <a:extLst>
                <a:ext uri="{FF2B5EF4-FFF2-40B4-BE49-F238E27FC236}">
                  <a16:creationId xmlns:a16="http://schemas.microsoft.com/office/drawing/2014/main" id="{5B7F785A-E20D-B749-A320-7A43EBFF576E}"/>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18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56" name="TextBox 55">
            <a:extLst>
              <a:ext uri="{FF2B5EF4-FFF2-40B4-BE49-F238E27FC236}">
                <a16:creationId xmlns:a16="http://schemas.microsoft.com/office/drawing/2014/main" id="{B3AE1735-0003-432B-9139-483E852FD966}"/>
              </a:ext>
            </a:extLst>
          </p:cNvPr>
          <p:cNvSpPr txBox="1"/>
          <p:nvPr/>
        </p:nvSpPr>
        <p:spPr>
          <a:xfrm>
            <a:off x="642344" y="678092"/>
            <a:ext cx="5528462" cy="560923"/>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12-MONTH ROADMAP</a:t>
            </a:r>
          </a:p>
        </p:txBody>
      </p:sp>
      <p:sp>
        <p:nvSpPr>
          <p:cNvPr id="59" name="Rounded Rectangle">
            <a:extLst>
              <a:ext uri="{FF2B5EF4-FFF2-40B4-BE49-F238E27FC236}">
                <a16:creationId xmlns:a16="http://schemas.microsoft.com/office/drawing/2014/main" id="{34636BCC-6E23-42DD-8591-388898986EB3}"/>
              </a:ext>
            </a:extLst>
          </p:cNvPr>
          <p:cNvSpPr/>
          <p:nvPr/>
        </p:nvSpPr>
        <p:spPr>
          <a:xfrm>
            <a:off x="1942141" y="1947155"/>
            <a:ext cx="9877325" cy="4408323"/>
          </a:xfrm>
          <a:prstGeom prst="roundRect">
            <a:avLst>
              <a:gd name="adj" fmla="val 4333"/>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127" name="Rectangle 126">
            <a:extLst>
              <a:ext uri="{FF2B5EF4-FFF2-40B4-BE49-F238E27FC236}">
                <a16:creationId xmlns:a16="http://schemas.microsoft.com/office/drawing/2014/main" id="{9422384E-894A-4A76-B4EA-1406D5EF6731}"/>
              </a:ext>
            </a:extLst>
          </p:cNvPr>
          <p:cNvSpPr/>
          <p:nvPr/>
        </p:nvSpPr>
        <p:spPr>
          <a:xfrm>
            <a:off x="1942141" y="2716182"/>
            <a:ext cx="9877325" cy="1040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12AC37B-F769-408F-8F2F-0EB79F69D94C}"/>
              </a:ext>
            </a:extLst>
          </p:cNvPr>
          <p:cNvSpPr/>
          <p:nvPr/>
        </p:nvSpPr>
        <p:spPr>
          <a:xfrm>
            <a:off x="1942141" y="5043056"/>
            <a:ext cx="9877325" cy="51986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D0698EE-954D-48F9-9EF1-1C628F7EB5F6}"/>
              </a:ext>
            </a:extLst>
          </p:cNvPr>
          <p:cNvGrpSpPr/>
          <p:nvPr/>
        </p:nvGrpSpPr>
        <p:grpSpPr>
          <a:xfrm>
            <a:off x="2716691" y="1945508"/>
            <a:ext cx="8328227" cy="4409970"/>
            <a:chOff x="3168017" y="751025"/>
            <a:chExt cx="7397440" cy="5830750"/>
          </a:xfrm>
        </p:grpSpPr>
        <p:cxnSp>
          <p:nvCxnSpPr>
            <p:cNvPr id="8" name="Straight Connector 7">
              <a:extLst>
                <a:ext uri="{FF2B5EF4-FFF2-40B4-BE49-F238E27FC236}">
                  <a16:creationId xmlns:a16="http://schemas.microsoft.com/office/drawing/2014/main" id="{3B82434E-C858-4EFB-9B9C-0A6912EC6D34}"/>
                </a:ext>
              </a:extLst>
            </p:cNvPr>
            <p:cNvCxnSpPr/>
            <p:nvPr/>
          </p:nvCxnSpPr>
          <p:spPr>
            <a:xfrm>
              <a:off x="3168017"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4BDB4D-62BE-4A19-A504-23A31BCF90B3}"/>
                </a:ext>
              </a:extLst>
            </p:cNvPr>
            <p:cNvCxnSpPr/>
            <p:nvPr/>
          </p:nvCxnSpPr>
          <p:spPr>
            <a:xfrm>
              <a:off x="3907761"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CC720F-DB6E-4F2D-9CA1-C3836B3CC379}"/>
                </a:ext>
              </a:extLst>
            </p:cNvPr>
            <p:cNvCxnSpPr/>
            <p:nvPr/>
          </p:nvCxnSpPr>
          <p:spPr>
            <a:xfrm>
              <a:off x="4647505"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D58D28A-86A6-424E-95D9-F1329757EA5C}"/>
                </a:ext>
              </a:extLst>
            </p:cNvPr>
            <p:cNvCxnSpPr/>
            <p:nvPr/>
          </p:nvCxnSpPr>
          <p:spPr>
            <a:xfrm>
              <a:off x="5387249"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EE1C1A1-7FDB-405F-B1D0-AAB4E2CD22DF}"/>
                </a:ext>
              </a:extLst>
            </p:cNvPr>
            <p:cNvCxnSpPr/>
            <p:nvPr/>
          </p:nvCxnSpPr>
          <p:spPr>
            <a:xfrm>
              <a:off x="6126993"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C81A51E-FF60-4CEB-9AE5-7D25327F5253}"/>
                </a:ext>
              </a:extLst>
            </p:cNvPr>
            <p:cNvCxnSpPr/>
            <p:nvPr/>
          </p:nvCxnSpPr>
          <p:spPr>
            <a:xfrm>
              <a:off x="6866737"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8ABD3E9-C024-4754-9E5B-A9E43DDD968D}"/>
                </a:ext>
              </a:extLst>
            </p:cNvPr>
            <p:cNvCxnSpPr/>
            <p:nvPr/>
          </p:nvCxnSpPr>
          <p:spPr>
            <a:xfrm>
              <a:off x="7606481"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F0EDCE-DDE2-4DD6-91D2-2F49C1F1E16C}"/>
                </a:ext>
              </a:extLst>
            </p:cNvPr>
            <p:cNvCxnSpPr/>
            <p:nvPr/>
          </p:nvCxnSpPr>
          <p:spPr>
            <a:xfrm>
              <a:off x="8346225"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7B6C70A-490B-4A25-A5ED-F878F9D80523}"/>
                </a:ext>
              </a:extLst>
            </p:cNvPr>
            <p:cNvCxnSpPr/>
            <p:nvPr/>
          </p:nvCxnSpPr>
          <p:spPr>
            <a:xfrm>
              <a:off x="9085969"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EBADBAD-6275-4C5B-8D1C-02A9A9AE6E2E}"/>
                </a:ext>
              </a:extLst>
            </p:cNvPr>
            <p:cNvCxnSpPr/>
            <p:nvPr/>
          </p:nvCxnSpPr>
          <p:spPr>
            <a:xfrm>
              <a:off x="9825713"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3B8F26C-1FDF-458C-A4C9-648623692407}"/>
                </a:ext>
              </a:extLst>
            </p:cNvPr>
            <p:cNvCxnSpPr/>
            <p:nvPr/>
          </p:nvCxnSpPr>
          <p:spPr>
            <a:xfrm>
              <a:off x="10565457" y="751025"/>
              <a:ext cx="0" cy="5830750"/>
            </a:xfrm>
            <a:prstGeom prst="line">
              <a:avLst/>
            </a:prstGeom>
            <a:ln w="12700" cap="rnd">
              <a:solidFill>
                <a:schemeClr val="tx2">
                  <a:lumMod val="40000"/>
                  <a:lumOff val="6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EBF473D-98CF-A1DD-A870-6E158F8A3570}"/>
              </a:ext>
            </a:extLst>
          </p:cNvPr>
          <p:cNvGrpSpPr/>
          <p:nvPr/>
        </p:nvGrpSpPr>
        <p:grpSpPr>
          <a:xfrm>
            <a:off x="372534" y="1945508"/>
            <a:ext cx="1332543" cy="4409970"/>
            <a:chOff x="372534" y="1945508"/>
            <a:chExt cx="1332543" cy="4409970"/>
          </a:xfrm>
        </p:grpSpPr>
        <p:sp>
          <p:nvSpPr>
            <p:cNvPr id="54" name="Rounded Rectangle">
              <a:extLst>
                <a:ext uri="{FF2B5EF4-FFF2-40B4-BE49-F238E27FC236}">
                  <a16:creationId xmlns:a16="http://schemas.microsoft.com/office/drawing/2014/main" id="{74F583BE-7EDE-4290-97A6-179918A2D4F9}"/>
                </a:ext>
              </a:extLst>
            </p:cNvPr>
            <p:cNvSpPr/>
            <p:nvPr/>
          </p:nvSpPr>
          <p:spPr>
            <a:xfrm>
              <a:off x="372534" y="5562918"/>
              <a:ext cx="1332543" cy="792560"/>
            </a:xfrm>
            <a:prstGeom prst="rect">
              <a:avLst/>
            </a:prstGeom>
            <a:noFill/>
            <a:ln w="12700" cap="flat">
              <a:noFill/>
              <a:miter lim="400000"/>
            </a:ln>
            <a:effectLst/>
          </p:spPr>
          <p:txBody>
            <a:bodyPr wrap="square" lIns="0" tIns="0" rIns="0" bIns="0" numCol="1" anchor="ctr">
              <a:noAutofit/>
            </a:bodyPr>
            <a:lstStyle/>
            <a:p>
              <a:pPr lvl="0" algn="r"/>
              <a:r>
                <a:rPr lang="en-US" sz="1200" b="1" spc="50" dirty="0">
                  <a:solidFill>
                    <a:schemeClr val="accent2"/>
                  </a:solidFill>
                  <a:latin typeface="Century Gothic" panose="020B0502020202020204" pitchFamily="34" charset="0"/>
                  <a:ea typeface="Open Sans" panose="020B0606030504020204" pitchFamily="34" charset="0"/>
                  <a:cs typeface="Open Sans" panose="020B0606030504020204" pitchFamily="34" charset="0"/>
                </a:rPr>
                <a:t>HR MGMT.</a:t>
              </a:r>
              <a:endParaRPr lang="en-US" sz="1200" b="1" spc="50" dirty="0">
                <a:solidFill>
                  <a:schemeClr val="accent2"/>
                </a:solidFill>
                <a:latin typeface="Century Gothic" panose="020B0502020202020204" pitchFamily="34" charset="0"/>
              </a:endParaRPr>
            </a:p>
          </p:txBody>
        </p:sp>
        <p:sp>
          <p:nvSpPr>
            <p:cNvPr id="53" name="Rounded Rectangle">
              <a:extLst>
                <a:ext uri="{FF2B5EF4-FFF2-40B4-BE49-F238E27FC236}">
                  <a16:creationId xmlns:a16="http://schemas.microsoft.com/office/drawing/2014/main" id="{269C5E6F-238E-4510-B013-F8B2A9CC0D4A}"/>
                </a:ext>
              </a:extLst>
            </p:cNvPr>
            <p:cNvSpPr/>
            <p:nvPr/>
          </p:nvSpPr>
          <p:spPr>
            <a:xfrm>
              <a:off x="372534" y="3756948"/>
              <a:ext cx="1332543" cy="1286107"/>
            </a:xfrm>
            <a:prstGeom prst="rect">
              <a:avLst/>
            </a:prstGeom>
            <a:noFill/>
            <a:ln w="12700" cap="flat">
              <a:noFill/>
              <a:miter lim="400000"/>
            </a:ln>
            <a:effectLst/>
          </p:spPr>
          <p:txBody>
            <a:bodyPr wrap="square" lIns="0" tIns="0" rIns="0" bIns="0" numCol="1" anchor="ctr">
              <a:noAutofit/>
            </a:bodyPr>
            <a:lstStyle/>
            <a:p>
              <a:pPr lvl="0" algn="r"/>
              <a:r>
                <a:rPr lang="en-US" sz="1200" b="1" spc="50" dirty="0">
                  <a:solidFill>
                    <a:schemeClr val="accent2"/>
                  </a:solidFill>
                  <a:latin typeface="Century Gothic" panose="020B0502020202020204" pitchFamily="34" charset="0"/>
                  <a:ea typeface="Open Sans" panose="020B0606030504020204" pitchFamily="34" charset="0"/>
                  <a:cs typeface="Open Sans" panose="020B0606030504020204" pitchFamily="34" charset="0"/>
                </a:rPr>
                <a:t>OPERATIONS</a:t>
              </a:r>
              <a:endParaRPr lang="en-US" sz="1200" b="1" spc="50" dirty="0">
                <a:solidFill>
                  <a:schemeClr val="accent2"/>
                </a:solidFill>
                <a:latin typeface="Century Gothic" panose="020B0502020202020204" pitchFamily="34" charset="0"/>
              </a:endParaRPr>
            </a:p>
          </p:txBody>
        </p:sp>
        <p:sp>
          <p:nvSpPr>
            <p:cNvPr id="52" name="Rounded Rectangle">
              <a:extLst>
                <a:ext uri="{FF2B5EF4-FFF2-40B4-BE49-F238E27FC236}">
                  <a16:creationId xmlns:a16="http://schemas.microsoft.com/office/drawing/2014/main" id="{A05A15B7-704E-4D0B-A4FB-0203861D28DA}"/>
                </a:ext>
              </a:extLst>
            </p:cNvPr>
            <p:cNvSpPr/>
            <p:nvPr/>
          </p:nvSpPr>
          <p:spPr>
            <a:xfrm>
              <a:off x="372534" y="5043056"/>
              <a:ext cx="1332543" cy="519862"/>
            </a:xfrm>
            <a:prstGeom prst="rect">
              <a:avLst/>
            </a:prstGeom>
            <a:noFill/>
            <a:ln w="12700" cap="flat">
              <a:noFill/>
              <a:miter lim="400000"/>
            </a:ln>
            <a:effectLst/>
          </p:spPr>
          <p:txBody>
            <a:bodyPr wrap="square" lIns="0" tIns="0" rIns="0" bIns="0" numCol="1" anchor="ctr">
              <a:noAutofit/>
            </a:bodyPr>
            <a:lstStyle/>
            <a:p>
              <a:pPr lvl="0" algn="r"/>
              <a:r>
                <a:rPr lang="en-US" sz="1200" b="1" spc="50" dirty="0">
                  <a:solidFill>
                    <a:schemeClr val="accent2"/>
                  </a:solidFill>
                  <a:latin typeface="Century Gothic" panose="020B0502020202020204" pitchFamily="34" charset="0"/>
                  <a:ea typeface="Open Sans" panose="020B0606030504020204" pitchFamily="34" charset="0"/>
                  <a:cs typeface="Open Sans" panose="020B0606030504020204" pitchFamily="34" charset="0"/>
                </a:rPr>
                <a:t>MARKETING</a:t>
              </a:r>
              <a:endParaRPr lang="en-US" sz="1200" b="1" spc="50" dirty="0">
                <a:solidFill>
                  <a:schemeClr val="accent2"/>
                </a:solidFill>
                <a:latin typeface="Century Gothic" panose="020B0502020202020204" pitchFamily="34" charset="0"/>
              </a:endParaRPr>
            </a:p>
          </p:txBody>
        </p:sp>
        <p:sp>
          <p:nvSpPr>
            <p:cNvPr id="51" name="Rounded Rectangle">
              <a:extLst>
                <a:ext uri="{FF2B5EF4-FFF2-40B4-BE49-F238E27FC236}">
                  <a16:creationId xmlns:a16="http://schemas.microsoft.com/office/drawing/2014/main" id="{5162778A-B93E-4994-A994-A1A426DA1D7E}"/>
                </a:ext>
              </a:extLst>
            </p:cNvPr>
            <p:cNvSpPr/>
            <p:nvPr/>
          </p:nvSpPr>
          <p:spPr>
            <a:xfrm>
              <a:off x="372534" y="2716182"/>
              <a:ext cx="1332543" cy="1040765"/>
            </a:xfrm>
            <a:prstGeom prst="rect">
              <a:avLst/>
            </a:prstGeom>
            <a:noFill/>
            <a:ln w="12700" cap="flat">
              <a:noFill/>
              <a:miter lim="400000"/>
            </a:ln>
            <a:effectLst/>
          </p:spPr>
          <p:txBody>
            <a:bodyPr wrap="square" lIns="0" tIns="0" rIns="0" bIns="0" numCol="1"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chemeClr val="accent2"/>
                  </a:solidFill>
                  <a:effectLst/>
                  <a:uLnTx/>
                  <a:uFillTx/>
                  <a:latin typeface="Century Gothic" panose="020B0502020202020204" pitchFamily="34" charset="0"/>
                  <a:ea typeface="Open Sans" panose="020B0606030504020204" pitchFamily="34" charset="0"/>
                  <a:cs typeface="Open Sans" panose="020B0606030504020204" pitchFamily="34" charset="0"/>
                </a:rPr>
                <a:t>LEADERSHIP</a:t>
              </a:r>
              <a:endParaRPr kumimoji="0" lang="en-US" sz="1200" b="1" i="0" u="none" strike="noStrike" kern="1200" cap="none" spc="50" normalizeH="0" baseline="0" noProof="0" dirty="0">
                <a:ln>
                  <a:noFill/>
                </a:ln>
                <a:solidFill>
                  <a:schemeClr val="accent2"/>
                </a:solidFill>
                <a:effectLst/>
                <a:uLnTx/>
                <a:uFillTx/>
                <a:latin typeface="Century Gothic" panose="020B0502020202020204" pitchFamily="34" charset="0"/>
                <a:ea typeface="+mn-ea"/>
                <a:cs typeface="+mn-cs"/>
              </a:endParaRPr>
            </a:p>
          </p:txBody>
        </p:sp>
        <p:sp>
          <p:nvSpPr>
            <p:cNvPr id="50" name="Rounded Rectangle">
              <a:extLst>
                <a:ext uri="{FF2B5EF4-FFF2-40B4-BE49-F238E27FC236}">
                  <a16:creationId xmlns:a16="http://schemas.microsoft.com/office/drawing/2014/main" id="{7577E814-941E-4621-9831-A2B338323168}"/>
                </a:ext>
              </a:extLst>
            </p:cNvPr>
            <p:cNvSpPr/>
            <p:nvPr/>
          </p:nvSpPr>
          <p:spPr>
            <a:xfrm>
              <a:off x="372534" y="1945508"/>
              <a:ext cx="1332543" cy="770673"/>
            </a:xfrm>
            <a:prstGeom prst="rect">
              <a:avLst/>
            </a:prstGeom>
            <a:noFill/>
            <a:ln w="12700" cap="flat">
              <a:noFill/>
              <a:miter lim="400000"/>
            </a:ln>
            <a:effectLst/>
          </p:spPr>
          <p:txBody>
            <a:bodyPr wrap="square" lIns="0" tIns="0" rIns="0" bIns="0" numCol="1" anchor="ctr">
              <a:noAutofit/>
            </a:bodyPr>
            <a:lstStyle/>
            <a:p>
              <a:pPr marL="0" marR="0" lvl="0" indent="0" algn="r" defTabSz="4572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50" normalizeH="0" baseline="0" noProof="0" dirty="0">
                  <a:ln>
                    <a:noFill/>
                  </a:ln>
                  <a:solidFill>
                    <a:schemeClr val="accent2"/>
                  </a:solidFill>
                  <a:effectLst/>
                  <a:uLnTx/>
                  <a:uFillTx/>
                  <a:latin typeface="Century Gothic" panose="020B0502020202020204" pitchFamily="34" charset="0"/>
                  <a:ea typeface="Open Sans" panose="020B0606030504020204" pitchFamily="34" charset="0"/>
                  <a:cs typeface="Open Sans" panose="020B0606030504020204" pitchFamily="34" charset="0"/>
                </a:rPr>
                <a:t>MILESTONE</a:t>
              </a:r>
              <a:endParaRPr kumimoji="0" lang="en-US" sz="1200" b="1" i="0" u="none" strike="noStrike" kern="0" cap="none" spc="0" normalizeH="0" baseline="0" noProof="0" dirty="0">
                <a:ln>
                  <a:noFill/>
                </a:ln>
                <a:solidFill>
                  <a:schemeClr val="accent2"/>
                </a:solidFill>
                <a:effectLst/>
                <a:uLnTx/>
                <a:uFillTx/>
                <a:latin typeface="Century Gothic" panose="020B0502020202020204" pitchFamily="34" charset="0"/>
                <a:cs typeface="Century Gothic"/>
                <a:sym typeface="Montserrat ExtraBold"/>
              </a:endParaRPr>
            </a:p>
          </p:txBody>
        </p:sp>
      </p:grpSp>
      <p:grpSp>
        <p:nvGrpSpPr>
          <p:cNvPr id="4" name="Group 3">
            <a:extLst>
              <a:ext uri="{FF2B5EF4-FFF2-40B4-BE49-F238E27FC236}">
                <a16:creationId xmlns:a16="http://schemas.microsoft.com/office/drawing/2014/main" id="{8969333B-0892-6C68-3A08-B70B448E5CEE}"/>
              </a:ext>
            </a:extLst>
          </p:cNvPr>
          <p:cNvGrpSpPr/>
          <p:nvPr/>
        </p:nvGrpSpPr>
        <p:grpSpPr>
          <a:xfrm>
            <a:off x="1942140" y="1371600"/>
            <a:ext cx="9877326" cy="409990"/>
            <a:chOff x="1942140" y="1371600"/>
            <a:chExt cx="9877326" cy="409990"/>
          </a:xfrm>
        </p:grpSpPr>
        <p:sp>
          <p:nvSpPr>
            <p:cNvPr id="146" name="Rectangle: Rounded Corners 145">
              <a:extLst>
                <a:ext uri="{FF2B5EF4-FFF2-40B4-BE49-F238E27FC236}">
                  <a16:creationId xmlns:a16="http://schemas.microsoft.com/office/drawing/2014/main" id="{A9A10E2B-C079-45E8-89B6-A306B4A50339}"/>
                </a:ext>
              </a:extLst>
            </p:cNvPr>
            <p:cNvSpPr/>
            <p:nvPr/>
          </p:nvSpPr>
          <p:spPr>
            <a:xfrm>
              <a:off x="1942140" y="1371600"/>
              <a:ext cx="9877312"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Century Gothic" panose="020B0502020202020204" pitchFamily="34" charset="0"/>
              </a:endParaRPr>
            </a:p>
          </p:txBody>
        </p:sp>
        <p:sp>
          <p:nvSpPr>
            <p:cNvPr id="2" name="Rectangle: Rounded Corners 1">
              <a:extLst>
                <a:ext uri="{FF2B5EF4-FFF2-40B4-BE49-F238E27FC236}">
                  <a16:creationId xmlns:a16="http://schemas.microsoft.com/office/drawing/2014/main" id="{3CBDCAFF-23AC-4914-9561-120D79F70740}"/>
                </a:ext>
              </a:extLst>
            </p:cNvPr>
            <p:cNvSpPr/>
            <p:nvPr/>
          </p:nvSpPr>
          <p:spPr>
            <a:xfrm>
              <a:off x="1942141"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JAN</a:t>
              </a:r>
            </a:p>
          </p:txBody>
        </p:sp>
        <p:sp>
          <p:nvSpPr>
            <p:cNvPr id="55" name="Rectangle: Rounded Corners 54">
              <a:extLst>
                <a:ext uri="{FF2B5EF4-FFF2-40B4-BE49-F238E27FC236}">
                  <a16:creationId xmlns:a16="http://schemas.microsoft.com/office/drawing/2014/main" id="{9EB7CD07-3EB2-4882-8F51-7F7630C417FA}"/>
                </a:ext>
              </a:extLst>
            </p:cNvPr>
            <p:cNvSpPr/>
            <p:nvPr/>
          </p:nvSpPr>
          <p:spPr>
            <a:xfrm>
              <a:off x="2774964"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FEB</a:t>
              </a:r>
            </a:p>
          </p:txBody>
        </p:sp>
        <p:sp>
          <p:nvSpPr>
            <p:cNvPr id="57" name="Rectangle: Rounded Corners 56">
              <a:extLst>
                <a:ext uri="{FF2B5EF4-FFF2-40B4-BE49-F238E27FC236}">
                  <a16:creationId xmlns:a16="http://schemas.microsoft.com/office/drawing/2014/main" id="{B0E6F50C-8416-452E-8D66-EDA83AC7615C}"/>
                </a:ext>
              </a:extLst>
            </p:cNvPr>
            <p:cNvSpPr/>
            <p:nvPr/>
          </p:nvSpPr>
          <p:spPr>
            <a:xfrm>
              <a:off x="3607787"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MAR</a:t>
              </a:r>
            </a:p>
          </p:txBody>
        </p:sp>
        <p:sp>
          <p:nvSpPr>
            <p:cNvPr id="61" name="Rectangle: Rounded Corners 60">
              <a:extLst>
                <a:ext uri="{FF2B5EF4-FFF2-40B4-BE49-F238E27FC236}">
                  <a16:creationId xmlns:a16="http://schemas.microsoft.com/office/drawing/2014/main" id="{EF42270A-29CE-41AD-AF19-1C0B52BC3F98}"/>
                </a:ext>
              </a:extLst>
            </p:cNvPr>
            <p:cNvSpPr/>
            <p:nvPr/>
          </p:nvSpPr>
          <p:spPr>
            <a:xfrm>
              <a:off x="4440609"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APR</a:t>
              </a:r>
            </a:p>
          </p:txBody>
        </p:sp>
        <p:sp>
          <p:nvSpPr>
            <p:cNvPr id="62" name="Rectangle: Rounded Corners 61">
              <a:extLst>
                <a:ext uri="{FF2B5EF4-FFF2-40B4-BE49-F238E27FC236}">
                  <a16:creationId xmlns:a16="http://schemas.microsoft.com/office/drawing/2014/main" id="{AA458346-4123-4B61-B390-259CBB09B72E}"/>
                </a:ext>
              </a:extLst>
            </p:cNvPr>
            <p:cNvSpPr/>
            <p:nvPr/>
          </p:nvSpPr>
          <p:spPr>
            <a:xfrm>
              <a:off x="5273432"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MAY</a:t>
              </a:r>
            </a:p>
          </p:txBody>
        </p:sp>
        <p:sp>
          <p:nvSpPr>
            <p:cNvPr id="63" name="Rectangle: Rounded Corners 62">
              <a:extLst>
                <a:ext uri="{FF2B5EF4-FFF2-40B4-BE49-F238E27FC236}">
                  <a16:creationId xmlns:a16="http://schemas.microsoft.com/office/drawing/2014/main" id="{F6D0D0BD-0CE2-4E6F-8060-CF6EFC75A645}"/>
                </a:ext>
              </a:extLst>
            </p:cNvPr>
            <p:cNvSpPr/>
            <p:nvPr/>
          </p:nvSpPr>
          <p:spPr>
            <a:xfrm>
              <a:off x="6106255"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JUN</a:t>
              </a:r>
            </a:p>
          </p:txBody>
        </p:sp>
        <p:sp>
          <p:nvSpPr>
            <p:cNvPr id="64" name="Rectangle: Rounded Corners 63">
              <a:extLst>
                <a:ext uri="{FF2B5EF4-FFF2-40B4-BE49-F238E27FC236}">
                  <a16:creationId xmlns:a16="http://schemas.microsoft.com/office/drawing/2014/main" id="{0FCD961F-C40E-45EE-90D0-DED07C88E362}"/>
                </a:ext>
              </a:extLst>
            </p:cNvPr>
            <p:cNvSpPr/>
            <p:nvPr/>
          </p:nvSpPr>
          <p:spPr>
            <a:xfrm>
              <a:off x="6939077"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JUL</a:t>
              </a:r>
            </a:p>
          </p:txBody>
        </p:sp>
        <p:sp>
          <p:nvSpPr>
            <p:cNvPr id="65" name="Rectangle: Rounded Corners 64">
              <a:extLst>
                <a:ext uri="{FF2B5EF4-FFF2-40B4-BE49-F238E27FC236}">
                  <a16:creationId xmlns:a16="http://schemas.microsoft.com/office/drawing/2014/main" id="{D9CDF0AB-2A34-409E-88EC-E26828DCDD88}"/>
                </a:ext>
              </a:extLst>
            </p:cNvPr>
            <p:cNvSpPr/>
            <p:nvPr/>
          </p:nvSpPr>
          <p:spPr>
            <a:xfrm>
              <a:off x="7771900"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AUG</a:t>
              </a:r>
            </a:p>
          </p:txBody>
        </p:sp>
        <p:sp>
          <p:nvSpPr>
            <p:cNvPr id="66" name="Rectangle: Rounded Corners 65">
              <a:extLst>
                <a:ext uri="{FF2B5EF4-FFF2-40B4-BE49-F238E27FC236}">
                  <a16:creationId xmlns:a16="http://schemas.microsoft.com/office/drawing/2014/main" id="{5615B366-9483-4E02-981C-FEDAD1EFCB1B}"/>
                </a:ext>
              </a:extLst>
            </p:cNvPr>
            <p:cNvSpPr/>
            <p:nvPr/>
          </p:nvSpPr>
          <p:spPr>
            <a:xfrm>
              <a:off x="8604723"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SEP</a:t>
              </a:r>
            </a:p>
          </p:txBody>
        </p:sp>
        <p:sp>
          <p:nvSpPr>
            <p:cNvPr id="67" name="Rectangle: Rounded Corners 66">
              <a:extLst>
                <a:ext uri="{FF2B5EF4-FFF2-40B4-BE49-F238E27FC236}">
                  <a16:creationId xmlns:a16="http://schemas.microsoft.com/office/drawing/2014/main" id="{BF1000CA-7937-45A8-8FFC-5CC08AF30141}"/>
                </a:ext>
              </a:extLst>
            </p:cNvPr>
            <p:cNvSpPr/>
            <p:nvPr/>
          </p:nvSpPr>
          <p:spPr>
            <a:xfrm>
              <a:off x="9437546"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OCT</a:t>
              </a:r>
            </a:p>
          </p:txBody>
        </p:sp>
        <p:sp>
          <p:nvSpPr>
            <p:cNvPr id="68" name="Rectangle: Rounded Corners 67">
              <a:extLst>
                <a:ext uri="{FF2B5EF4-FFF2-40B4-BE49-F238E27FC236}">
                  <a16:creationId xmlns:a16="http://schemas.microsoft.com/office/drawing/2014/main" id="{BB8326DE-C075-4FCD-A492-A76D07E2FDCB}"/>
                </a:ext>
              </a:extLst>
            </p:cNvPr>
            <p:cNvSpPr/>
            <p:nvPr/>
          </p:nvSpPr>
          <p:spPr>
            <a:xfrm>
              <a:off x="10270368"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NOV</a:t>
              </a:r>
            </a:p>
          </p:txBody>
        </p:sp>
        <p:sp>
          <p:nvSpPr>
            <p:cNvPr id="69" name="Rectangle: Rounded Corners 68">
              <a:extLst>
                <a:ext uri="{FF2B5EF4-FFF2-40B4-BE49-F238E27FC236}">
                  <a16:creationId xmlns:a16="http://schemas.microsoft.com/office/drawing/2014/main" id="{E3E498A6-045A-494E-BA40-9F48F1151534}"/>
                </a:ext>
              </a:extLst>
            </p:cNvPr>
            <p:cNvSpPr/>
            <p:nvPr/>
          </p:nvSpPr>
          <p:spPr>
            <a:xfrm>
              <a:off x="11103189" y="1371600"/>
              <a:ext cx="716277" cy="40999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entury Gothic" panose="020B0502020202020204" pitchFamily="34" charset="0"/>
                </a:rPr>
                <a:t>DEC</a:t>
              </a:r>
            </a:p>
          </p:txBody>
        </p:sp>
      </p:grpSp>
      <p:sp>
        <p:nvSpPr>
          <p:cNvPr id="11" name="Rectangle: Rounded Corners 71">
            <a:extLst>
              <a:ext uri="{FF2B5EF4-FFF2-40B4-BE49-F238E27FC236}">
                <a16:creationId xmlns:a16="http://schemas.microsoft.com/office/drawing/2014/main" id="{0D2A8476-FD1A-480D-BB11-CFC50EAC1019}"/>
              </a:ext>
            </a:extLst>
          </p:cNvPr>
          <p:cNvSpPr/>
          <p:nvPr/>
        </p:nvSpPr>
        <p:spPr>
          <a:xfrm>
            <a:off x="2241956" y="2112607"/>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Management Offsite</a:t>
            </a:r>
          </a:p>
        </p:txBody>
      </p:sp>
      <p:sp>
        <p:nvSpPr>
          <p:cNvPr id="12" name="Rectangle: Rounded Corners 71">
            <a:extLst>
              <a:ext uri="{FF2B5EF4-FFF2-40B4-BE49-F238E27FC236}">
                <a16:creationId xmlns:a16="http://schemas.microsoft.com/office/drawing/2014/main" id="{367C8995-169D-45FE-87AA-8C3665A3B4D4}"/>
              </a:ext>
            </a:extLst>
          </p:cNvPr>
          <p:cNvSpPr/>
          <p:nvPr/>
        </p:nvSpPr>
        <p:spPr>
          <a:xfrm>
            <a:off x="5257721" y="2112606"/>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Phase One Completed</a:t>
            </a:r>
          </a:p>
        </p:txBody>
      </p:sp>
      <p:sp>
        <p:nvSpPr>
          <p:cNvPr id="13" name="Rectangle: Rounded Corners 71">
            <a:extLst>
              <a:ext uri="{FF2B5EF4-FFF2-40B4-BE49-F238E27FC236}">
                <a16:creationId xmlns:a16="http://schemas.microsoft.com/office/drawing/2014/main" id="{E55A5CA2-DDEE-4EA6-BF9D-399FF38D8162}"/>
              </a:ext>
            </a:extLst>
          </p:cNvPr>
          <p:cNvSpPr/>
          <p:nvPr/>
        </p:nvSpPr>
        <p:spPr>
          <a:xfrm>
            <a:off x="6342054" y="2371145"/>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Public Launch</a:t>
            </a:r>
          </a:p>
        </p:txBody>
      </p:sp>
      <p:sp>
        <p:nvSpPr>
          <p:cNvPr id="14" name="Rectangle: Rounded Corners 71">
            <a:extLst>
              <a:ext uri="{FF2B5EF4-FFF2-40B4-BE49-F238E27FC236}">
                <a16:creationId xmlns:a16="http://schemas.microsoft.com/office/drawing/2014/main" id="{74EA2B02-ACBF-475D-9589-7E9D20D3A541}"/>
              </a:ext>
            </a:extLst>
          </p:cNvPr>
          <p:cNvSpPr/>
          <p:nvPr/>
        </p:nvSpPr>
        <p:spPr>
          <a:xfrm>
            <a:off x="9489095" y="2371144"/>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Phase Two Completed</a:t>
            </a:r>
          </a:p>
        </p:txBody>
      </p:sp>
      <p:sp>
        <p:nvSpPr>
          <p:cNvPr id="15" name="Rectangle: Rounded Corners 71">
            <a:extLst>
              <a:ext uri="{FF2B5EF4-FFF2-40B4-BE49-F238E27FC236}">
                <a16:creationId xmlns:a16="http://schemas.microsoft.com/office/drawing/2014/main" id="{78BD8735-B9F7-4565-83B5-EBF8B9BAD97A}"/>
              </a:ext>
            </a:extLst>
          </p:cNvPr>
          <p:cNvSpPr/>
          <p:nvPr/>
        </p:nvSpPr>
        <p:spPr>
          <a:xfrm>
            <a:off x="3226924" y="2367852"/>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All Hands Launch</a:t>
            </a:r>
          </a:p>
        </p:txBody>
      </p:sp>
      <p:sp>
        <p:nvSpPr>
          <p:cNvPr id="21" name="Rectangle: Rounded Corners 71">
            <a:extLst>
              <a:ext uri="{FF2B5EF4-FFF2-40B4-BE49-F238E27FC236}">
                <a16:creationId xmlns:a16="http://schemas.microsoft.com/office/drawing/2014/main" id="{4201D2AD-3D5B-40A0-BB5A-A74CDA44EB5C}"/>
              </a:ext>
            </a:extLst>
          </p:cNvPr>
          <p:cNvSpPr/>
          <p:nvPr/>
        </p:nvSpPr>
        <p:spPr>
          <a:xfrm>
            <a:off x="2373378" y="2884930"/>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Goal Setting + KPI’s</a:t>
            </a:r>
          </a:p>
        </p:txBody>
      </p:sp>
      <p:sp>
        <p:nvSpPr>
          <p:cNvPr id="22" name="Rectangle: Rounded Corners 71">
            <a:extLst>
              <a:ext uri="{FF2B5EF4-FFF2-40B4-BE49-F238E27FC236}">
                <a16:creationId xmlns:a16="http://schemas.microsoft.com/office/drawing/2014/main" id="{1DECAE77-E235-4AC5-BAB6-D80EB24D4431}"/>
              </a:ext>
            </a:extLst>
          </p:cNvPr>
          <p:cNvSpPr/>
          <p:nvPr/>
        </p:nvSpPr>
        <p:spPr>
          <a:xfrm>
            <a:off x="4400007" y="2891364"/>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Team Restructure</a:t>
            </a:r>
          </a:p>
        </p:txBody>
      </p:sp>
      <p:sp>
        <p:nvSpPr>
          <p:cNvPr id="23" name="Rectangle: Rounded Corners 71">
            <a:extLst>
              <a:ext uri="{FF2B5EF4-FFF2-40B4-BE49-F238E27FC236}">
                <a16:creationId xmlns:a16="http://schemas.microsoft.com/office/drawing/2014/main" id="{85F09BDE-FC59-419B-95DB-BCD4C737B655}"/>
              </a:ext>
            </a:extLst>
          </p:cNvPr>
          <p:cNvSpPr/>
          <p:nvPr/>
        </p:nvSpPr>
        <p:spPr>
          <a:xfrm>
            <a:off x="6708197" y="2884929"/>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Term Incentives</a:t>
            </a:r>
          </a:p>
        </p:txBody>
      </p:sp>
      <p:sp>
        <p:nvSpPr>
          <p:cNvPr id="24" name="Rectangle: Rounded Corners 71">
            <a:extLst>
              <a:ext uri="{FF2B5EF4-FFF2-40B4-BE49-F238E27FC236}">
                <a16:creationId xmlns:a16="http://schemas.microsoft.com/office/drawing/2014/main" id="{197997B8-180E-4565-816A-1E230D479C3B}"/>
              </a:ext>
            </a:extLst>
          </p:cNvPr>
          <p:cNvSpPr/>
          <p:nvPr/>
        </p:nvSpPr>
        <p:spPr>
          <a:xfrm>
            <a:off x="8855963" y="2884928"/>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Implement Feedback</a:t>
            </a:r>
          </a:p>
        </p:txBody>
      </p:sp>
      <p:sp>
        <p:nvSpPr>
          <p:cNvPr id="25" name="Rectangle: Rounded Corners 71">
            <a:extLst>
              <a:ext uri="{FF2B5EF4-FFF2-40B4-BE49-F238E27FC236}">
                <a16:creationId xmlns:a16="http://schemas.microsoft.com/office/drawing/2014/main" id="{726F57F0-3ABC-4271-BE7C-FE8C6D2D95C0}"/>
              </a:ext>
            </a:extLst>
          </p:cNvPr>
          <p:cNvSpPr/>
          <p:nvPr/>
        </p:nvSpPr>
        <p:spPr>
          <a:xfrm>
            <a:off x="3114491" y="3146609"/>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Communicated Vision</a:t>
            </a:r>
          </a:p>
        </p:txBody>
      </p:sp>
      <p:sp>
        <p:nvSpPr>
          <p:cNvPr id="26" name="Rectangle: Rounded Corners 71">
            <a:extLst>
              <a:ext uri="{FF2B5EF4-FFF2-40B4-BE49-F238E27FC236}">
                <a16:creationId xmlns:a16="http://schemas.microsoft.com/office/drawing/2014/main" id="{96B51640-7A9A-4941-AB53-BDC3FE8AFA92}"/>
              </a:ext>
            </a:extLst>
          </p:cNvPr>
          <p:cNvSpPr/>
          <p:nvPr/>
        </p:nvSpPr>
        <p:spPr>
          <a:xfrm>
            <a:off x="5905894" y="3154905"/>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Resource Allocation</a:t>
            </a:r>
          </a:p>
        </p:txBody>
      </p:sp>
      <p:sp>
        <p:nvSpPr>
          <p:cNvPr id="27" name="Rectangle: Rounded Corners 71">
            <a:extLst>
              <a:ext uri="{FF2B5EF4-FFF2-40B4-BE49-F238E27FC236}">
                <a16:creationId xmlns:a16="http://schemas.microsoft.com/office/drawing/2014/main" id="{CB4EE2CA-F613-4CCF-AD46-911F9F7420CA}"/>
              </a:ext>
            </a:extLst>
          </p:cNvPr>
          <p:cNvSpPr/>
          <p:nvPr/>
        </p:nvSpPr>
        <p:spPr>
          <a:xfrm>
            <a:off x="8017612" y="3146609"/>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Long-term KPI’s</a:t>
            </a:r>
          </a:p>
        </p:txBody>
      </p:sp>
      <p:sp>
        <p:nvSpPr>
          <p:cNvPr id="28" name="Rectangle: Rounded Corners 71">
            <a:extLst>
              <a:ext uri="{FF2B5EF4-FFF2-40B4-BE49-F238E27FC236}">
                <a16:creationId xmlns:a16="http://schemas.microsoft.com/office/drawing/2014/main" id="{0F83B931-FD50-43B9-91EB-CE4E0CCB9FF4}"/>
              </a:ext>
            </a:extLst>
          </p:cNvPr>
          <p:cNvSpPr/>
          <p:nvPr/>
        </p:nvSpPr>
        <p:spPr>
          <a:xfrm>
            <a:off x="2248727" y="3410150"/>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Budgeting</a:t>
            </a:r>
          </a:p>
        </p:txBody>
      </p:sp>
      <p:sp>
        <p:nvSpPr>
          <p:cNvPr id="31" name="Rectangle: Rounded Corners 71">
            <a:extLst>
              <a:ext uri="{FF2B5EF4-FFF2-40B4-BE49-F238E27FC236}">
                <a16:creationId xmlns:a16="http://schemas.microsoft.com/office/drawing/2014/main" id="{57CF6149-C475-46D7-9EEA-5CE8350DADAD}"/>
              </a:ext>
            </a:extLst>
          </p:cNvPr>
          <p:cNvSpPr/>
          <p:nvPr/>
        </p:nvSpPr>
        <p:spPr>
          <a:xfrm>
            <a:off x="6356876" y="4184235"/>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Implement Tools</a:t>
            </a:r>
          </a:p>
        </p:txBody>
      </p:sp>
      <p:sp>
        <p:nvSpPr>
          <p:cNvPr id="32" name="Rectangle: Rounded Corners 71">
            <a:extLst>
              <a:ext uri="{FF2B5EF4-FFF2-40B4-BE49-F238E27FC236}">
                <a16:creationId xmlns:a16="http://schemas.microsoft.com/office/drawing/2014/main" id="{0670FA58-EBDF-4A1D-BF41-EC9F15C0BA00}"/>
              </a:ext>
            </a:extLst>
          </p:cNvPr>
          <p:cNvSpPr/>
          <p:nvPr/>
        </p:nvSpPr>
        <p:spPr>
          <a:xfrm>
            <a:off x="9503917" y="4184235"/>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Cashflow review</a:t>
            </a:r>
          </a:p>
        </p:txBody>
      </p:sp>
      <p:sp>
        <p:nvSpPr>
          <p:cNvPr id="33" name="Rectangle: Rounded Corners 71">
            <a:extLst>
              <a:ext uri="{FF2B5EF4-FFF2-40B4-BE49-F238E27FC236}">
                <a16:creationId xmlns:a16="http://schemas.microsoft.com/office/drawing/2014/main" id="{D16D1B20-20E9-4238-B866-E7A8D93AA64E}"/>
              </a:ext>
            </a:extLst>
          </p:cNvPr>
          <p:cNvSpPr/>
          <p:nvPr/>
        </p:nvSpPr>
        <p:spPr>
          <a:xfrm>
            <a:off x="3241746" y="4180942"/>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Brainstorming</a:t>
            </a:r>
          </a:p>
        </p:txBody>
      </p:sp>
      <p:sp>
        <p:nvSpPr>
          <p:cNvPr id="34" name="Rectangle: Rounded Corners 71">
            <a:extLst>
              <a:ext uri="{FF2B5EF4-FFF2-40B4-BE49-F238E27FC236}">
                <a16:creationId xmlns:a16="http://schemas.microsoft.com/office/drawing/2014/main" id="{B45B48AD-7E73-4928-A10D-4D9A639442A9}"/>
              </a:ext>
            </a:extLst>
          </p:cNvPr>
          <p:cNvSpPr/>
          <p:nvPr/>
        </p:nvSpPr>
        <p:spPr>
          <a:xfrm>
            <a:off x="2405243" y="4439481"/>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Data Aggregation</a:t>
            </a:r>
          </a:p>
        </p:txBody>
      </p:sp>
      <p:sp>
        <p:nvSpPr>
          <p:cNvPr id="35" name="Rectangle: Rounded Corners 71">
            <a:extLst>
              <a:ext uri="{FF2B5EF4-FFF2-40B4-BE49-F238E27FC236}">
                <a16:creationId xmlns:a16="http://schemas.microsoft.com/office/drawing/2014/main" id="{9C913C36-4217-43F9-8539-E756BFAD9804}"/>
              </a:ext>
            </a:extLst>
          </p:cNvPr>
          <p:cNvSpPr/>
          <p:nvPr/>
        </p:nvSpPr>
        <p:spPr>
          <a:xfrm>
            <a:off x="5421007" y="4439480"/>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Data Analysis</a:t>
            </a:r>
          </a:p>
        </p:txBody>
      </p:sp>
      <p:sp>
        <p:nvSpPr>
          <p:cNvPr id="36" name="Rectangle: Rounded Corners 71">
            <a:extLst>
              <a:ext uri="{FF2B5EF4-FFF2-40B4-BE49-F238E27FC236}">
                <a16:creationId xmlns:a16="http://schemas.microsoft.com/office/drawing/2014/main" id="{28363DD6-9C85-42A5-8BF3-9867E050CDAE}"/>
              </a:ext>
            </a:extLst>
          </p:cNvPr>
          <p:cNvSpPr/>
          <p:nvPr/>
        </p:nvSpPr>
        <p:spPr>
          <a:xfrm>
            <a:off x="6505339" y="4698020"/>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New Billing System</a:t>
            </a:r>
          </a:p>
        </p:txBody>
      </p:sp>
      <p:sp>
        <p:nvSpPr>
          <p:cNvPr id="37" name="Rectangle: Rounded Corners 71">
            <a:extLst>
              <a:ext uri="{FF2B5EF4-FFF2-40B4-BE49-F238E27FC236}">
                <a16:creationId xmlns:a16="http://schemas.microsoft.com/office/drawing/2014/main" id="{D4853C05-52A6-4E7C-BA26-2861BE5EF752}"/>
              </a:ext>
            </a:extLst>
          </p:cNvPr>
          <p:cNvSpPr/>
          <p:nvPr/>
        </p:nvSpPr>
        <p:spPr>
          <a:xfrm>
            <a:off x="3390210" y="4694726"/>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Risk Analysis</a:t>
            </a:r>
          </a:p>
        </p:txBody>
      </p:sp>
      <p:sp>
        <p:nvSpPr>
          <p:cNvPr id="29" name="Rectangle: Rounded Corners 71">
            <a:extLst>
              <a:ext uri="{FF2B5EF4-FFF2-40B4-BE49-F238E27FC236}">
                <a16:creationId xmlns:a16="http://schemas.microsoft.com/office/drawing/2014/main" id="{8504F96C-751B-41C9-B2DE-079EB9EF46F8}"/>
              </a:ext>
            </a:extLst>
          </p:cNvPr>
          <p:cNvSpPr/>
          <p:nvPr/>
        </p:nvSpPr>
        <p:spPr>
          <a:xfrm>
            <a:off x="2256778" y="3925697"/>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Infrastructure Review</a:t>
            </a:r>
          </a:p>
        </p:txBody>
      </p:sp>
      <p:sp>
        <p:nvSpPr>
          <p:cNvPr id="30" name="Rectangle: Rounded Corners 71">
            <a:extLst>
              <a:ext uri="{FF2B5EF4-FFF2-40B4-BE49-F238E27FC236}">
                <a16:creationId xmlns:a16="http://schemas.microsoft.com/office/drawing/2014/main" id="{891B9DE1-9994-4473-9188-454167873998}"/>
              </a:ext>
            </a:extLst>
          </p:cNvPr>
          <p:cNvSpPr/>
          <p:nvPr/>
        </p:nvSpPr>
        <p:spPr>
          <a:xfrm>
            <a:off x="5272543" y="3925696"/>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Create Timeline</a:t>
            </a:r>
          </a:p>
        </p:txBody>
      </p:sp>
      <p:sp>
        <p:nvSpPr>
          <p:cNvPr id="38" name="Rectangle: Rounded Corners 71">
            <a:extLst>
              <a:ext uri="{FF2B5EF4-FFF2-40B4-BE49-F238E27FC236}">
                <a16:creationId xmlns:a16="http://schemas.microsoft.com/office/drawing/2014/main" id="{E8DC8216-639D-46CE-85C5-2E5CF94836DC}"/>
              </a:ext>
            </a:extLst>
          </p:cNvPr>
          <p:cNvSpPr/>
          <p:nvPr/>
        </p:nvSpPr>
        <p:spPr>
          <a:xfrm>
            <a:off x="7110896" y="3923933"/>
            <a:ext cx="3490137"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Build New Infrastructure</a:t>
            </a:r>
          </a:p>
        </p:txBody>
      </p:sp>
      <p:sp>
        <p:nvSpPr>
          <p:cNvPr id="39" name="Rectangle: Rounded Corners 71">
            <a:extLst>
              <a:ext uri="{FF2B5EF4-FFF2-40B4-BE49-F238E27FC236}">
                <a16:creationId xmlns:a16="http://schemas.microsoft.com/office/drawing/2014/main" id="{1037C02E-35BC-4A68-BDF6-62BC787A4D90}"/>
              </a:ext>
            </a:extLst>
          </p:cNvPr>
          <p:cNvSpPr/>
          <p:nvPr/>
        </p:nvSpPr>
        <p:spPr>
          <a:xfrm>
            <a:off x="4103830" y="5211803"/>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Competitive Analysis</a:t>
            </a:r>
          </a:p>
        </p:txBody>
      </p:sp>
      <p:sp>
        <p:nvSpPr>
          <p:cNvPr id="40" name="Rectangle: Rounded Corners 71">
            <a:extLst>
              <a:ext uri="{FF2B5EF4-FFF2-40B4-BE49-F238E27FC236}">
                <a16:creationId xmlns:a16="http://schemas.microsoft.com/office/drawing/2014/main" id="{58835707-C7A2-465D-AD14-F4CD8D029284}"/>
              </a:ext>
            </a:extLst>
          </p:cNvPr>
          <p:cNvSpPr/>
          <p:nvPr/>
        </p:nvSpPr>
        <p:spPr>
          <a:xfrm>
            <a:off x="6895234" y="5220100"/>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Public Launch</a:t>
            </a:r>
          </a:p>
        </p:txBody>
      </p:sp>
      <p:sp>
        <p:nvSpPr>
          <p:cNvPr id="41" name="Rectangle: Rounded Corners 71">
            <a:extLst>
              <a:ext uri="{FF2B5EF4-FFF2-40B4-BE49-F238E27FC236}">
                <a16:creationId xmlns:a16="http://schemas.microsoft.com/office/drawing/2014/main" id="{B153416A-DA14-4181-A36C-068EA3E4C371}"/>
              </a:ext>
            </a:extLst>
          </p:cNvPr>
          <p:cNvSpPr/>
          <p:nvPr/>
        </p:nvSpPr>
        <p:spPr>
          <a:xfrm>
            <a:off x="9006953" y="5211803"/>
            <a:ext cx="1745069" cy="18288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latin typeface="Century Gothic"/>
                <a:cs typeface="Century Gothic"/>
              </a:rPr>
              <a:t>PR Campaign</a:t>
            </a:r>
          </a:p>
        </p:txBody>
      </p:sp>
      <p:sp>
        <p:nvSpPr>
          <p:cNvPr id="42" name="Rectangle: Rounded Corners 71">
            <a:extLst>
              <a:ext uri="{FF2B5EF4-FFF2-40B4-BE49-F238E27FC236}">
                <a16:creationId xmlns:a16="http://schemas.microsoft.com/office/drawing/2014/main" id="{DBF65886-432B-4148-8E2B-A3E45645D211}"/>
              </a:ext>
            </a:extLst>
          </p:cNvPr>
          <p:cNvSpPr/>
          <p:nvPr/>
        </p:nvSpPr>
        <p:spPr>
          <a:xfrm>
            <a:off x="2172447" y="5738490"/>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Employee Feedback</a:t>
            </a:r>
          </a:p>
        </p:txBody>
      </p:sp>
      <p:sp>
        <p:nvSpPr>
          <p:cNvPr id="43" name="Rectangle: Rounded Corners 71">
            <a:extLst>
              <a:ext uri="{FF2B5EF4-FFF2-40B4-BE49-F238E27FC236}">
                <a16:creationId xmlns:a16="http://schemas.microsoft.com/office/drawing/2014/main" id="{C2AA1D45-772A-4AD5-A495-088A9F317362}"/>
              </a:ext>
            </a:extLst>
          </p:cNvPr>
          <p:cNvSpPr/>
          <p:nvPr/>
        </p:nvSpPr>
        <p:spPr>
          <a:xfrm>
            <a:off x="5188210" y="5738489"/>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HR Handbook</a:t>
            </a:r>
          </a:p>
        </p:txBody>
      </p:sp>
      <p:sp>
        <p:nvSpPr>
          <p:cNvPr id="47" name="Rectangle: Rounded Corners 71">
            <a:extLst>
              <a:ext uri="{FF2B5EF4-FFF2-40B4-BE49-F238E27FC236}">
                <a16:creationId xmlns:a16="http://schemas.microsoft.com/office/drawing/2014/main" id="{61DEF873-CF8F-46AC-8A62-138E005B8AA9}"/>
              </a:ext>
            </a:extLst>
          </p:cNvPr>
          <p:cNvSpPr/>
          <p:nvPr/>
        </p:nvSpPr>
        <p:spPr>
          <a:xfrm>
            <a:off x="7002789" y="5733883"/>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Enforce Policies</a:t>
            </a:r>
          </a:p>
        </p:txBody>
      </p:sp>
      <p:sp>
        <p:nvSpPr>
          <p:cNvPr id="44" name="Rectangle: Rounded Corners 71">
            <a:extLst>
              <a:ext uri="{FF2B5EF4-FFF2-40B4-BE49-F238E27FC236}">
                <a16:creationId xmlns:a16="http://schemas.microsoft.com/office/drawing/2014/main" id="{38D1BB17-87D1-468A-8113-13A20CA70704}"/>
              </a:ext>
            </a:extLst>
          </p:cNvPr>
          <p:cNvSpPr/>
          <p:nvPr/>
        </p:nvSpPr>
        <p:spPr>
          <a:xfrm>
            <a:off x="5207767" y="5997028"/>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Team Preparedness</a:t>
            </a:r>
          </a:p>
        </p:txBody>
      </p:sp>
      <p:sp>
        <p:nvSpPr>
          <p:cNvPr id="45" name="Rectangle: Rounded Corners 71">
            <a:extLst>
              <a:ext uri="{FF2B5EF4-FFF2-40B4-BE49-F238E27FC236}">
                <a16:creationId xmlns:a16="http://schemas.microsoft.com/office/drawing/2014/main" id="{4DC06A6E-FE37-4681-ABC0-219B8863A4E5}"/>
              </a:ext>
            </a:extLst>
          </p:cNvPr>
          <p:cNvSpPr/>
          <p:nvPr/>
        </p:nvSpPr>
        <p:spPr>
          <a:xfrm>
            <a:off x="9419585" y="5997028"/>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Employee feedback</a:t>
            </a:r>
          </a:p>
        </p:txBody>
      </p:sp>
      <p:sp>
        <p:nvSpPr>
          <p:cNvPr id="46" name="Rectangle: Rounded Corners 71">
            <a:extLst>
              <a:ext uri="{FF2B5EF4-FFF2-40B4-BE49-F238E27FC236}">
                <a16:creationId xmlns:a16="http://schemas.microsoft.com/office/drawing/2014/main" id="{06EFD677-1C6F-4ED9-BD18-10CB40956178}"/>
              </a:ext>
            </a:extLst>
          </p:cNvPr>
          <p:cNvSpPr/>
          <p:nvPr/>
        </p:nvSpPr>
        <p:spPr>
          <a:xfrm>
            <a:off x="3157414" y="5993735"/>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Research Consulting Firms</a:t>
            </a:r>
          </a:p>
        </p:txBody>
      </p:sp>
      <p:sp>
        <p:nvSpPr>
          <p:cNvPr id="48" name="Rectangle: Rounded Corners 71">
            <a:extLst>
              <a:ext uri="{FF2B5EF4-FFF2-40B4-BE49-F238E27FC236}">
                <a16:creationId xmlns:a16="http://schemas.microsoft.com/office/drawing/2014/main" id="{664B23E7-A7BF-4D4C-89A0-FC2625D55DEE}"/>
              </a:ext>
            </a:extLst>
          </p:cNvPr>
          <p:cNvSpPr/>
          <p:nvPr/>
        </p:nvSpPr>
        <p:spPr>
          <a:xfrm>
            <a:off x="7372827" y="5993735"/>
            <a:ext cx="1745069" cy="1828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2"/>
                </a:solidFill>
                <a:latin typeface="Century Gothic"/>
                <a:cs typeface="Century Gothic"/>
              </a:rPr>
              <a:t>Team Offsites</a:t>
            </a:r>
          </a:p>
        </p:txBody>
      </p:sp>
      <p:sp>
        <p:nvSpPr>
          <p:cNvPr id="118" name="Rounded Rectangle">
            <a:extLst>
              <a:ext uri="{FF2B5EF4-FFF2-40B4-BE49-F238E27FC236}">
                <a16:creationId xmlns:a16="http://schemas.microsoft.com/office/drawing/2014/main" id="{9B44CAE4-E870-56B0-302C-F4061218FD64}"/>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TIMELINE</a:t>
            </a:r>
          </a:p>
        </p:txBody>
      </p:sp>
    </p:spTree>
    <p:extLst>
      <p:ext uri="{BB962C8B-B14F-4D97-AF65-F5344CB8AC3E}">
        <p14:creationId xmlns:p14="http://schemas.microsoft.com/office/powerpoint/2010/main" val="48408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1500" fill="hold"/>
                                        <p:tgtEl>
                                          <p:spTgt spid="59"/>
                                        </p:tgtEl>
                                        <p:attrNameLst>
                                          <p:attrName>ppt_w</p:attrName>
                                        </p:attrNameLst>
                                      </p:cBhvr>
                                      <p:tavLst>
                                        <p:tav tm="0">
                                          <p:val>
                                            <p:strVal val="#ppt_w*0.70"/>
                                          </p:val>
                                        </p:tav>
                                        <p:tav tm="100000">
                                          <p:val>
                                            <p:strVal val="#ppt_w"/>
                                          </p:val>
                                        </p:tav>
                                      </p:tavLst>
                                    </p:anim>
                                    <p:anim calcmode="lin" valueType="num">
                                      <p:cBhvr>
                                        <p:cTn id="8" dur="1500" fill="hold"/>
                                        <p:tgtEl>
                                          <p:spTgt spid="59"/>
                                        </p:tgtEl>
                                        <p:attrNameLst>
                                          <p:attrName>ppt_h</p:attrName>
                                        </p:attrNameLst>
                                      </p:cBhvr>
                                      <p:tavLst>
                                        <p:tav tm="0">
                                          <p:val>
                                            <p:strVal val="#ppt_h"/>
                                          </p:val>
                                        </p:tav>
                                        <p:tav tm="100000">
                                          <p:val>
                                            <p:strVal val="#ppt_h"/>
                                          </p:val>
                                        </p:tav>
                                      </p:tavLst>
                                    </p:anim>
                                    <p:animEffect transition="in" filter="fade">
                                      <p:cBhvr>
                                        <p:cTn id="9" dur="1500"/>
                                        <p:tgtEl>
                                          <p:spTgt spid="59"/>
                                        </p:tgtEl>
                                      </p:cBhvr>
                                    </p:animEffect>
                                  </p:childTnLst>
                                </p:cTn>
                              </p:par>
                              <p:par>
                                <p:cTn id="10" presetID="12" presetClass="entr" presetSubtype="2"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500"/>
                                        <p:tgtEl>
                                          <p:spTgt spid="3"/>
                                        </p:tgtEl>
                                        <p:attrNameLst>
                                          <p:attrName>ppt_x</p:attrName>
                                        </p:attrNameLst>
                                      </p:cBhvr>
                                      <p:tavLst>
                                        <p:tav tm="0">
                                          <p:val>
                                            <p:strVal val="#ppt_x+#ppt_w*1.125000"/>
                                          </p:val>
                                        </p:tav>
                                        <p:tav tm="100000">
                                          <p:val>
                                            <p:strVal val="#ppt_x"/>
                                          </p:val>
                                        </p:tav>
                                      </p:tavLst>
                                    </p:anim>
                                    <p:animEffect transition="in" filter="wipe(left)">
                                      <p:cBhvr>
                                        <p:cTn id="13" dur="1500"/>
                                        <p:tgtEl>
                                          <p:spTgt spid="3"/>
                                        </p:tgtEl>
                                      </p:cBhvr>
                                    </p:animEffect>
                                  </p:childTnLst>
                                </p:cTn>
                              </p:par>
                              <p:par>
                                <p:cTn id="14" presetID="12" presetClass="entr" presetSubtype="4" fill="hold" nodeType="withEffect">
                                  <p:stCondLst>
                                    <p:cond delay="10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500"/>
                                        <p:tgtEl>
                                          <p:spTgt spid="4"/>
                                        </p:tgtEl>
                                        <p:attrNameLst>
                                          <p:attrName>ppt_y</p:attrName>
                                        </p:attrNameLst>
                                      </p:cBhvr>
                                      <p:tavLst>
                                        <p:tav tm="0">
                                          <p:val>
                                            <p:strVal val="#ppt_y+#ppt_h*1.125000"/>
                                          </p:val>
                                        </p:tav>
                                        <p:tav tm="100000">
                                          <p:val>
                                            <p:strVal val="#ppt_y"/>
                                          </p:val>
                                        </p:tav>
                                      </p:tavLst>
                                    </p:anim>
                                    <p:animEffect transition="in" filter="wipe(up)">
                                      <p:cBhvr>
                                        <p:cTn id="17" dur="1500"/>
                                        <p:tgtEl>
                                          <p:spTgt spid="4"/>
                                        </p:tgtEl>
                                      </p:cBhvr>
                                    </p:animEffect>
                                  </p:childTnLst>
                                </p:cTn>
                              </p:par>
                              <p:par>
                                <p:cTn id="18" presetID="16" presetClass="entr" presetSubtype="37" fill="hold" grpId="0" nodeType="withEffect">
                                  <p:stCondLst>
                                    <p:cond delay="1500"/>
                                  </p:stCondLst>
                                  <p:childTnLst>
                                    <p:set>
                                      <p:cBhvr>
                                        <p:cTn id="19" dur="1" fill="hold">
                                          <p:stCondLst>
                                            <p:cond delay="0"/>
                                          </p:stCondLst>
                                        </p:cTn>
                                        <p:tgtEl>
                                          <p:spTgt spid="127"/>
                                        </p:tgtEl>
                                        <p:attrNameLst>
                                          <p:attrName>style.visibility</p:attrName>
                                        </p:attrNameLst>
                                      </p:cBhvr>
                                      <p:to>
                                        <p:strVal val="visible"/>
                                      </p:to>
                                    </p:set>
                                    <p:animEffect transition="in" filter="barn(outVertical)">
                                      <p:cBhvr>
                                        <p:cTn id="20" dur="1000"/>
                                        <p:tgtEl>
                                          <p:spTgt spid="127"/>
                                        </p:tgtEl>
                                      </p:cBhvr>
                                    </p:animEffect>
                                  </p:childTnLst>
                                </p:cTn>
                              </p:par>
                              <p:par>
                                <p:cTn id="21" presetID="16" presetClass="entr" presetSubtype="37" fill="hold" grpId="0" nodeType="withEffect">
                                  <p:stCondLst>
                                    <p:cond delay="1500"/>
                                  </p:stCondLst>
                                  <p:childTnLst>
                                    <p:set>
                                      <p:cBhvr>
                                        <p:cTn id="22" dur="1" fill="hold">
                                          <p:stCondLst>
                                            <p:cond delay="0"/>
                                          </p:stCondLst>
                                        </p:cTn>
                                        <p:tgtEl>
                                          <p:spTgt spid="145"/>
                                        </p:tgtEl>
                                        <p:attrNameLst>
                                          <p:attrName>style.visibility</p:attrName>
                                        </p:attrNameLst>
                                      </p:cBhvr>
                                      <p:to>
                                        <p:strVal val="visible"/>
                                      </p:to>
                                    </p:set>
                                    <p:animEffect transition="in" filter="barn(outVertical)">
                                      <p:cBhvr>
                                        <p:cTn id="23" dur="1000"/>
                                        <p:tgtEl>
                                          <p:spTgt spid="145"/>
                                        </p:tgtEl>
                                      </p:cBhvr>
                                    </p:animEffect>
                                  </p:childTnLst>
                                </p:cTn>
                              </p:par>
                              <p:par>
                                <p:cTn id="24" presetID="22" presetClass="entr" presetSubtype="8" fill="hold" grpId="0" nodeType="withEffect">
                                  <p:stCondLst>
                                    <p:cond delay="25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1500"/>
                                        <p:tgtEl>
                                          <p:spTgt spid="11"/>
                                        </p:tgtEl>
                                      </p:cBhvr>
                                    </p:animEffect>
                                  </p:childTnLst>
                                </p:cTn>
                              </p:par>
                              <p:par>
                                <p:cTn id="27" presetID="22" presetClass="entr" presetSubtype="8" fill="hold" grpId="0" nodeType="withEffect">
                                  <p:stCondLst>
                                    <p:cond delay="250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1500"/>
                                        <p:tgtEl>
                                          <p:spTgt spid="15"/>
                                        </p:tgtEl>
                                      </p:cBhvr>
                                    </p:animEffect>
                                  </p:childTnLst>
                                </p:cTn>
                              </p:par>
                              <p:par>
                                <p:cTn id="30" presetID="22" presetClass="entr" presetSubtype="8" fill="hold" grpId="0" nodeType="withEffect">
                                  <p:stCondLst>
                                    <p:cond delay="250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500"/>
                                        <p:tgtEl>
                                          <p:spTgt spid="12"/>
                                        </p:tgtEl>
                                      </p:cBhvr>
                                    </p:animEffect>
                                  </p:childTnLst>
                                </p:cTn>
                              </p:par>
                              <p:par>
                                <p:cTn id="33" presetID="22" presetClass="entr" presetSubtype="8" fill="hold" grpId="0" nodeType="withEffect">
                                  <p:stCondLst>
                                    <p:cond delay="250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1500"/>
                                        <p:tgtEl>
                                          <p:spTgt spid="13"/>
                                        </p:tgtEl>
                                      </p:cBhvr>
                                    </p:animEffect>
                                  </p:childTnLst>
                                </p:cTn>
                              </p:par>
                              <p:par>
                                <p:cTn id="36" presetID="22" presetClass="entr" presetSubtype="8" fill="hold" grpId="0" nodeType="withEffect">
                                  <p:stCondLst>
                                    <p:cond delay="250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1500"/>
                                        <p:tgtEl>
                                          <p:spTgt spid="14"/>
                                        </p:tgtEl>
                                      </p:cBhvr>
                                    </p:animEffect>
                                  </p:childTnLst>
                                </p:cTn>
                              </p:par>
                              <p:par>
                                <p:cTn id="39" presetID="22" presetClass="entr" presetSubtype="8" fill="hold" grpId="0" nodeType="withEffect">
                                  <p:stCondLst>
                                    <p:cond delay="300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1500"/>
                                        <p:tgtEl>
                                          <p:spTgt spid="21"/>
                                        </p:tgtEl>
                                      </p:cBhvr>
                                    </p:animEffect>
                                  </p:childTnLst>
                                </p:cTn>
                              </p:par>
                              <p:par>
                                <p:cTn id="42" presetID="22" presetClass="entr" presetSubtype="8" fill="hold" grpId="0" nodeType="withEffect">
                                  <p:stCondLst>
                                    <p:cond delay="300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1500"/>
                                        <p:tgtEl>
                                          <p:spTgt spid="22"/>
                                        </p:tgtEl>
                                      </p:cBhvr>
                                    </p:animEffect>
                                  </p:childTnLst>
                                </p:cTn>
                              </p:par>
                              <p:par>
                                <p:cTn id="45" presetID="22" presetClass="entr" presetSubtype="8" fill="hold" grpId="0" nodeType="withEffect">
                                  <p:stCondLst>
                                    <p:cond delay="30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1500"/>
                                        <p:tgtEl>
                                          <p:spTgt spid="23"/>
                                        </p:tgtEl>
                                      </p:cBhvr>
                                    </p:animEffect>
                                  </p:childTnLst>
                                </p:cTn>
                              </p:par>
                              <p:par>
                                <p:cTn id="48" presetID="22" presetClass="entr" presetSubtype="8" fill="hold" grpId="0" nodeType="withEffect">
                                  <p:stCondLst>
                                    <p:cond delay="30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1500"/>
                                        <p:tgtEl>
                                          <p:spTgt spid="24"/>
                                        </p:tgtEl>
                                      </p:cBhvr>
                                    </p:animEffect>
                                  </p:childTnLst>
                                </p:cTn>
                              </p:par>
                              <p:par>
                                <p:cTn id="51" presetID="22" presetClass="entr" presetSubtype="8" fill="hold" grpId="0" nodeType="withEffect">
                                  <p:stCondLst>
                                    <p:cond delay="30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1500"/>
                                        <p:tgtEl>
                                          <p:spTgt spid="25"/>
                                        </p:tgtEl>
                                      </p:cBhvr>
                                    </p:animEffect>
                                  </p:childTnLst>
                                </p:cTn>
                              </p:par>
                              <p:par>
                                <p:cTn id="54" presetID="22" presetClass="entr" presetSubtype="8" fill="hold" grpId="0" nodeType="withEffect">
                                  <p:stCondLst>
                                    <p:cond delay="30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1500"/>
                                        <p:tgtEl>
                                          <p:spTgt spid="26"/>
                                        </p:tgtEl>
                                      </p:cBhvr>
                                    </p:animEffect>
                                  </p:childTnLst>
                                </p:cTn>
                              </p:par>
                              <p:par>
                                <p:cTn id="57" presetID="22" presetClass="entr" presetSubtype="8" fill="hold" grpId="0" nodeType="withEffect">
                                  <p:stCondLst>
                                    <p:cond delay="300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1500"/>
                                        <p:tgtEl>
                                          <p:spTgt spid="27"/>
                                        </p:tgtEl>
                                      </p:cBhvr>
                                    </p:animEffect>
                                  </p:childTnLst>
                                </p:cTn>
                              </p:par>
                              <p:par>
                                <p:cTn id="60" presetID="22" presetClass="entr" presetSubtype="8" fill="hold" grpId="0" nodeType="withEffect">
                                  <p:stCondLst>
                                    <p:cond delay="300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1500"/>
                                        <p:tgtEl>
                                          <p:spTgt spid="28"/>
                                        </p:tgtEl>
                                      </p:cBhvr>
                                    </p:animEffect>
                                  </p:childTnLst>
                                </p:cTn>
                              </p:par>
                              <p:par>
                                <p:cTn id="63" presetID="22" presetClass="entr" presetSubtype="8" fill="hold" grpId="0" nodeType="withEffect">
                                  <p:stCondLst>
                                    <p:cond delay="350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1500"/>
                                        <p:tgtEl>
                                          <p:spTgt spid="31"/>
                                        </p:tgtEl>
                                      </p:cBhvr>
                                    </p:animEffect>
                                  </p:childTnLst>
                                </p:cTn>
                              </p:par>
                              <p:par>
                                <p:cTn id="66" presetID="22" presetClass="entr" presetSubtype="8" fill="hold" grpId="0" nodeType="withEffect">
                                  <p:stCondLst>
                                    <p:cond delay="350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1500"/>
                                        <p:tgtEl>
                                          <p:spTgt spid="32"/>
                                        </p:tgtEl>
                                      </p:cBhvr>
                                    </p:animEffect>
                                  </p:childTnLst>
                                </p:cTn>
                              </p:par>
                              <p:par>
                                <p:cTn id="69" presetID="22" presetClass="entr" presetSubtype="8" fill="hold" grpId="0" nodeType="withEffect">
                                  <p:stCondLst>
                                    <p:cond delay="350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1500"/>
                                        <p:tgtEl>
                                          <p:spTgt spid="33"/>
                                        </p:tgtEl>
                                      </p:cBhvr>
                                    </p:animEffect>
                                  </p:childTnLst>
                                </p:cTn>
                              </p:par>
                              <p:par>
                                <p:cTn id="72" presetID="22" presetClass="entr" presetSubtype="8" fill="hold" grpId="0" nodeType="withEffect">
                                  <p:stCondLst>
                                    <p:cond delay="350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1500"/>
                                        <p:tgtEl>
                                          <p:spTgt spid="34"/>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1500"/>
                                        <p:tgtEl>
                                          <p:spTgt spid="35"/>
                                        </p:tgtEl>
                                      </p:cBhvr>
                                    </p:animEffect>
                                  </p:childTnLst>
                                </p:cTn>
                              </p:par>
                              <p:par>
                                <p:cTn id="78" presetID="22" presetClass="entr" presetSubtype="8" fill="hold" grpId="0" nodeType="withEffect">
                                  <p:stCondLst>
                                    <p:cond delay="3500"/>
                                  </p:stCondLst>
                                  <p:childTnLst>
                                    <p:set>
                                      <p:cBhvr>
                                        <p:cTn id="79" dur="1" fill="hold">
                                          <p:stCondLst>
                                            <p:cond delay="0"/>
                                          </p:stCondLst>
                                        </p:cTn>
                                        <p:tgtEl>
                                          <p:spTgt spid="36"/>
                                        </p:tgtEl>
                                        <p:attrNameLst>
                                          <p:attrName>style.visibility</p:attrName>
                                        </p:attrNameLst>
                                      </p:cBhvr>
                                      <p:to>
                                        <p:strVal val="visible"/>
                                      </p:to>
                                    </p:set>
                                    <p:animEffect transition="in" filter="wipe(left)">
                                      <p:cBhvr>
                                        <p:cTn id="80" dur="1500"/>
                                        <p:tgtEl>
                                          <p:spTgt spid="36"/>
                                        </p:tgtEl>
                                      </p:cBhvr>
                                    </p:animEffect>
                                  </p:childTnLst>
                                </p:cTn>
                              </p:par>
                              <p:par>
                                <p:cTn id="81" presetID="22" presetClass="entr" presetSubtype="8" fill="hold" grpId="0" nodeType="withEffect">
                                  <p:stCondLst>
                                    <p:cond delay="3500"/>
                                  </p:stCondLst>
                                  <p:childTnLst>
                                    <p:set>
                                      <p:cBhvr>
                                        <p:cTn id="82" dur="1" fill="hold">
                                          <p:stCondLst>
                                            <p:cond delay="0"/>
                                          </p:stCondLst>
                                        </p:cTn>
                                        <p:tgtEl>
                                          <p:spTgt spid="37"/>
                                        </p:tgtEl>
                                        <p:attrNameLst>
                                          <p:attrName>style.visibility</p:attrName>
                                        </p:attrNameLst>
                                      </p:cBhvr>
                                      <p:to>
                                        <p:strVal val="visible"/>
                                      </p:to>
                                    </p:set>
                                    <p:animEffect transition="in" filter="wipe(left)">
                                      <p:cBhvr>
                                        <p:cTn id="83" dur="1500"/>
                                        <p:tgtEl>
                                          <p:spTgt spid="37"/>
                                        </p:tgtEl>
                                      </p:cBhvr>
                                    </p:animEffect>
                                  </p:childTnLst>
                                </p:cTn>
                              </p:par>
                              <p:par>
                                <p:cTn id="84" presetID="22" presetClass="entr" presetSubtype="8" fill="hold" grpId="0" nodeType="withEffect">
                                  <p:stCondLst>
                                    <p:cond delay="350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1500"/>
                                        <p:tgtEl>
                                          <p:spTgt spid="29"/>
                                        </p:tgtEl>
                                      </p:cBhvr>
                                    </p:animEffect>
                                  </p:childTnLst>
                                </p:cTn>
                              </p:par>
                              <p:par>
                                <p:cTn id="87" presetID="22" presetClass="entr" presetSubtype="8" fill="hold" grpId="0" nodeType="withEffect">
                                  <p:stCondLst>
                                    <p:cond delay="350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1500"/>
                                        <p:tgtEl>
                                          <p:spTgt spid="30"/>
                                        </p:tgtEl>
                                      </p:cBhvr>
                                    </p:animEffect>
                                  </p:childTnLst>
                                </p:cTn>
                              </p:par>
                              <p:par>
                                <p:cTn id="90" presetID="22" presetClass="entr" presetSubtype="8" fill="hold" grpId="0" nodeType="withEffect">
                                  <p:stCondLst>
                                    <p:cond delay="350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1500"/>
                                        <p:tgtEl>
                                          <p:spTgt spid="38"/>
                                        </p:tgtEl>
                                      </p:cBhvr>
                                    </p:animEffect>
                                  </p:childTnLst>
                                </p:cTn>
                              </p:par>
                              <p:par>
                                <p:cTn id="93" presetID="22" presetClass="entr" presetSubtype="8" fill="hold" grpId="0" nodeType="withEffect">
                                  <p:stCondLst>
                                    <p:cond delay="400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1500"/>
                                        <p:tgtEl>
                                          <p:spTgt spid="39"/>
                                        </p:tgtEl>
                                      </p:cBhvr>
                                    </p:animEffect>
                                  </p:childTnLst>
                                </p:cTn>
                              </p:par>
                              <p:par>
                                <p:cTn id="96" presetID="22" presetClass="entr" presetSubtype="8" fill="hold" grpId="0" nodeType="withEffect">
                                  <p:stCondLst>
                                    <p:cond delay="4000"/>
                                  </p:stCondLst>
                                  <p:childTnLst>
                                    <p:set>
                                      <p:cBhvr>
                                        <p:cTn id="97" dur="1" fill="hold">
                                          <p:stCondLst>
                                            <p:cond delay="0"/>
                                          </p:stCondLst>
                                        </p:cTn>
                                        <p:tgtEl>
                                          <p:spTgt spid="40"/>
                                        </p:tgtEl>
                                        <p:attrNameLst>
                                          <p:attrName>style.visibility</p:attrName>
                                        </p:attrNameLst>
                                      </p:cBhvr>
                                      <p:to>
                                        <p:strVal val="visible"/>
                                      </p:to>
                                    </p:set>
                                    <p:animEffect transition="in" filter="wipe(left)">
                                      <p:cBhvr>
                                        <p:cTn id="98" dur="1500"/>
                                        <p:tgtEl>
                                          <p:spTgt spid="40"/>
                                        </p:tgtEl>
                                      </p:cBhvr>
                                    </p:animEffect>
                                  </p:childTnLst>
                                </p:cTn>
                              </p:par>
                              <p:par>
                                <p:cTn id="99" presetID="22" presetClass="entr" presetSubtype="8" fill="hold" grpId="0" nodeType="withEffect">
                                  <p:stCondLst>
                                    <p:cond delay="4000"/>
                                  </p:stCondLst>
                                  <p:childTnLst>
                                    <p:set>
                                      <p:cBhvr>
                                        <p:cTn id="100" dur="1" fill="hold">
                                          <p:stCondLst>
                                            <p:cond delay="0"/>
                                          </p:stCondLst>
                                        </p:cTn>
                                        <p:tgtEl>
                                          <p:spTgt spid="41"/>
                                        </p:tgtEl>
                                        <p:attrNameLst>
                                          <p:attrName>style.visibility</p:attrName>
                                        </p:attrNameLst>
                                      </p:cBhvr>
                                      <p:to>
                                        <p:strVal val="visible"/>
                                      </p:to>
                                    </p:set>
                                    <p:animEffect transition="in" filter="wipe(left)">
                                      <p:cBhvr>
                                        <p:cTn id="101" dur="1500"/>
                                        <p:tgtEl>
                                          <p:spTgt spid="41"/>
                                        </p:tgtEl>
                                      </p:cBhvr>
                                    </p:animEffect>
                                  </p:childTnLst>
                                </p:cTn>
                              </p:par>
                              <p:par>
                                <p:cTn id="102" presetID="22" presetClass="entr" presetSubtype="8" fill="hold" grpId="0" nodeType="withEffect">
                                  <p:stCondLst>
                                    <p:cond delay="450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1500"/>
                                        <p:tgtEl>
                                          <p:spTgt spid="42"/>
                                        </p:tgtEl>
                                      </p:cBhvr>
                                    </p:animEffect>
                                  </p:childTnLst>
                                </p:cTn>
                              </p:par>
                              <p:par>
                                <p:cTn id="105" presetID="22" presetClass="entr" presetSubtype="8" fill="hold" grpId="0" nodeType="withEffect">
                                  <p:stCondLst>
                                    <p:cond delay="4500"/>
                                  </p:stCondLst>
                                  <p:childTnLst>
                                    <p:set>
                                      <p:cBhvr>
                                        <p:cTn id="106" dur="1" fill="hold">
                                          <p:stCondLst>
                                            <p:cond delay="0"/>
                                          </p:stCondLst>
                                        </p:cTn>
                                        <p:tgtEl>
                                          <p:spTgt spid="43"/>
                                        </p:tgtEl>
                                        <p:attrNameLst>
                                          <p:attrName>style.visibility</p:attrName>
                                        </p:attrNameLst>
                                      </p:cBhvr>
                                      <p:to>
                                        <p:strVal val="visible"/>
                                      </p:to>
                                    </p:set>
                                    <p:animEffect transition="in" filter="wipe(left)">
                                      <p:cBhvr>
                                        <p:cTn id="107" dur="1500"/>
                                        <p:tgtEl>
                                          <p:spTgt spid="43"/>
                                        </p:tgtEl>
                                      </p:cBhvr>
                                    </p:animEffect>
                                  </p:childTnLst>
                                </p:cTn>
                              </p:par>
                              <p:par>
                                <p:cTn id="108" presetID="22" presetClass="entr" presetSubtype="8" fill="hold" grpId="0" nodeType="withEffect">
                                  <p:stCondLst>
                                    <p:cond delay="4500"/>
                                  </p:stCondLst>
                                  <p:childTnLst>
                                    <p:set>
                                      <p:cBhvr>
                                        <p:cTn id="109" dur="1" fill="hold">
                                          <p:stCondLst>
                                            <p:cond delay="0"/>
                                          </p:stCondLst>
                                        </p:cTn>
                                        <p:tgtEl>
                                          <p:spTgt spid="47"/>
                                        </p:tgtEl>
                                        <p:attrNameLst>
                                          <p:attrName>style.visibility</p:attrName>
                                        </p:attrNameLst>
                                      </p:cBhvr>
                                      <p:to>
                                        <p:strVal val="visible"/>
                                      </p:to>
                                    </p:set>
                                    <p:animEffect transition="in" filter="wipe(left)">
                                      <p:cBhvr>
                                        <p:cTn id="110" dur="1500"/>
                                        <p:tgtEl>
                                          <p:spTgt spid="47"/>
                                        </p:tgtEl>
                                      </p:cBhvr>
                                    </p:animEffect>
                                  </p:childTnLst>
                                </p:cTn>
                              </p:par>
                              <p:par>
                                <p:cTn id="111" presetID="22" presetClass="entr" presetSubtype="8" fill="hold" grpId="0" nodeType="withEffect">
                                  <p:stCondLst>
                                    <p:cond delay="4500"/>
                                  </p:stCondLst>
                                  <p:childTnLst>
                                    <p:set>
                                      <p:cBhvr>
                                        <p:cTn id="112" dur="1" fill="hold">
                                          <p:stCondLst>
                                            <p:cond delay="0"/>
                                          </p:stCondLst>
                                        </p:cTn>
                                        <p:tgtEl>
                                          <p:spTgt spid="44"/>
                                        </p:tgtEl>
                                        <p:attrNameLst>
                                          <p:attrName>style.visibility</p:attrName>
                                        </p:attrNameLst>
                                      </p:cBhvr>
                                      <p:to>
                                        <p:strVal val="visible"/>
                                      </p:to>
                                    </p:set>
                                    <p:animEffect transition="in" filter="wipe(left)">
                                      <p:cBhvr>
                                        <p:cTn id="113" dur="1500"/>
                                        <p:tgtEl>
                                          <p:spTgt spid="44"/>
                                        </p:tgtEl>
                                      </p:cBhvr>
                                    </p:animEffect>
                                  </p:childTnLst>
                                </p:cTn>
                              </p:par>
                              <p:par>
                                <p:cTn id="114" presetID="22" presetClass="entr" presetSubtype="8" fill="hold" grpId="0" nodeType="withEffect">
                                  <p:stCondLst>
                                    <p:cond delay="4500"/>
                                  </p:stCondLst>
                                  <p:childTnLst>
                                    <p:set>
                                      <p:cBhvr>
                                        <p:cTn id="115" dur="1" fill="hold">
                                          <p:stCondLst>
                                            <p:cond delay="0"/>
                                          </p:stCondLst>
                                        </p:cTn>
                                        <p:tgtEl>
                                          <p:spTgt spid="45"/>
                                        </p:tgtEl>
                                        <p:attrNameLst>
                                          <p:attrName>style.visibility</p:attrName>
                                        </p:attrNameLst>
                                      </p:cBhvr>
                                      <p:to>
                                        <p:strVal val="visible"/>
                                      </p:to>
                                    </p:set>
                                    <p:animEffect transition="in" filter="wipe(left)">
                                      <p:cBhvr>
                                        <p:cTn id="116" dur="1500"/>
                                        <p:tgtEl>
                                          <p:spTgt spid="45"/>
                                        </p:tgtEl>
                                      </p:cBhvr>
                                    </p:animEffect>
                                  </p:childTnLst>
                                </p:cTn>
                              </p:par>
                              <p:par>
                                <p:cTn id="117" presetID="22" presetClass="entr" presetSubtype="8" fill="hold" grpId="0" nodeType="withEffect">
                                  <p:stCondLst>
                                    <p:cond delay="4500"/>
                                  </p:stCondLst>
                                  <p:childTnLst>
                                    <p:set>
                                      <p:cBhvr>
                                        <p:cTn id="118" dur="1" fill="hold">
                                          <p:stCondLst>
                                            <p:cond delay="0"/>
                                          </p:stCondLst>
                                        </p:cTn>
                                        <p:tgtEl>
                                          <p:spTgt spid="46"/>
                                        </p:tgtEl>
                                        <p:attrNameLst>
                                          <p:attrName>style.visibility</p:attrName>
                                        </p:attrNameLst>
                                      </p:cBhvr>
                                      <p:to>
                                        <p:strVal val="visible"/>
                                      </p:to>
                                    </p:set>
                                    <p:animEffect transition="in" filter="wipe(left)">
                                      <p:cBhvr>
                                        <p:cTn id="119" dur="1500"/>
                                        <p:tgtEl>
                                          <p:spTgt spid="46"/>
                                        </p:tgtEl>
                                      </p:cBhvr>
                                    </p:animEffect>
                                  </p:childTnLst>
                                </p:cTn>
                              </p:par>
                              <p:par>
                                <p:cTn id="120" presetID="22" presetClass="entr" presetSubtype="8" fill="hold" grpId="0" nodeType="withEffect">
                                  <p:stCondLst>
                                    <p:cond delay="4500"/>
                                  </p:stCondLst>
                                  <p:childTnLst>
                                    <p:set>
                                      <p:cBhvr>
                                        <p:cTn id="121" dur="1" fill="hold">
                                          <p:stCondLst>
                                            <p:cond delay="0"/>
                                          </p:stCondLst>
                                        </p:cTn>
                                        <p:tgtEl>
                                          <p:spTgt spid="48"/>
                                        </p:tgtEl>
                                        <p:attrNameLst>
                                          <p:attrName>style.visibility</p:attrName>
                                        </p:attrNameLst>
                                      </p:cBhvr>
                                      <p:to>
                                        <p:strVal val="visible"/>
                                      </p:to>
                                    </p:set>
                                    <p:animEffect transition="in" filter="wipe(left)">
                                      <p:cBhvr>
                                        <p:cTn id="122" dur="1500"/>
                                        <p:tgtEl>
                                          <p:spTgt spid="48"/>
                                        </p:tgtEl>
                                      </p:cBhvr>
                                    </p:animEffect>
                                  </p:childTnLst>
                                </p:cTn>
                              </p:par>
                              <p:par>
                                <p:cTn id="123" presetID="16" presetClass="entr" presetSubtype="42" fill="hold" nodeType="withEffect">
                                  <p:stCondLst>
                                    <p:cond delay="1000"/>
                                  </p:stCondLst>
                                  <p:childTnLst>
                                    <p:set>
                                      <p:cBhvr>
                                        <p:cTn id="124" dur="1" fill="hold">
                                          <p:stCondLst>
                                            <p:cond delay="0"/>
                                          </p:stCondLst>
                                        </p:cTn>
                                        <p:tgtEl>
                                          <p:spTgt spid="9"/>
                                        </p:tgtEl>
                                        <p:attrNameLst>
                                          <p:attrName>style.visibility</p:attrName>
                                        </p:attrNameLst>
                                      </p:cBhvr>
                                      <p:to>
                                        <p:strVal val="visible"/>
                                      </p:to>
                                    </p:set>
                                    <p:animEffect transition="in" filter="barn(outHorizontal)">
                                      <p:cBhvr>
                                        <p:cTn id="1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27" grpId="0" animBg="1"/>
      <p:bldP spid="145"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29" grpId="0" animBg="1"/>
      <p:bldP spid="30" grpId="0" animBg="1"/>
      <p:bldP spid="38" grpId="0" animBg="1"/>
      <p:bldP spid="39" grpId="0" animBg="1"/>
      <p:bldP spid="40" grpId="0" animBg="1"/>
      <p:bldP spid="41" grpId="0" animBg="1"/>
      <p:bldP spid="42" grpId="0" animBg="1"/>
      <p:bldP spid="43" grpId="0" animBg="1"/>
      <p:bldP spid="47" grpId="0" animBg="1"/>
      <p:bldP spid="44" grpId="0" animBg="1"/>
      <p:bldP spid="45" grpId="0" animBg="1"/>
      <p:bldP spid="46"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a:extLst>
              <a:ext uri="{FF2B5EF4-FFF2-40B4-BE49-F238E27FC236}">
                <a16:creationId xmlns:a16="http://schemas.microsoft.com/office/drawing/2014/main" id="{A263D966-17DC-46D9-B390-7F558A951AE8}"/>
              </a:ext>
            </a:extLst>
          </p:cNvPr>
          <p:cNvSpPr/>
          <p:nvPr/>
        </p:nvSpPr>
        <p:spPr>
          <a:xfrm>
            <a:off x="4993038" y="4771432"/>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50" name="Rounded Rectangle">
            <a:extLst>
              <a:ext uri="{FF2B5EF4-FFF2-40B4-BE49-F238E27FC236}">
                <a16:creationId xmlns:a16="http://schemas.microsoft.com/office/drawing/2014/main" id="{0D3D33DF-FC98-4E1D-9682-4B9166EE4CFC}"/>
              </a:ext>
            </a:extLst>
          </p:cNvPr>
          <p:cNvSpPr/>
          <p:nvPr/>
        </p:nvSpPr>
        <p:spPr>
          <a:xfrm>
            <a:off x="7270425" y="4771432"/>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51" name="Rounded Rectangle">
            <a:extLst>
              <a:ext uri="{FF2B5EF4-FFF2-40B4-BE49-F238E27FC236}">
                <a16:creationId xmlns:a16="http://schemas.microsoft.com/office/drawing/2014/main" id="{BC37E938-2217-4126-8800-4BED9E9FBDD4}"/>
              </a:ext>
            </a:extLst>
          </p:cNvPr>
          <p:cNvSpPr/>
          <p:nvPr/>
        </p:nvSpPr>
        <p:spPr>
          <a:xfrm>
            <a:off x="2715651" y="4771432"/>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52" name="Rounded Rectangle">
            <a:extLst>
              <a:ext uri="{FF2B5EF4-FFF2-40B4-BE49-F238E27FC236}">
                <a16:creationId xmlns:a16="http://schemas.microsoft.com/office/drawing/2014/main" id="{2DE9193A-E8EC-4FED-A5D0-11A70FDA6FE8}"/>
              </a:ext>
            </a:extLst>
          </p:cNvPr>
          <p:cNvSpPr/>
          <p:nvPr/>
        </p:nvSpPr>
        <p:spPr>
          <a:xfrm>
            <a:off x="438264" y="4771432"/>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graphicFrame>
        <p:nvGraphicFramePr>
          <p:cNvPr id="33" name="Table 32">
            <a:extLst>
              <a:ext uri="{FF2B5EF4-FFF2-40B4-BE49-F238E27FC236}">
                <a16:creationId xmlns:a16="http://schemas.microsoft.com/office/drawing/2014/main" id="{611621E2-8F05-4B42-AA64-58D2BF786BA0}"/>
              </a:ext>
            </a:extLst>
          </p:cNvPr>
          <p:cNvGraphicFramePr>
            <a:graphicFrameLocks noGrp="1"/>
          </p:cNvGraphicFramePr>
          <p:nvPr>
            <p:extLst>
              <p:ext uri="{D42A27DB-BD31-4B8C-83A1-F6EECF244321}">
                <p14:modId xmlns:p14="http://schemas.microsoft.com/office/powerpoint/2010/main" val="191057654"/>
              </p:ext>
            </p:extLst>
          </p:nvPr>
        </p:nvGraphicFramePr>
        <p:xfrm>
          <a:off x="507490" y="4899019"/>
          <a:ext cx="2009721" cy="158225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2214695594"/>
                    </a:ext>
                  </a:extLst>
                </a:gridCol>
                <a:gridCol w="287103">
                  <a:extLst>
                    <a:ext uri="{9D8B030D-6E8A-4147-A177-3AD203B41FA5}">
                      <a16:colId xmlns:a16="http://schemas.microsoft.com/office/drawing/2014/main" val="3947185650"/>
                    </a:ext>
                  </a:extLst>
                </a:gridCol>
                <a:gridCol w="287103">
                  <a:extLst>
                    <a:ext uri="{9D8B030D-6E8A-4147-A177-3AD203B41FA5}">
                      <a16:colId xmlns:a16="http://schemas.microsoft.com/office/drawing/2014/main" val="2739456332"/>
                    </a:ext>
                  </a:extLst>
                </a:gridCol>
                <a:gridCol w="287103">
                  <a:extLst>
                    <a:ext uri="{9D8B030D-6E8A-4147-A177-3AD203B41FA5}">
                      <a16:colId xmlns:a16="http://schemas.microsoft.com/office/drawing/2014/main" val="1470855142"/>
                    </a:ext>
                  </a:extLst>
                </a:gridCol>
                <a:gridCol w="287103">
                  <a:extLst>
                    <a:ext uri="{9D8B030D-6E8A-4147-A177-3AD203B41FA5}">
                      <a16:colId xmlns:a16="http://schemas.microsoft.com/office/drawing/2014/main" val="2688572818"/>
                    </a:ext>
                  </a:extLst>
                </a:gridCol>
                <a:gridCol w="287103">
                  <a:extLst>
                    <a:ext uri="{9D8B030D-6E8A-4147-A177-3AD203B41FA5}">
                      <a16:colId xmlns:a16="http://schemas.microsoft.com/office/drawing/2014/main" val="3064438994"/>
                    </a:ext>
                  </a:extLst>
                </a:gridCol>
                <a:gridCol w="287103">
                  <a:extLst>
                    <a:ext uri="{9D8B030D-6E8A-4147-A177-3AD203B41FA5}">
                      <a16:colId xmlns:a16="http://schemas.microsoft.com/office/drawing/2014/main" val="2638305602"/>
                    </a:ext>
                  </a:extLst>
                </a:gridCol>
              </a:tblGrid>
              <a:tr h="255433">
                <a:tc gridSpan="7">
                  <a:txBody>
                    <a:bodyPr/>
                    <a:lstStyle/>
                    <a:p>
                      <a:pPr algn="ctr" fontAlgn="ctr"/>
                      <a:r>
                        <a:rPr lang="en-MY" sz="1100" b="1" u="none" strike="noStrike" dirty="0">
                          <a:solidFill>
                            <a:schemeClr val="accent2"/>
                          </a:solidFill>
                          <a:effectLst/>
                          <a:latin typeface="Century Gothic" panose="020B0502020202020204" pitchFamily="34" charset="0"/>
                        </a:rPr>
                        <a:t>SEPTEMBER</a:t>
                      </a:r>
                      <a:endParaRPr lang="en-MY" sz="11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685526622"/>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F</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8013572"/>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521957"/>
                  </a:ext>
                </a:extLst>
              </a:tr>
              <a:tr h="189487">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2433963"/>
                  </a:ext>
                </a:extLst>
              </a:tr>
              <a:tr h="189487">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1626915"/>
                  </a:ext>
                </a:extLst>
              </a:tr>
              <a:tr h="189487">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3677879"/>
                  </a:ext>
                </a:extLst>
              </a:tr>
              <a:tr h="189487">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653441"/>
                  </a:ext>
                </a:extLst>
              </a:tr>
              <a:tr h="189487">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2571322"/>
                  </a:ext>
                </a:extLst>
              </a:tr>
            </a:tbl>
          </a:graphicData>
        </a:graphic>
      </p:graphicFrame>
      <p:graphicFrame>
        <p:nvGraphicFramePr>
          <p:cNvPr id="34" name="Table 33">
            <a:extLst>
              <a:ext uri="{FF2B5EF4-FFF2-40B4-BE49-F238E27FC236}">
                <a16:creationId xmlns:a16="http://schemas.microsoft.com/office/drawing/2014/main" id="{B410C8DA-8961-4AE0-894A-3F1796CCFAA1}"/>
              </a:ext>
            </a:extLst>
          </p:cNvPr>
          <p:cNvGraphicFramePr>
            <a:graphicFrameLocks noGrp="1"/>
          </p:cNvGraphicFramePr>
          <p:nvPr>
            <p:extLst>
              <p:ext uri="{D42A27DB-BD31-4B8C-83A1-F6EECF244321}">
                <p14:modId xmlns:p14="http://schemas.microsoft.com/office/powerpoint/2010/main" val="759057999"/>
              </p:ext>
            </p:extLst>
          </p:nvPr>
        </p:nvGraphicFramePr>
        <p:xfrm>
          <a:off x="2784992" y="4883779"/>
          <a:ext cx="2009721" cy="159749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316925610"/>
                    </a:ext>
                  </a:extLst>
                </a:gridCol>
                <a:gridCol w="287103">
                  <a:extLst>
                    <a:ext uri="{9D8B030D-6E8A-4147-A177-3AD203B41FA5}">
                      <a16:colId xmlns:a16="http://schemas.microsoft.com/office/drawing/2014/main" val="3550082600"/>
                    </a:ext>
                  </a:extLst>
                </a:gridCol>
                <a:gridCol w="287103">
                  <a:extLst>
                    <a:ext uri="{9D8B030D-6E8A-4147-A177-3AD203B41FA5}">
                      <a16:colId xmlns:a16="http://schemas.microsoft.com/office/drawing/2014/main" val="1178382641"/>
                    </a:ext>
                  </a:extLst>
                </a:gridCol>
                <a:gridCol w="287103">
                  <a:extLst>
                    <a:ext uri="{9D8B030D-6E8A-4147-A177-3AD203B41FA5}">
                      <a16:colId xmlns:a16="http://schemas.microsoft.com/office/drawing/2014/main" val="3519187219"/>
                    </a:ext>
                  </a:extLst>
                </a:gridCol>
                <a:gridCol w="287103">
                  <a:extLst>
                    <a:ext uri="{9D8B030D-6E8A-4147-A177-3AD203B41FA5}">
                      <a16:colId xmlns:a16="http://schemas.microsoft.com/office/drawing/2014/main" val="3533363926"/>
                    </a:ext>
                  </a:extLst>
                </a:gridCol>
                <a:gridCol w="287103">
                  <a:extLst>
                    <a:ext uri="{9D8B030D-6E8A-4147-A177-3AD203B41FA5}">
                      <a16:colId xmlns:a16="http://schemas.microsoft.com/office/drawing/2014/main" val="2592419217"/>
                    </a:ext>
                  </a:extLst>
                </a:gridCol>
                <a:gridCol w="287103">
                  <a:extLst>
                    <a:ext uri="{9D8B030D-6E8A-4147-A177-3AD203B41FA5}">
                      <a16:colId xmlns:a16="http://schemas.microsoft.com/office/drawing/2014/main" val="4242198217"/>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OCTOBER</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474795471"/>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3676210"/>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8780281"/>
                  </a:ext>
                </a:extLst>
              </a:tr>
              <a:tr h="189487">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635855"/>
                  </a:ext>
                </a:extLst>
              </a:tr>
              <a:tr h="189487">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6109178"/>
                  </a:ext>
                </a:extLst>
              </a:tr>
              <a:tr h="189487">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2265769"/>
                  </a:ext>
                </a:extLst>
              </a:tr>
              <a:tr h="189487">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040758"/>
                  </a:ext>
                </a:extLst>
              </a:tr>
              <a:tr h="189487">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06300"/>
                  </a:ext>
                </a:extLst>
              </a:tr>
            </a:tbl>
          </a:graphicData>
        </a:graphic>
      </p:graphicFrame>
      <p:graphicFrame>
        <p:nvGraphicFramePr>
          <p:cNvPr id="35" name="Table 34">
            <a:extLst>
              <a:ext uri="{FF2B5EF4-FFF2-40B4-BE49-F238E27FC236}">
                <a16:creationId xmlns:a16="http://schemas.microsoft.com/office/drawing/2014/main" id="{4C20F96D-AD44-4690-B9E2-23097A5D62E7}"/>
              </a:ext>
            </a:extLst>
          </p:cNvPr>
          <p:cNvGraphicFramePr>
            <a:graphicFrameLocks noGrp="1"/>
          </p:cNvGraphicFramePr>
          <p:nvPr>
            <p:extLst>
              <p:ext uri="{D42A27DB-BD31-4B8C-83A1-F6EECF244321}">
                <p14:modId xmlns:p14="http://schemas.microsoft.com/office/powerpoint/2010/main" val="3757720539"/>
              </p:ext>
            </p:extLst>
          </p:nvPr>
        </p:nvGraphicFramePr>
        <p:xfrm>
          <a:off x="5032544" y="4906866"/>
          <a:ext cx="2009721" cy="158225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407608281"/>
                    </a:ext>
                  </a:extLst>
                </a:gridCol>
                <a:gridCol w="287103">
                  <a:extLst>
                    <a:ext uri="{9D8B030D-6E8A-4147-A177-3AD203B41FA5}">
                      <a16:colId xmlns:a16="http://schemas.microsoft.com/office/drawing/2014/main" val="3383089253"/>
                    </a:ext>
                  </a:extLst>
                </a:gridCol>
                <a:gridCol w="287103">
                  <a:extLst>
                    <a:ext uri="{9D8B030D-6E8A-4147-A177-3AD203B41FA5}">
                      <a16:colId xmlns:a16="http://schemas.microsoft.com/office/drawing/2014/main" val="599581781"/>
                    </a:ext>
                  </a:extLst>
                </a:gridCol>
                <a:gridCol w="287103">
                  <a:extLst>
                    <a:ext uri="{9D8B030D-6E8A-4147-A177-3AD203B41FA5}">
                      <a16:colId xmlns:a16="http://schemas.microsoft.com/office/drawing/2014/main" val="3666535565"/>
                    </a:ext>
                  </a:extLst>
                </a:gridCol>
                <a:gridCol w="287103">
                  <a:extLst>
                    <a:ext uri="{9D8B030D-6E8A-4147-A177-3AD203B41FA5}">
                      <a16:colId xmlns:a16="http://schemas.microsoft.com/office/drawing/2014/main" val="4272715500"/>
                    </a:ext>
                  </a:extLst>
                </a:gridCol>
                <a:gridCol w="287103">
                  <a:extLst>
                    <a:ext uri="{9D8B030D-6E8A-4147-A177-3AD203B41FA5}">
                      <a16:colId xmlns:a16="http://schemas.microsoft.com/office/drawing/2014/main" val="1726563234"/>
                    </a:ext>
                  </a:extLst>
                </a:gridCol>
                <a:gridCol w="287103">
                  <a:extLst>
                    <a:ext uri="{9D8B030D-6E8A-4147-A177-3AD203B41FA5}">
                      <a16:colId xmlns:a16="http://schemas.microsoft.com/office/drawing/2014/main" val="422228533"/>
                    </a:ext>
                  </a:extLst>
                </a:gridCol>
              </a:tblGrid>
              <a:tr h="255433">
                <a:tc gridSpan="7">
                  <a:txBody>
                    <a:bodyPr/>
                    <a:lstStyle/>
                    <a:p>
                      <a:pPr algn="ctr" fontAlgn="ctr"/>
                      <a:r>
                        <a:rPr lang="en-MY" sz="1100" b="1" u="none" strike="noStrike" dirty="0">
                          <a:solidFill>
                            <a:schemeClr val="accent2"/>
                          </a:solidFill>
                          <a:effectLst/>
                          <a:latin typeface="Century Gothic" panose="020B0502020202020204" pitchFamily="34" charset="0"/>
                        </a:rPr>
                        <a:t>NOVEMBER</a:t>
                      </a:r>
                      <a:endParaRPr lang="en-MY" sz="11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767065369"/>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764820"/>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5345469"/>
                  </a:ext>
                </a:extLst>
              </a:tr>
              <a:tr h="189487">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12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321518"/>
                  </a:ext>
                </a:extLst>
              </a:tr>
              <a:tr h="189487">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511732"/>
                  </a:ext>
                </a:extLst>
              </a:tr>
              <a:tr h="189487">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9885666"/>
                  </a:ext>
                </a:extLst>
              </a:tr>
              <a:tr h="189487">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4686637"/>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46404937"/>
                  </a:ext>
                </a:extLst>
              </a:tr>
            </a:tbl>
          </a:graphicData>
        </a:graphic>
      </p:graphicFrame>
      <p:graphicFrame>
        <p:nvGraphicFramePr>
          <p:cNvPr id="36" name="Table 35">
            <a:extLst>
              <a:ext uri="{FF2B5EF4-FFF2-40B4-BE49-F238E27FC236}">
                <a16:creationId xmlns:a16="http://schemas.microsoft.com/office/drawing/2014/main" id="{72835BCC-F24B-4C78-92DB-96777C6404DC}"/>
              </a:ext>
            </a:extLst>
          </p:cNvPr>
          <p:cNvGraphicFramePr>
            <a:graphicFrameLocks noGrp="1"/>
          </p:cNvGraphicFramePr>
          <p:nvPr>
            <p:extLst>
              <p:ext uri="{D42A27DB-BD31-4B8C-83A1-F6EECF244321}">
                <p14:modId xmlns:p14="http://schemas.microsoft.com/office/powerpoint/2010/main" val="3385985374"/>
              </p:ext>
            </p:extLst>
          </p:nvPr>
        </p:nvGraphicFramePr>
        <p:xfrm>
          <a:off x="7326604" y="4883779"/>
          <a:ext cx="2009721" cy="1408006"/>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1427559678"/>
                    </a:ext>
                  </a:extLst>
                </a:gridCol>
                <a:gridCol w="287103">
                  <a:extLst>
                    <a:ext uri="{9D8B030D-6E8A-4147-A177-3AD203B41FA5}">
                      <a16:colId xmlns:a16="http://schemas.microsoft.com/office/drawing/2014/main" val="1801245669"/>
                    </a:ext>
                  </a:extLst>
                </a:gridCol>
                <a:gridCol w="287103">
                  <a:extLst>
                    <a:ext uri="{9D8B030D-6E8A-4147-A177-3AD203B41FA5}">
                      <a16:colId xmlns:a16="http://schemas.microsoft.com/office/drawing/2014/main" val="2972031333"/>
                    </a:ext>
                  </a:extLst>
                </a:gridCol>
                <a:gridCol w="287103">
                  <a:extLst>
                    <a:ext uri="{9D8B030D-6E8A-4147-A177-3AD203B41FA5}">
                      <a16:colId xmlns:a16="http://schemas.microsoft.com/office/drawing/2014/main" val="2518386163"/>
                    </a:ext>
                  </a:extLst>
                </a:gridCol>
                <a:gridCol w="287103">
                  <a:extLst>
                    <a:ext uri="{9D8B030D-6E8A-4147-A177-3AD203B41FA5}">
                      <a16:colId xmlns:a16="http://schemas.microsoft.com/office/drawing/2014/main" val="1436916297"/>
                    </a:ext>
                  </a:extLst>
                </a:gridCol>
                <a:gridCol w="287103">
                  <a:extLst>
                    <a:ext uri="{9D8B030D-6E8A-4147-A177-3AD203B41FA5}">
                      <a16:colId xmlns:a16="http://schemas.microsoft.com/office/drawing/2014/main" val="997525882"/>
                    </a:ext>
                  </a:extLst>
                </a:gridCol>
                <a:gridCol w="287103">
                  <a:extLst>
                    <a:ext uri="{9D8B030D-6E8A-4147-A177-3AD203B41FA5}">
                      <a16:colId xmlns:a16="http://schemas.microsoft.com/office/drawing/2014/main" val="2925702526"/>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DECEMBER</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918838350"/>
                  </a:ext>
                </a:extLst>
              </a:tr>
              <a:tr h="189487">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W</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2432457"/>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297320"/>
                  </a:ext>
                </a:extLst>
              </a:tr>
              <a:tr h="189487">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2671940"/>
                  </a:ext>
                </a:extLst>
              </a:tr>
              <a:tr h="189487">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1050608"/>
                  </a:ext>
                </a:extLst>
              </a:tr>
              <a:tr h="189487">
                <a:tc>
                  <a:txBody>
                    <a:bodyPr/>
                    <a:lstStyle/>
                    <a:p>
                      <a:pPr algn="ctr" fontAlgn="b"/>
                      <a:r>
                        <a:rPr lang="en-MY" sz="800" u="none" strike="noStrike" dirty="0">
                          <a:solidFill>
                            <a:schemeClr val="tx2"/>
                          </a:solidFill>
                          <a:effectLst/>
                          <a:latin typeface="Century Gothic" panose="020B0502020202020204" pitchFamily="34" charset="0"/>
                        </a:rPr>
                        <a:t>18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96686"/>
                  </a:ext>
                </a:extLst>
              </a:tr>
              <a:tr h="189487">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70870990"/>
                  </a:ext>
                </a:extLst>
              </a:tr>
            </a:tbl>
          </a:graphicData>
        </a:graphic>
      </p:graphicFrame>
      <p:sp>
        <p:nvSpPr>
          <p:cNvPr id="44" name="Rounded Rectangle">
            <a:extLst>
              <a:ext uri="{FF2B5EF4-FFF2-40B4-BE49-F238E27FC236}">
                <a16:creationId xmlns:a16="http://schemas.microsoft.com/office/drawing/2014/main" id="{E2953F8B-D472-4CA3-9C68-682A83ADD006}"/>
              </a:ext>
            </a:extLst>
          </p:cNvPr>
          <p:cNvSpPr/>
          <p:nvPr/>
        </p:nvSpPr>
        <p:spPr>
          <a:xfrm>
            <a:off x="4993038" y="2868524"/>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45" name="Rounded Rectangle">
            <a:extLst>
              <a:ext uri="{FF2B5EF4-FFF2-40B4-BE49-F238E27FC236}">
                <a16:creationId xmlns:a16="http://schemas.microsoft.com/office/drawing/2014/main" id="{26E3C9F3-833A-4545-AF2B-A1860F518E47}"/>
              </a:ext>
            </a:extLst>
          </p:cNvPr>
          <p:cNvSpPr/>
          <p:nvPr/>
        </p:nvSpPr>
        <p:spPr>
          <a:xfrm>
            <a:off x="7270425" y="2868524"/>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46" name="Rounded Rectangle">
            <a:extLst>
              <a:ext uri="{FF2B5EF4-FFF2-40B4-BE49-F238E27FC236}">
                <a16:creationId xmlns:a16="http://schemas.microsoft.com/office/drawing/2014/main" id="{774B0C3F-8FA1-47AF-93FD-E386F63BA27E}"/>
              </a:ext>
            </a:extLst>
          </p:cNvPr>
          <p:cNvSpPr/>
          <p:nvPr/>
        </p:nvSpPr>
        <p:spPr>
          <a:xfrm>
            <a:off x="2715651" y="2868524"/>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47" name="Rounded Rectangle">
            <a:extLst>
              <a:ext uri="{FF2B5EF4-FFF2-40B4-BE49-F238E27FC236}">
                <a16:creationId xmlns:a16="http://schemas.microsoft.com/office/drawing/2014/main" id="{CF2914BF-DDA9-426A-BD65-4DD2BE9F0A0D}"/>
              </a:ext>
            </a:extLst>
          </p:cNvPr>
          <p:cNvSpPr/>
          <p:nvPr/>
        </p:nvSpPr>
        <p:spPr>
          <a:xfrm>
            <a:off x="438264" y="2868524"/>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graphicFrame>
        <p:nvGraphicFramePr>
          <p:cNvPr id="28" name="Table 27">
            <a:extLst>
              <a:ext uri="{FF2B5EF4-FFF2-40B4-BE49-F238E27FC236}">
                <a16:creationId xmlns:a16="http://schemas.microsoft.com/office/drawing/2014/main" id="{7934AE9E-DF31-4EA7-8AFA-E793356151A1}"/>
              </a:ext>
            </a:extLst>
          </p:cNvPr>
          <p:cNvGraphicFramePr>
            <a:graphicFrameLocks noGrp="1"/>
          </p:cNvGraphicFramePr>
          <p:nvPr>
            <p:extLst>
              <p:ext uri="{D42A27DB-BD31-4B8C-83A1-F6EECF244321}">
                <p14:modId xmlns:p14="http://schemas.microsoft.com/office/powerpoint/2010/main" val="1656965793"/>
              </p:ext>
            </p:extLst>
          </p:nvPr>
        </p:nvGraphicFramePr>
        <p:xfrm>
          <a:off x="2784992" y="2999267"/>
          <a:ext cx="2009721" cy="158225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3874350887"/>
                    </a:ext>
                  </a:extLst>
                </a:gridCol>
                <a:gridCol w="287103">
                  <a:extLst>
                    <a:ext uri="{9D8B030D-6E8A-4147-A177-3AD203B41FA5}">
                      <a16:colId xmlns:a16="http://schemas.microsoft.com/office/drawing/2014/main" val="905346346"/>
                    </a:ext>
                  </a:extLst>
                </a:gridCol>
                <a:gridCol w="287103">
                  <a:extLst>
                    <a:ext uri="{9D8B030D-6E8A-4147-A177-3AD203B41FA5}">
                      <a16:colId xmlns:a16="http://schemas.microsoft.com/office/drawing/2014/main" val="2026633979"/>
                    </a:ext>
                  </a:extLst>
                </a:gridCol>
                <a:gridCol w="287103">
                  <a:extLst>
                    <a:ext uri="{9D8B030D-6E8A-4147-A177-3AD203B41FA5}">
                      <a16:colId xmlns:a16="http://schemas.microsoft.com/office/drawing/2014/main" val="3176459672"/>
                    </a:ext>
                  </a:extLst>
                </a:gridCol>
                <a:gridCol w="287103">
                  <a:extLst>
                    <a:ext uri="{9D8B030D-6E8A-4147-A177-3AD203B41FA5}">
                      <a16:colId xmlns:a16="http://schemas.microsoft.com/office/drawing/2014/main" val="1395303431"/>
                    </a:ext>
                  </a:extLst>
                </a:gridCol>
                <a:gridCol w="287103">
                  <a:extLst>
                    <a:ext uri="{9D8B030D-6E8A-4147-A177-3AD203B41FA5}">
                      <a16:colId xmlns:a16="http://schemas.microsoft.com/office/drawing/2014/main" val="3817706840"/>
                    </a:ext>
                  </a:extLst>
                </a:gridCol>
                <a:gridCol w="287103">
                  <a:extLst>
                    <a:ext uri="{9D8B030D-6E8A-4147-A177-3AD203B41FA5}">
                      <a16:colId xmlns:a16="http://schemas.microsoft.com/office/drawing/2014/main" val="1085372619"/>
                    </a:ext>
                  </a:extLst>
                </a:gridCol>
              </a:tblGrid>
              <a:tr h="255433">
                <a:tc gridSpan="7">
                  <a:txBody>
                    <a:bodyPr/>
                    <a:lstStyle/>
                    <a:p>
                      <a:pPr algn="ctr" fontAlgn="ctr"/>
                      <a:r>
                        <a:rPr lang="en-MY" sz="1100" b="1" u="none" strike="noStrike" dirty="0">
                          <a:solidFill>
                            <a:schemeClr val="accent2"/>
                          </a:solidFill>
                          <a:effectLst/>
                          <a:latin typeface="Century Gothic" panose="020B0502020202020204" pitchFamily="34" charset="0"/>
                        </a:rPr>
                        <a:t>JUNE</a:t>
                      </a:r>
                      <a:endParaRPr lang="en-MY" sz="11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705153596"/>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W</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4501735"/>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7076129"/>
                  </a:ext>
                </a:extLst>
              </a:tr>
              <a:tr h="189487">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493932"/>
                  </a:ext>
                </a:extLst>
              </a:tr>
              <a:tr h="189487">
                <a:tc>
                  <a:txBody>
                    <a:bodyPr/>
                    <a:lstStyle/>
                    <a:p>
                      <a:pPr algn="ctr" fontAlgn="b"/>
                      <a:r>
                        <a:rPr lang="en-MY" sz="800" u="none" strike="noStrike">
                          <a:solidFill>
                            <a:schemeClr val="tx2"/>
                          </a:solidFill>
                          <a:effectLst/>
                          <a:latin typeface="Century Gothic" panose="020B0502020202020204" pitchFamily="34" charset="0"/>
                        </a:rPr>
                        <a:t>12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81380307"/>
                  </a:ext>
                </a:extLst>
              </a:tr>
              <a:tr h="189487">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8640422"/>
                  </a:ext>
                </a:extLst>
              </a:tr>
              <a:tr h="189487">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2751797"/>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0130046"/>
                  </a:ext>
                </a:extLst>
              </a:tr>
            </a:tbl>
          </a:graphicData>
        </a:graphic>
      </p:graphicFrame>
      <p:graphicFrame>
        <p:nvGraphicFramePr>
          <p:cNvPr id="30" name="Table 29">
            <a:extLst>
              <a:ext uri="{FF2B5EF4-FFF2-40B4-BE49-F238E27FC236}">
                <a16:creationId xmlns:a16="http://schemas.microsoft.com/office/drawing/2014/main" id="{DD2654A9-CB74-45DD-8022-EE5ECE6C1DB1}"/>
              </a:ext>
            </a:extLst>
          </p:cNvPr>
          <p:cNvGraphicFramePr>
            <a:graphicFrameLocks noGrp="1"/>
          </p:cNvGraphicFramePr>
          <p:nvPr>
            <p:extLst>
              <p:ext uri="{D42A27DB-BD31-4B8C-83A1-F6EECF244321}">
                <p14:modId xmlns:p14="http://schemas.microsoft.com/office/powerpoint/2010/main" val="4218414320"/>
              </p:ext>
            </p:extLst>
          </p:nvPr>
        </p:nvGraphicFramePr>
        <p:xfrm>
          <a:off x="507490" y="2999267"/>
          <a:ext cx="2009721" cy="158225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504573559"/>
                    </a:ext>
                  </a:extLst>
                </a:gridCol>
                <a:gridCol w="287103">
                  <a:extLst>
                    <a:ext uri="{9D8B030D-6E8A-4147-A177-3AD203B41FA5}">
                      <a16:colId xmlns:a16="http://schemas.microsoft.com/office/drawing/2014/main" val="2071617826"/>
                    </a:ext>
                  </a:extLst>
                </a:gridCol>
                <a:gridCol w="287103">
                  <a:extLst>
                    <a:ext uri="{9D8B030D-6E8A-4147-A177-3AD203B41FA5}">
                      <a16:colId xmlns:a16="http://schemas.microsoft.com/office/drawing/2014/main" val="2221350791"/>
                    </a:ext>
                  </a:extLst>
                </a:gridCol>
                <a:gridCol w="287103">
                  <a:extLst>
                    <a:ext uri="{9D8B030D-6E8A-4147-A177-3AD203B41FA5}">
                      <a16:colId xmlns:a16="http://schemas.microsoft.com/office/drawing/2014/main" val="1623838817"/>
                    </a:ext>
                  </a:extLst>
                </a:gridCol>
                <a:gridCol w="287103">
                  <a:extLst>
                    <a:ext uri="{9D8B030D-6E8A-4147-A177-3AD203B41FA5}">
                      <a16:colId xmlns:a16="http://schemas.microsoft.com/office/drawing/2014/main" val="543601065"/>
                    </a:ext>
                  </a:extLst>
                </a:gridCol>
                <a:gridCol w="287103">
                  <a:extLst>
                    <a:ext uri="{9D8B030D-6E8A-4147-A177-3AD203B41FA5}">
                      <a16:colId xmlns:a16="http://schemas.microsoft.com/office/drawing/2014/main" val="3675863446"/>
                    </a:ext>
                  </a:extLst>
                </a:gridCol>
                <a:gridCol w="287103">
                  <a:extLst>
                    <a:ext uri="{9D8B030D-6E8A-4147-A177-3AD203B41FA5}">
                      <a16:colId xmlns:a16="http://schemas.microsoft.com/office/drawing/2014/main" val="3271151924"/>
                    </a:ext>
                  </a:extLst>
                </a:gridCol>
              </a:tblGrid>
              <a:tr h="255433">
                <a:tc gridSpan="7">
                  <a:txBody>
                    <a:bodyPr/>
                    <a:lstStyle/>
                    <a:p>
                      <a:pPr algn="ctr" fontAlgn="ctr"/>
                      <a:r>
                        <a:rPr lang="en-MY" sz="1100" b="1" u="none" strike="noStrike" dirty="0">
                          <a:solidFill>
                            <a:schemeClr val="accent2"/>
                          </a:solidFill>
                          <a:effectLst/>
                          <a:latin typeface="Century Gothic" panose="020B0502020202020204" pitchFamily="34" charset="0"/>
                        </a:rPr>
                        <a:t>MAY</a:t>
                      </a:r>
                      <a:endParaRPr lang="en-MY" sz="11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07560245"/>
                  </a:ext>
                </a:extLst>
              </a:tr>
              <a:tr h="189487">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W</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3498021"/>
                  </a:ext>
                </a:extLst>
              </a:tr>
              <a:tr h="189487">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594989"/>
                  </a:ext>
                </a:extLst>
              </a:tr>
              <a:tr h="189487">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5536374"/>
                  </a:ext>
                </a:extLst>
              </a:tr>
              <a:tr h="189487">
                <a:tc>
                  <a:txBody>
                    <a:bodyPr/>
                    <a:lstStyle/>
                    <a:p>
                      <a:pPr algn="ctr" fontAlgn="b"/>
                      <a:r>
                        <a:rPr lang="en-MY" sz="800" u="none" strike="noStrike">
                          <a:solidFill>
                            <a:schemeClr val="tx2"/>
                          </a:solidFill>
                          <a:effectLst/>
                          <a:latin typeface="Century Gothic" panose="020B0502020202020204" pitchFamily="34" charset="0"/>
                        </a:rPr>
                        <a:t>15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1334756"/>
                  </a:ext>
                </a:extLst>
              </a:tr>
              <a:tr h="189487">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8083410"/>
                  </a:ext>
                </a:extLst>
              </a:tr>
              <a:tr h="189487">
                <a:tc>
                  <a:txBody>
                    <a:bodyPr/>
                    <a:lstStyle/>
                    <a:p>
                      <a:pPr algn="ctr" fontAlgn="b"/>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31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291241"/>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2760329"/>
                  </a:ext>
                </a:extLst>
              </a:tr>
            </a:tbl>
          </a:graphicData>
        </a:graphic>
      </p:graphicFrame>
      <p:graphicFrame>
        <p:nvGraphicFramePr>
          <p:cNvPr id="31" name="Table 30">
            <a:extLst>
              <a:ext uri="{FF2B5EF4-FFF2-40B4-BE49-F238E27FC236}">
                <a16:creationId xmlns:a16="http://schemas.microsoft.com/office/drawing/2014/main" id="{73382A39-38BA-498B-82A9-875FDB32D7C7}"/>
              </a:ext>
            </a:extLst>
          </p:cNvPr>
          <p:cNvGraphicFramePr>
            <a:graphicFrameLocks noGrp="1"/>
          </p:cNvGraphicFramePr>
          <p:nvPr>
            <p:extLst>
              <p:ext uri="{D42A27DB-BD31-4B8C-83A1-F6EECF244321}">
                <p14:modId xmlns:p14="http://schemas.microsoft.com/office/powerpoint/2010/main" val="1206935723"/>
              </p:ext>
            </p:extLst>
          </p:nvPr>
        </p:nvGraphicFramePr>
        <p:xfrm>
          <a:off x="5049579" y="2984027"/>
          <a:ext cx="2009721" cy="159749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61424698"/>
                    </a:ext>
                  </a:extLst>
                </a:gridCol>
                <a:gridCol w="287103">
                  <a:extLst>
                    <a:ext uri="{9D8B030D-6E8A-4147-A177-3AD203B41FA5}">
                      <a16:colId xmlns:a16="http://schemas.microsoft.com/office/drawing/2014/main" val="1711673065"/>
                    </a:ext>
                  </a:extLst>
                </a:gridCol>
                <a:gridCol w="287103">
                  <a:extLst>
                    <a:ext uri="{9D8B030D-6E8A-4147-A177-3AD203B41FA5}">
                      <a16:colId xmlns:a16="http://schemas.microsoft.com/office/drawing/2014/main" val="1996851713"/>
                    </a:ext>
                  </a:extLst>
                </a:gridCol>
                <a:gridCol w="287103">
                  <a:extLst>
                    <a:ext uri="{9D8B030D-6E8A-4147-A177-3AD203B41FA5}">
                      <a16:colId xmlns:a16="http://schemas.microsoft.com/office/drawing/2014/main" val="1618763808"/>
                    </a:ext>
                  </a:extLst>
                </a:gridCol>
                <a:gridCol w="287103">
                  <a:extLst>
                    <a:ext uri="{9D8B030D-6E8A-4147-A177-3AD203B41FA5}">
                      <a16:colId xmlns:a16="http://schemas.microsoft.com/office/drawing/2014/main" val="1444628645"/>
                    </a:ext>
                  </a:extLst>
                </a:gridCol>
                <a:gridCol w="287103">
                  <a:extLst>
                    <a:ext uri="{9D8B030D-6E8A-4147-A177-3AD203B41FA5}">
                      <a16:colId xmlns:a16="http://schemas.microsoft.com/office/drawing/2014/main" val="1354563495"/>
                    </a:ext>
                  </a:extLst>
                </a:gridCol>
                <a:gridCol w="287103">
                  <a:extLst>
                    <a:ext uri="{9D8B030D-6E8A-4147-A177-3AD203B41FA5}">
                      <a16:colId xmlns:a16="http://schemas.microsoft.com/office/drawing/2014/main" val="293841097"/>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JULY</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060117372"/>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7048677"/>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0555547"/>
                  </a:ext>
                </a:extLst>
              </a:tr>
              <a:tr h="189487">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7757150"/>
                  </a:ext>
                </a:extLst>
              </a:tr>
              <a:tr h="189487">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0901001"/>
                  </a:ext>
                </a:extLst>
              </a:tr>
              <a:tr h="189487">
                <a:tc>
                  <a:txBody>
                    <a:bodyPr/>
                    <a:lstStyle/>
                    <a:p>
                      <a:pPr algn="ctr" fontAlgn="b"/>
                      <a:r>
                        <a:rPr lang="en-MY" sz="800" u="none" strike="noStrike">
                          <a:solidFill>
                            <a:schemeClr val="tx2"/>
                          </a:solidFill>
                          <a:effectLst/>
                          <a:latin typeface="Century Gothic" panose="020B0502020202020204" pitchFamily="34" charset="0"/>
                        </a:rPr>
                        <a:t>17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9863355"/>
                  </a:ext>
                </a:extLst>
              </a:tr>
              <a:tr h="189487">
                <a:tc>
                  <a:txBody>
                    <a:bodyPr/>
                    <a:lstStyle/>
                    <a:p>
                      <a:pPr algn="ctr" fontAlgn="b"/>
                      <a:r>
                        <a:rPr lang="en-MY" sz="800" u="none" strike="noStrike">
                          <a:solidFill>
                            <a:schemeClr val="tx2"/>
                          </a:solidFill>
                          <a:effectLst/>
                          <a:latin typeface="Century Gothic" panose="020B0502020202020204" pitchFamily="34" charset="0"/>
                        </a:rPr>
                        <a:t>24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8309441"/>
                  </a:ext>
                </a:extLst>
              </a:tr>
              <a:tr h="189487">
                <a:tc>
                  <a:txBody>
                    <a:bodyPr/>
                    <a:lstStyle/>
                    <a:p>
                      <a:pPr algn="ctr" fontAlgn="b"/>
                      <a:r>
                        <a:rPr lang="en-MY" sz="800" u="none" strike="noStrike" dirty="0">
                          <a:solidFill>
                            <a:schemeClr val="tx2"/>
                          </a:solidFill>
                          <a:effectLst/>
                          <a:latin typeface="Century Gothic" panose="020B0502020202020204" pitchFamily="34" charset="0"/>
                        </a:rPr>
                        <a:t>31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7915982"/>
                  </a:ext>
                </a:extLst>
              </a:tr>
            </a:tbl>
          </a:graphicData>
        </a:graphic>
      </p:graphicFrame>
      <p:graphicFrame>
        <p:nvGraphicFramePr>
          <p:cNvPr id="32" name="Table 31">
            <a:extLst>
              <a:ext uri="{FF2B5EF4-FFF2-40B4-BE49-F238E27FC236}">
                <a16:creationId xmlns:a16="http://schemas.microsoft.com/office/drawing/2014/main" id="{B0CE3B64-173C-4DCB-B254-55CC02ABACE2}"/>
              </a:ext>
            </a:extLst>
          </p:cNvPr>
          <p:cNvGraphicFramePr>
            <a:graphicFrameLocks noGrp="1"/>
          </p:cNvGraphicFramePr>
          <p:nvPr>
            <p:extLst>
              <p:ext uri="{D42A27DB-BD31-4B8C-83A1-F6EECF244321}">
                <p14:modId xmlns:p14="http://schemas.microsoft.com/office/powerpoint/2010/main" val="4028600129"/>
              </p:ext>
            </p:extLst>
          </p:nvPr>
        </p:nvGraphicFramePr>
        <p:xfrm>
          <a:off x="7339765" y="2965552"/>
          <a:ext cx="2009721" cy="159749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2624239600"/>
                    </a:ext>
                  </a:extLst>
                </a:gridCol>
                <a:gridCol w="287103">
                  <a:extLst>
                    <a:ext uri="{9D8B030D-6E8A-4147-A177-3AD203B41FA5}">
                      <a16:colId xmlns:a16="http://schemas.microsoft.com/office/drawing/2014/main" val="535907943"/>
                    </a:ext>
                  </a:extLst>
                </a:gridCol>
                <a:gridCol w="287103">
                  <a:extLst>
                    <a:ext uri="{9D8B030D-6E8A-4147-A177-3AD203B41FA5}">
                      <a16:colId xmlns:a16="http://schemas.microsoft.com/office/drawing/2014/main" val="530994072"/>
                    </a:ext>
                  </a:extLst>
                </a:gridCol>
                <a:gridCol w="287103">
                  <a:extLst>
                    <a:ext uri="{9D8B030D-6E8A-4147-A177-3AD203B41FA5}">
                      <a16:colId xmlns:a16="http://schemas.microsoft.com/office/drawing/2014/main" val="3505386668"/>
                    </a:ext>
                  </a:extLst>
                </a:gridCol>
                <a:gridCol w="287103">
                  <a:extLst>
                    <a:ext uri="{9D8B030D-6E8A-4147-A177-3AD203B41FA5}">
                      <a16:colId xmlns:a16="http://schemas.microsoft.com/office/drawing/2014/main" val="1050106757"/>
                    </a:ext>
                  </a:extLst>
                </a:gridCol>
                <a:gridCol w="287103">
                  <a:extLst>
                    <a:ext uri="{9D8B030D-6E8A-4147-A177-3AD203B41FA5}">
                      <a16:colId xmlns:a16="http://schemas.microsoft.com/office/drawing/2014/main" val="84042832"/>
                    </a:ext>
                  </a:extLst>
                </a:gridCol>
                <a:gridCol w="287103">
                  <a:extLst>
                    <a:ext uri="{9D8B030D-6E8A-4147-A177-3AD203B41FA5}">
                      <a16:colId xmlns:a16="http://schemas.microsoft.com/office/drawing/2014/main" val="3567266874"/>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AUGUST</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923016418"/>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6263297"/>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1271176"/>
                  </a:ext>
                </a:extLst>
              </a:tr>
              <a:tr h="189487">
                <a:tc>
                  <a:txBody>
                    <a:bodyPr/>
                    <a:lstStyle/>
                    <a:p>
                      <a:pPr algn="ctr" fontAlgn="b"/>
                      <a:r>
                        <a:rPr lang="en-MY" sz="800" u="none" strike="noStrike">
                          <a:solidFill>
                            <a:schemeClr val="tx2"/>
                          </a:solidFill>
                          <a:effectLst/>
                          <a:latin typeface="Century Gothic" panose="020B0502020202020204" pitchFamily="34" charset="0"/>
                        </a:rPr>
                        <a:t>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85307500"/>
                  </a:ext>
                </a:extLst>
              </a:tr>
              <a:tr h="189487">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17</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2543029"/>
                  </a:ext>
                </a:extLst>
              </a:tr>
              <a:tr h="189487">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3370176"/>
                  </a:ext>
                </a:extLst>
              </a:tr>
              <a:tr h="189487">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1685454"/>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8459325"/>
                  </a:ext>
                </a:extLst>
              </a:tr>
            </a:tbl>
          </a:graphicData>
        </a:graphic>
      </p:graphicFrame>
      <p:sp>
        <p:nvSpPr>
          <p:cNvPr id="41" name="Rounded Rectangle">
            <a:extLst>
              <a:ext uri="{FF2B5EF4-FFF2-40B4-BE49-F238E27FC236}">
                <a16:creationId xmlns:a16="http://schemas.microsoft.com/office/drawing/2014/main" id="{3247F89F-D83B-4E50-A631-534CE22C1011}"/>
              </a:ext>
            </a:extLst>
          </p:cNvPr>
          <p:cNvSpPr/>
          <p:nvPr/>
        </p:nvSpPr>
        <p:spPr>
          <a:xfrm>
            <a:off x="4993038" y="944473"/>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40" name="Rounded Rectangle">
            <a:extLst>
              <a:ext uri="{FF2B5EF4-FFF2-40B4-BE49-F238E27FC236}">
                <a16:creationId xmlns:a16="http://schemas.microsoft.com/office/drawing/2014/main" id="{98C680D3-5D36-44E5-B94C-BF7E05D287A9}"/>
              </a:ext>
            </a:extLst>
          </p:cNvPr>
          <p:cNvSpPr/>
          <p:nvPr/>
        </p:nvSpPr>
        <p:spPr>
          <a:xfrm>
            <a:off x="7270425" y="944473"/>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39" name="Rounded Rectangle">
            <a:extLst>
              <a:ext uri="{FF2B5EF4-FFF2-40B4-BE49-F238E27FC236}">
                <a16:creationId xmlns:a16="http://schemas.microsoft.com/office/drawing/2014/main" id="{5ABC04E8-87C0-4DF0-94CE-08C24A9D9A43}"/>
              </a:ext>
            </a:extLst>
          </p:cNvPr>
          <p:cNvSpPr/>
          <p:nvPr/>
        </p:nvSpPr>
        <p:spPr>
          <a:xfrm>
            <a:off x="2715651" y="944473"/>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sp>
        <p:nvSpPr>
          <p:cNvPr id="7" name="Rounded Rectangle">
            <a:extLst>
              <a:ext uri="{FF2B5EF4-FFF2-40B4-BE49-F238E27FC236}">
                <a16:creationId xmlns:a16="http://schemas.microsoft.com/office/drawing/2014/main" id="{DEE2B83A-CE5C-46E7-87F6-9D47C73AC511}"/>
              </a:ext>
            </a:extLst>
          </p:cNvPr>
          <p:cNvSpPr/>
          <p:nvPr/>
        </p:nvSpPr>
        <p:spPr>
          <a:xfrm>
            <a:off x="438264" y="944473"/>
            <a:ext cx="2148402" cy="1795143"/>
          </a:xfrm>
          <a:prstGeom prst="roundRect">
            <a:avLst>
              <a:gd name="adj" fmla="val 12622"/>
            </a:avLst>
          </a:prstGeom>
          <a:solidFill>
            <a:srgbClr val="FFFFFF"/>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endParaRPr lang="en-US" sz="3200" dirty="0">
              <a:solidFill>
                <a:srgbClr val="FFFFFF"/>
              </a:solidFill>
              <a:sym typeface="Montserrat ExtraBold"/>
            </a:endParaRPr>
          </a:p>
        </p:txBody>
      </p:sp>
      <p:graphicFrame>
        <p:nvGraphicFramePr>
          <p:cNvPr id="4" name="Table 3">
            <a:extLst>
              <a:ext uri="{FF2B5EF4-FFF2-40B4-BE49-F238E27FC236}">
                <a16:creationId xmlns:a16="http://schemas.microsoft.com/office/drawing/2014/main" id="{5C8A3B31-F6BF-48BA-8127-304DE0C9F651}"/>
              </a:ext>
            </a:extLst>
          </p:cNvPr>
          <p:cNvGraphicFramePr>
            <a:graphicFrameLocks noGrp="1"/>
          </p:cNvGraphicFramePr>
          <p:nvPr>
            <p:extLst>
              <p:ext uri="{D42A27DB-BD31-4B8C-83A1-F6EECF244321}">
                <p14:modId xmlns:p14="http://schemas.microsoft.com/office/powerpoint/2010/main" val="2717507141"/>
              </p:ext>
            </p:extLst>
          </p:nvPr>
        </p:nvGraphicFramePr>
        <p:xfrm>
          <a:off x="548199" y="1056399"/>
          <a:ext cx="1928304" cy="1532315"/>
        </p:xfrm>
        <a:graphic>
          <a:graphicData uri="http://schemas.openxmlformats.org/drawingml/2006/table">
            <a:tbl>
              <a:tblPr>
                <a:tableStyleId>{5C22544A-7EE6-4342-B048-85BDC9FD1C3A}</a:tableStyleId>
              </a:tblPr>
              <a:tblGrid>
                <a:gridCol w="275472">
                  <a:extLst>
                    <a:ext uri="{9D8B030D-6E8A-4147-A177-3AD203B41FA5}">
                      <a16:colId xmlns:a16="http://schemas.microsoft.com/office/drawing/2014/main" val="1814027238"/>
                    </a:ext>
                  </a:extLst>
                </a:gridCol>
                <a:gridCol w="275472">
                  <a:extLst>
                    <a:ext uri="{9D8B030D-6E8A-4147-A177-3AD203B41FA5}">
                      <a16:colId xmlns:a16="http://schemas.microsoft.com/office/drawing/2014/main" val="2579689644"/>
                    </a:ext>
                  </a:extLst>
                </a:gridCol>
                <a:gridCol w="275472">
                  <a:extLst>
                    <a:ext uri="{9D8B030D-6E8A-4147-A177-3AD203B41FA5}">
                      <a16:colId xmlns:a16="http://schemas.microsoft.com/office/drawing/2014/main" val="2861061030"/>
                    </a:ext>
                  </a:extLst>
                </a:gridCol>
                <a:gridCol w="275472">
                  <a:extLst>
                    <a:ext uri="{9D8B030D-6E8A-4147-A177-3AD203B41FA5}">
                      <a16:colId xmlns:a16="http://schemas.microsoft.com/office/drawing/2014/main" val="1895342719"/>
                    </a:ext>
                  </a:extLst>
                </a:gridCol>
                <a:gridCol w="275472">
                  <a:extLst>
                    <a:ext uri="{9D8B030D-6E8A-4147-A177-3AD203B41FA5}">
                      <a16:colId xmlns:a16="http://schemas.microsoft.com/office/drawing/2014/main" val="3938892993"/>
                    </a:ext>
                  </a:extLst>
                </a:gridCol>
                <a:gridCol w="275472">
                  <a:extLst>
                    <a:ext uri="{9D8B030D-6E8A-4147-A177-3AD203B41FA5}">
                      <a16:colId xmlns:a16="http://schemas.microsoft.com/office/drawing/2014/main" val="4281481277"/>
                    </a:ext>
                  </a:extLst>
                </a:gridCol>
                <a:gridCol w="275472">
                  <a:extLst>
                    <a:ext uri="{9D8B030D-6E8A-4147-A177-3AD203B41FA5}">
                      <a16:colId xmlns:a16="http://schemas.microsoft.com/office/drawing/2014/main" val="1853708641"/>
                    </a:ext>
                  </a:extLst>
                </a:gridCol>
              </a:tblGrid>
              <a:tr h="210890">
                <a:tc gridSpan="7">
                  <a:txBody>
                    <a:bodyPr/>
                    <a:lstStyle/>
                    <a:p>
                      <a:pPr algn="ctr" fontAlgn="ctr"/>
                      <a:r>
                        <a:rPr lang="en-MY" sz="1200" b="1" u="none" strike="noStrike" dirty="0">
                          <a:solidFill>
                            <a:schemeClr val="accent2"/>
                          </a:solidFill>
                          <a:effectLst/>
                          <a:latin typeface="Century Gothic" panose="020B0502020202020204" pitchFamily="34" charset="0"/>
                        </a:rPr>
                        <a:t>JANUARY</a:t>
                      </a:r>
                      <a:endParaRPr lang="en-MY" sz="1200" b="1"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20116501"/>
                  </a:ext>
                </a:extLst>
              </a:tr>
              <a:tr h="188775">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M</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W</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F</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7883204"/>
                  </a:ext>
                </a:extLst>
              </a:tr>
              <a:tr h="188775">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517544721"/>
                  </a:ext>
                </a:extLst>
              </a:tr>
              <a:tr h="188775">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4</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7</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840599"/>
                  </a:ext>
                </a:extLst>
              </a:tr>
              <a:tr h="188775">
                <a:tc>
                  <a:txBody>
                    <a:bodyPr/>
                    <a:lstStyle/>
                    <a:p>
                      <a:pPr algn="ctr" fontAlgn="b"/>
                      <a:r>
                        <a:rPr lang="en-MY" sz="800" u="none" strike="noStrike" dirty="0">
                          <a:solidFill>
                            <a:schemeClr val="tx2"/>
                          </a:solidFill>
                          <a:effectLst/>
                          <a:latin typeface="Century Gothic" panose="020B0502020202020204" pitchFamily="34" charset="0"/>
                        </a:rPr>
                        <a:t>9</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11</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8514157"/>
                  </a:ext>
                </a:extLst>
              </a:tr>
              <a:tr h="188775">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20</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21</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22</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7099117"/>
                  </a:ext>
                </a:extLst>
              </a:tr>
              <a:tr h="188775">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24</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26</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27</a:t>
                      </a:r>
                      <a:endParaRPr lang="en-MY" sz="800" b="0" i="0" u="none" strike="noStrike">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29</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7889347"/>
                  </a:ext>
                </a:extLst>
              </a:tr>
              <a:tr h="188775">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31</a:t>
                      </a:r>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6234135"/>
                  </a:ext>
                </a:extLst>
              </a:tr>
            </a:tbl>
          </a:graphicData>
        </a:graphic>
      </p:graphicFrame>
      <p:sp>
        <p:nvSpPr>
          <p:cNvPr id="6" name="TextBox 5">
            <a:extLst>
              <a:ext uri="{FF2B5EF4-FFF2-40B4-BE49-F238E27FC236}">
                <a16:creationId xmlns:a16="http://schemas.microsoft.com/office/drawing/2014/main" id="{34B7C4AF-C14E-40BD-9339-6C6F56A8038F}"/>
              </a:ext>
            </a:extLst>
          </p:cNvPr>
          <p:cNvSpPr txBox="1"/>
          <p:nvPr/>
        </p:nvSpPr>
        <p:spPr>
          <a:xfrm>
            <a:off x="400371" y="201225"/>
            <a:ext cx="3333429" cy="560923"/>
          </a:xfrm>
          <a:prstGeom prst="rect">
            <a:avLst/>
          </a:prstGeom>
          <a:noFill/>
        </p:spPr>
        <p:txBody>
          <a:bodyPr wrap="square" rtlCol="0">
            <a:spAutoFit/>
          </a:bodyPr>
          <a:lstStyle>
            <a:defPPr>
              <a:defRPr lang="en-US"/>
            </a:defPPr>
            <a:lvl1pPr algn="ct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pPr algn="l"/>
            <a:r>
              <a:rPr lang="en-US" dirty="0">
                <a:solidFill>
                  <a:schemeClr val="accent1">
                    <a:lumMod val="60000"/>
                    <a:lumOff val="40000"/>
                  </a:schemeClr>
                </a:solidFill>
              </a:rPr>
              <a:t>CALENDAR</a:t>
            </a:r>
          </a:p>
        </p:txBody>
      </p:sp>
      <p:graphicFrame>
        <p:nvGraphicFramePr>
          <p:cNvPr id="26" name="Table 25">
            <a:extLst>
              <a:ext uri="{FF2B5EF4-FFF2-40B4-BE49-F238E27FC236}">
                <a16:creationId xmlns:a16="http://schemas.microsoft.com/office/drawing/2014/main" id="{B7FA6762-852E-4ACC-84FD-E065EE19EE31}"/>
              </a:ext>
            </a:extLst>
          </p:cNvPr>
          <p:cNvGraphicFramePr>
            <a:graphicFrameLocks noGrp="1"/>
          </p:cNvGraphicFramePr>
          <p:nvPr>
            <p:extLst>
              <p:ext uri="{D42A27DB-BD31-4B8C-83A1-F6EECF244321}">
                <p14:modId xmlns:p14="http://schemas.microsoft.com/office/powerpoint/2010/main" val="2275500699"/>
              </p:ext>
            </p:extLst>
          </p:nvPr>
        </p:nvGraphicFramePr>
        <p:xfrm>
          <a:off x="2771602" y="1023596"/>
          <a:ext cx="2009721" cy="159749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1166291294"/>
                    </a:ext>
                  </a:extLst>
                </a:gridCol>
                <a:gridCol w="287103">
                  <a:extLst>
                    <a:ext uri="{9D8B030D-6E8A-4147-A177-3AD203B41FA5}">
                      <a16:colId xmlns:a16="http://schemas.microsoft.com/office/drawing/2014/main" val="1204508822"/>
                    </a:ext>
                  </a:extLst>
                </a:gridCol>
                <a:gridCol w="287103">
                  <a:extLst>
                    <a:ext uri="{9D8B030D-6E8A-4147-A177-3AD203B41FA5}">
                      <a16:colId xmlns:a16="http://schemas.microsoft.com/office/drawing/2014/main" val="3932565419"/>
                    </a:ext>
                  </a:extLst>
                </a:gridCol>
                <a:gridCol w="287103">
                  <a:extLst>
                    <a:ext uri="{9D8B030D-6E8A-4147-A177-3AD203B41FA5}">
                      <a16:colId xmlns:a16="http://schemas.microsoft.com/office/drawing/2014/main" val="667131817"/>
                    </a:ext>
                  </a:extLst>
                </a:gridCol>
                <a:gridCol w="287103">
                  <a:extLst>
                    <a:ext uri="{9D8B030D-6E8A-4147-A177-3AD203B41FA5}">
                      <a16:colId xmlns:a16="http://schemas.microsoft.com/office/drawing/2014/main" val="929006053"/>
                    </a:ext>
                  </a:extLst>
                </a:gridCol>
                <a:gridCol w="287103">
                  <a:extLst>
                    <a:ext uri="{9D8B030D-6E8A-4147-A177-3AD203B41FA5}">
                      <a16:colId xmlns:a16="http://schemas.microsoft.com/office/drawing/2014/main" val="1158346967"/>
                    </a:ext>
                  </a:extLst>
                </a:gridCol>
                <a:gridCol w="287103">
                  <a:extLst>
                    <a:ext uri="{9D8B030D-6E8A-4147-A177-3AD203B41FA5}">
                      <a16:colId xmlns:a16="http://schemas.microsoft.com/office/drawing/2014/main" val="4032658692"/>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FEBRUARY</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863503286"/>
                  </a:ext>
                </a:extLst>
              </a:tr>
              <a:tr h="189487">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M</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W</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F</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b="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4586765"/>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79701"/>
                  </a:ext>
                </a:extLst>
              </a:tr>
              <a:tr h="189487">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982509"/>
                  </a:ext>
                </a:extLst>
              </a:tr>
              <a:tr h="189487">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8806194"/>
                  </a:ext>
                </a:extLst>
              </a:tr>
              <a:tr h="189487">
                <a:tc>
                  <a:txBody>
                    <a:bodyPr/>
                    <a:lstStyle/>
                    <a:p>
                      <a:pPr algn="ctr" fontAlgn="b"/>
                      <a:r>
                        <a:rPr lang="en-MY" sz="800" u="none" strike="noStrike">
                          <a:solidFill>
                            <a:schemeClr val="tx2"/>
                          </a:solidFill>
                          <a:effectLst/>
                          <a:latin typeface="Century Gothic" panose="020B0502020202020204" pitchFamily="34" charset="0"/>
                        </a:rPr>
                        <a:t>20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5031785"/>
                  </a:ext>
                </a:extLst>
              </a:tr>
              <a:tr h="189487">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2443362"/>
                  </a:ext>
                </a:extLst>
              </a:tr>
              <a:tr h="189487">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rgbClr val="666666"/>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2086553"/>
                  </a:ext>
                </a:extLst>
              </a:tr>
            </a:tbl>
          </a:graphicData>
        </a:graphic>
      </p:graphicFrame>
      <p:graphicFrame>
        <p:nvGraphicFramePr>
          <p:cNvPr id="27" name="Table 26">
            <a:extLst>
              <a:ext uri="{FF2B5EF4-FFF2-40B4-BE49-F238E27FC236}">
                <a16:creationId xmlns:a16="http://schemas.microsoft.com/office/drawing/2014/main" id="{A9995167-3B6F-4B2D-B1B7-75AF7E95E0F3}"/>
              </a:ext>
            </a:extLst>
          </p:cNvPr>
          <p:cNvGraphicFramePr>
            <a:graphicFrameLocks noGrp="1"/>
          </p:cNvGraphicFramePr>
          <p:nvPr>
            <p:extLst>
              <p:ext uri="{D42A27DB-BD31-4B8C-83A1-F6EECF244321}">
                <p14:modId xmlns:p14="http://schemas.microsoft.com/office/powerpoint/2010/main" val="3465232808"/>
              </p:ext>
            </p:extLst>
          </p:nvPr>
        </p:nvGraphicFramePr>
        <p:xfrm>
          <a:off x="5075231" y="1036938"/>
          <a:ext cx="2009721" cy="1582253"/>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2915295882"/>
                    </a:ext>
                  </a:extLst>
                </a:gridCol>
                <a:gridCol w="287103">
                  <a:extLst>
                    <a:ext uri="{9D8B030D-6E8A-4147-A177-3AD203B41FA5}">
                      <a16:colId xmlns:a16="http://schemas.microsoft.com/office/drawing/2014/main" val="1939087180"/>
                    </a:ext>
                  </a:extLst>
                </a:gridCol>
                <a:gridCol w="287103">
                  <a:extLst>
                    <a:ext uri="{9D8B030D-6E8A-4147-A177-3AD203B41FA5}">
                      <a16:colId xmlns:a16="http://schemas.microsoft.com/office/drawing/2014/main" val="3489920908"/>
                    </a:ext>
                  </a:extLst>
                </a:gridCol>
                <a:gridCol w="287103">
                  <a:extLst>
                    <a:ext uri="{9D8B030D-6E8A-4147-A177-3AD203B41FA5}">
                      <a16:colId xmlns:a16="http://schemas.microsoft.com/office/drawing/2014/main" val="3948935384"/>
                    </a:ext>
                  </a:extLst>
                </a:gridCol>
                <a:gridCol w="287103">
                  <a:extLst>
                    <a:ext uri="{9D8B030D-6E8A-4147-A177-3AD203B41FA5}">
                      <a16:colId xmlns:a16="http://schemas.microsoft.com/office/drawing/2014/main" val="1117832475"/>
                    </a:ext>
                  </a:extLst>
                </a:gridCol>
                <a:gridCol w="287103">
                  <a:extLst>
                    <a:ext uri="{9D8B030D-6E8A-4147-A177-3AD203B41FA5}">
                      <a16:colId xmlns:a16="http://schemas.microsoft.com/office/drawing/2014/main" val="3785896914"/>
                    </a:ext>
                  </a:extLst>
                </a:gridCol>
                <a:gridCol w="287103">
                  <a:extLst>
                    <a:ext uri="{9D8B030D-6E8A-4147-A177-3AD203B41FA5}">
                      <a16:colId xmlns:a16="http://schemas.microsoft.com/office/drawing/2014/main" val="1839820851"/>
                    </a:ext>
                  </a:extLst>
                </a:gridCol>
              </a:tblGrid>
              <a:tr h="255433">
                <a:tc gridSpan="7">
                  <a:txBody>
                    <a:bodyPr/>
                    <a:lstStyle/>
                    <a:p>
                      <a:pPr algn="ctr" fontAlgn="ctr"/>
                      <a:r>
                        <a:rPr lang="en-MY" sz="1100" b="1" u="none" strike="noStrike" dirty="0">
                          <a:solidFill>
                            <a:schemeClr val="accent2"/>
                          </a:solidFill>
                          <a:effectLst/>
                          <a:latin typeface="Century Gothic" panose="020B0502020202020204" pitchFamily="34" charset="0"/>
                        </a:rPr>
                        <a:t>MARCH</a:t>
                      </a:r>
                      <a:endParaRPr lang="en-MY" sz="11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218933219"/>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M</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F</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804280"/>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5275251"/>
                  </a:ext>
                </a:extLst>
              </a:tr>
              <a:tr h="189487">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0085704"/>
                  </a:ext>
                </a:extLst>
              </a:tr>
              <a:tr h="189487">
                <a:tc>
                  <a:txBody>
                    <a:bodyPr/>
                    <a:lstStyle/>
                    <a:p>
                      <a:pPr algn="ctr" fontAlgn="b"/>
                      <a:r>
                        <a:rPr lang="en-MY" sz="800" u="none" strike="noStrike">
                          <a:solidFill>
                            <a:schemeClr val="tx2"/>
                          </a:solidFill>
                          <a:effectLst/>
                          <a:latin typeface="Century Gothic" panose="020B0502020202020204" pitchFamily="34" charset="0"/>
                        </a:rPr>
                        <a:t>13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14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19</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740471"/>
                  </a:ext>
                </a:extLst>
              </a:tr>
              <a:tr h="189487">
                <a:tc>
                  <a:txBody>
                    <a:bodyPr/>
                    <a:lstStyle/>
                    <a:p>
                      <a:pPr algn="ctr" fontAlgn="b"/>
                      <a:r>
                        <a:rPr lang="en-MY" sz="800" u="none" strike="noStrike" dirty="0">
                          <a:solidFill>
                            <a:schemeClr val="tx2"/>
                          </a:solidFill>
                          <a:effectLst/>
                          <a:latin typeface="Century Gothic" panose="020B0502020202020204" pitchFamily="34" charset="0"/>
                        </a:rPr>
                        <a:t>20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23</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8467328"/>
                  </a:ext>
                </a:extLst>
              </a:tr>
              <a:tr h="189487">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30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2206826"/>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8715934"/>
                  </a:ext>
                </a:extLst>
              </a:tr>
            </a:tbl>
          </a:graphicData>
        </a:graphic>
      </p:graphicFrame>
      <p:graphicFrame>
        <p:nvGraphicFramePr>
          <p:cNvPr id="29" name="Table 28">
            <a:extLst>
              <a:ext uri="{FF2B5EF4-FFF2-40B4-BE49-F238E27FC236}">
                <a16:creationId xmlns:a16="http://schemas.microsoft.com/office/drawing/2014/main" id="{C8660D52-D47C-4929-B1C5-D53A08CC51A8}"/>
              </a:ext>
            </a:extLst>
          </p:cNvPr>
          <p:cNvGraphicFramePr>
            <a:graphicFrameLocks noGrp="1"/>
          </p:cNvGraphicFramePr>
          <p:nvPr>
            <p:extLst>
              <p:ext uri="{D42A27DB-BD31-4B8C-83A1-F6EECF244321}">
                <p14:modId xmlns:p14="http://schemas.microsoft.com/office/powerpoint/2010/main" val="4107188871"/>
              </p:ext>
            </p:extLst>
          </p:nvPr>
        </p:nvGraphicFramePr>
        <p:xfrm>
          <a:off x="7339764" y="1020359"/>
          <a:ext cx="2009721" cy="1408006"/>
        </p:xfrm>
        <a:graphic>
          <a:graphicData uri="http://schemas.openxmlformats.org/drawingml/2006/table">
            <a:tbl>
              <a:tblPr>
                <a:tableStyleId>{5C22544A-7EE6-4342-B048-85BDC9FD1C3A}</a:tableStyleId>
              </a:tblPr>
              <a:tblGrid>
                <a:gridCol w="287103">
                  <a:extLst>
                    <a:ext uri="{9D8B030D-6E8A-4147-A177-3AD203B41FA5}">
                      <a16:colId xmlns:a16="http://schemas.microsoft.com/office/drawing/2014/main" val="3458270381"/>
                    </a:ext>
                  </a:extLst>
                </a:gridCol>
                <a:gridCol w="287103">
                  <a:extLst>
                    <a:ext uri="{9D8B030D-6E8A-4147-A177-3AD203B41FA5}">
                      <a16:colId xmlns:a16="http://schemas.microsoft.com/office/drawing/2014/main" val="4164647160"/>
                    </a:ext>
                  </a:extLst>
                </a:gridCol>
                <a:gridCol w="287103">
                  <a:extLst>
                    <a:ext uri="{9D8B030D-6E8A-4147-A177-3AD203B41FA5}">
                      <a16:colId xmlns:a16="http://schemas.microsoft.com/office/drawing/2014/main" val="1661208508"/>
                    </a:ext>
                  </a:extLst>
                </a:gridCol>
                <a:gridCol w="287103">
                  <a:extLst>
                    <a:ext uri="{9D8B030D-6E8A-4147-A177-3AD203B41FA5}">
                      <a16:colId xmlns:a16="http://schemas.microsoft.com/office/drawing/2014/main" val="3792399506"/>
                    </a:ext>
                  </a:extLst>
                </a:gridCol>
                <a:gridCol w="287103">
                  <a:extLst>
                    <a:ext uri="{9D8B030D-6E8A-4147-A177-3AD203B41FA5}">
                      <a16:colId xmlns:a16="http://schemas.microsoft.com/office/drawing/2014/main" val="4081064249"/>
                    </a:ext>
                  </a:extLst>
                </a:gridCol>
                <a:gridCol w="287103">
                  <a:extLst>
                    <a:ext uri="{9D8B030D-6E8A-4147-A177-3AD203B41FA5}">
                      <a16:colId xmlns:a16="http://schemas.microsoft.com/office/drawing/2014/main" val="1694611745"/>
                    </a:ext>
                  </a:extLst>
                </a:gridCol>
                <a:gridCol w="287103">
                  <a:extLst>
                    <a:ext uri="{9D8B030D-6E8A-4147-A177-3AD203B41FA5}">
                      <a16:colId xmlns:a16="http://schemas.microsoft.com/office/drawing/2014/main" val="817196626"/>
                    </a:ext>
                  </a:extLst>
                </a:gridCol>
              </a:tblGrid>
              <a:tr h="255433">
                <a:tc gridSpan="7">
                  <a:txBody>
                    <a:bodyPr/>
                    <a:lstStyle/>
                    <a:p>
                      <a:pPr algn="ctr" fontAlgn="ctr"/>
                      <a:r>
                        <a:rPr lang="en-MY" sz="1200" b="1" u="none" strike="noStrike" dirty="0">
                          <a:solidFill>
                            <a:schemeClr val="accent2"/>
                          </a:solidFill>
                          <a:effectLst/>
                          <a:latin typeface="Century Gothic" panose="020B0502020202020204" pitchFamily="34" charset="0"/>
                        </a:rPr>
                        <a:t>APRIL</a:t>
                      </a:r>
                      <a:endParaRPr lang="en-MY" sz="1200" b="1" i="0" u="none" strike="noStrike" dirty="0">
                        <a:solidFill>
                          <a:schemeClr val="accent2"/>
                        </a:solidFill>
                        <a:effectLst/>
                        <a:latin typeface="Century Gothic" panose="020B0502020202020204" pitchFamily="34" charset="0"/>
                      </a:endParaRPr>
                    </a:p>
                  </a:txBody>
                  <a:tcPr marL="88205" marR="88205" marT="44102" marB="4410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881891447"/>
                  </a:ext>
                </a:extLst>
              </a:tr>
              <a:tr h="189487">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M</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T</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accent2"/>
                          </a:solidFill>
                          <a:effectLst/>
                          <a:latin typeface="Century Gothic" panose="020B0502020202020204" pitchFamily="34" charset="0"/>
                        </a:rPr>
                        <a:t>W</a:t>
                      </a:r>
                      <a:endParaRPr lang="en-MY" sz="800" b="0" i="0" u="none" strike="noStrike">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T</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F</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accent2"/>
                          </a:solidFill>
                          <a:effectLst/>
                          <a:latin typeface="Century Gothic" panose="020B0502020202020204" pitchFamily="34" charset="0"/>
                        </a:rPr>
                        <a:t>S</a:t>
                      </a:r>
                      <a:endParaRPr lang="en-MY" sz="800" b="0" i="0" u="none" strike="noStrike" dirty="0">
                        <a:solidFill>
                          <a:schemeClr val="accent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0146341"/>
                  </a:ext>
                </a:extLst>
              </a:tr>
              <a:tr h="189487">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8402471"/>
                  </a:ext>
                </a:extLst>
              </a:tr>
              <a:tr h="189487">
                <a:tc>
                  <a:txBody>
                    <a:bodyPr/>
                    <a:lstStyle/>
                    <a:p>
                      <a:pPr algn="ctr" fontAlgn="b"/>
                      <a:r>
                        <a:rPr lang="en-MY" sz="800" u="none" strike="noStrike" dirty="0">
                          <a:solidFill>
                            <a:schemeClr val="tx2"/>
                          </a:solidFill>
                          <a:effectLst/>
                          <a:latin typeface="Century Gothic" panose="020B0502020202020204" pitchFamily="34" charset="0"/>
                        </a:rPr>
                        <a:t>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6558464"/>
                  </a:ext>
                </a:extLst>
              </a:tr>
              <a:tr h="189487">
                <a:tc>
                  <a:txBody>
                    <a:bodyPr/>
                    <a:lstStyle/>
                    <a:p>
                      <a:pPr algn="ctr" fontAlgn="b"/>
                      <a:r>
                        <a:rPr lang="en-MY" sz="800" u="none" strike="noStrike">
                          <a:solidFill>
                            <a:schemeClr val="tx2"/>
                          </a:solidFill>
                          <a:effectLst/>
                          <a:latin typeface="Century Gothic" panose="020B0502020202020204" pitchFamily="34" charset="0"/>
                        </a:rPr>
                        <a:t>10</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12</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14</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15</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16</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39064030"/>
                  </a:ext>
                </a:extLst>
              </a:tr>
              <a:tr h="189487">
                <a:tc>
                  <a:txBody>
                    <a:bodyPr/>
                    <a:lstStyle/>
                    <a:p>
                      <a:pPr algn="ctr" fontAlgn="b"/>
                      <a:r>
                        <a:rPr lang="en-MY" sz="800" u="none" strike="noStrike" dirty="0">
                          <a:solidFill>
                            <a:schemeClr val="tx2"/>
                          </a:solidFill>
                          <a:effectLst/>
                          <a:latin typeface="Century Gothic" panose="020B0502020202020204" pitchFamily="34" charset="0"/>
                        </a:rPr>
                        <a:t>17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a:solidFill>
                            <a:schemeClr val="tx2"/>
                          </a:solidFill>
                          <a:effectLst/>
                          <a:latin typeface="Century Gothic" panose="020B0502020202020204" pitchFamily="34" charset="0"/>
                        </a:rPr>
                        <a:t>18</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19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21</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22</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23</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5924182"/>
                  </a:ext>
                </a:extLst>
              </a:tr>
              <a:tr h="189487">
                <a:tc>
                  <a:txBody>
                    <a:bodyPr/>
                    <a:lstStyle/>
                    <a:p>
                      <a:pPr algn="ctr" fontAlgn="b"/>
                      <a:r>
                        <a:rPr lang="en-MY" sz="800" u="none" strike="noStrike" dirty="0">
                          <a:solidFill>
                            <a:schemeClr val="tx2"/>
                          </a:solidFill>
                          <a:effectLst/>
                          <a:latin typeface="Century Gothic" panose="020B0502020202020204" pitchFamily="34" charset="0"/>
                        </a:rPr>
                        <a:t>24</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25</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26</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27</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MY" sz="800" u="none" strike="noStrike" dirty="0">
                          <a:solidFill>
                            <a:schemeClr val="tx2"/>
                          </a:solidFill>
                          <a:effectLst/>
                          <a:latin typeface="Century Gothic" panose="020B0502020202020204" pitchFamily="34" charset="0"/>
                        </a:rPr>
                        <a:t>28</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a:solidFill>
                            <a:schemeClr val="tx2"/>
                          </a:solidFill>
                          <a:effectLst/>
                          <a:latin typeface="Century Gothic" panose="020B0502020202020204" pitchFamily="34" charset="0"/>
                        </a:rPr>
                        <a:t>29</a:t>
                      </a:r>
                      <a:endParaRPr lang="en-MY" sz="800" b="0" i="0" u="none" strike="noStrike">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MY" sz="800" u="none" strike="noStrike" dirty="0">
                          <a:solidFill>
                            <a:schemeClr val="tx2"/>
                          </a:solidFill>
                          <a:effectLst/>
                          <a:latin typeface="Century Gothic" panose="020B0502020202020204" pitchFamily="34" charset="0"/>
                        </a:rPr>
                        <a:t>30</a:t>
                      </a:r>
                      <a:endParaRPr lang="en-MY" sz="800" b="0" i="0" u="none" strike="noStrike" dirty="0">
                        <a:solidFill>
                          <a:schemeClr val="tx2"/>
                        </a:solidFill>
                        <a:effectLst/>
                        <a:latin typeface="Century Gothic" panose="020B0502020202020204" pitchFamily="34" charset="0"/>
                      </a:endParaRPr>
                    </a:p>
                  </a:txBody>
                  <a:tcPr marL="8613" marR="8613" marT="86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3843347"/>
                  </a:ext>
                </a:extLst>
              </a:tr>
            </a:tbl>
          </a:graphicData>
        </a:graphic>
      </p:graphicFrame>
      <p:sp>
        <p:nvSpPr>
          <p:cNvPr id="38" name="Rounded Rectangle">
            <a:extLst>
              <a:ext uri="{FF2B5EF4-FFF2-40B4-BE49-F238E27FC236}">
                <a16:creationId xmlns:a16="http://schemas.microsoft.com/office/drawing/2014/main" id="{5E625A6E-7517-41EE-AFD8-13C7E24C214C}"/>
              </a:ext>
            </a:extLst>
          </p:cNvPr>
          <p:cNvSpPr/>
          <p:nvPr/>
        </p:nvSpPr>
        <p:spPr>
          <a:xfrm>
            <a:off x="9589550" y="279539"/>
            <a:ext cx="2148402" cy="482609"/>
          </a:xfrm>
          <a:prstGeom prst="roundRect">
            <a:avLst>
              <a:gd name="adj" fmla="val 50000"/>
            </a:avLst>
          </a:prstGeom>
          <a:solidFill>
            <a:schemeClr val="accent2"/>
          </a:solidFill>
          <a:ln w="12700" cap="flat">
            <a:noFill/>
            <a:miter lim="400000"/>
          </a:ln>
          <a:effectLst>
            <a:outerShdw blurRad="444500" dir="5400000" rotWithShape="0">
              <a:schemeClr val="tx2">
                <a:lumMod val="60000"/>
                <a:lumOff val="40000"/>
                <a:alpha val="30000"/>
              </a:schemeClr>
            </a:outerShdw>
          </a:effectLst>
        </p:spPr>
        <p:txBody>
          <a:bodyPr wrap="square" lIns="0" tIns="0" rIns="0" bIns="0" numCol="1" anchor="ctr" anchorCtr="0">
            <a:noAutofit/>
          </a:bodyPr>
          <a:lstStyle/>
          <a:p>
            <a:pPr algn="ctr"/>
            <a:r>
              <a:rPr lang="en-US" sz="1100" b="1" dirty="0">
                <a:solidFill>
                  <a:srgbClr val="FFFFFF"/>
                </a:solidFill>
                <a:latin typeface="Century Gothic" panose="020B0502020202020204" pitchFamily="34" charset="0"/>
              </a:rPr>
              <a:t>HOLIDAY &amp; OBSERVANCES</a:t>
            </a:r>
          </a:p>
        </p:txBody>
      </p:sp>
      <p:graphicFrame>
        <p:nvGraphicFramePr>
          <p:cNvPr id="43" name="Table 42">
            <a:extLst>
              <a:ext uri="{FF2B5EF4-FFF2-40B4-BE49-F238E27FC236}">
                <a16:creationId xmlns:a16="http://schemas.microsoft.com/office/drawing/2014/main" id="{838E7E07-E52A-4661-B9E8-0404CC03980B}"/>
              </a:ext>
            </a:extLst>
          </p:cNvPr>
          <p:cNvGraphicFramePr>
            <a:graphicFrameLocks noGrp="1"/>
          </p:cNvGraphicFramePr>
          <p:nvPr>
            <p:extLst>
              <p:ext uri="{D42A27DB-BD31-4B8C-83A1-F6EECF244321}">
                <p14:modId xmlns:p14="http://schemas.microsoft.com/office/powerpoint/2010/main" val="3823588182"/>
              </p:ext>
            </p:extLst>
          </p:nvPr>
        </p:nvGraphicFramePr>
        <p:xfrm>
          <a:off x="9754334" y="944473"/>
          <a:ext cx="1990540" cy="5622085"/>
        </p:xfrm>
        <a:graphic>
          <a:graphicData uri="http://schemas.openxmlformats.org/drawingml/2006/table">
            <a:tbl>
              <a:tblPr/>
              <a:tblGrid>
                <a:gridCol w="1990540">
                  <a:extLst>
                    <a:ext uri="{9D8B030D-6E8A-4147-A177-3AD203B41FA5}">
                      <a16:colId xmlns:a16="http://schemas.microsoft.com/office/drawing/2014/main" val="2198687443"/>
                    </a:ext>
                  </a:extLst>
                </a:gridCol>
              </a:tblGrid>
              <a:tr h="160631">
                <a:tc>
                  <a:txBody>
                    <a:bodyPr/>
                    <a:lstStyle/>
                    <a:p>
                      <a:pPr algn="l" fontAlgn="t"/>
                      <a:r>
                        <a:rPr lang="en-US" sz="800" b="1" i="0" u="none" strike="noStrike" dirty="0">
                          <a:solidFill>
                            <a:schemeClr val="tx2"/>
                          </a:solidFill>
                          <a:effectLst/>
                          <a:latin typeface="Century Gothic" panose="020B0502020202020204" pitchFamily="34" charset="0"/>
                        </a:rPr>
                        <a:t>Jan 01     </a:t>
                      </a:r>
                      <a:r>
                        <a:rPr lang="en-US" sz="800" b="0" i="0" u="none" strike="noStrike" dirty="0">
                          <a:solidFill>
                            <a:schemeClr val="tx2"/>
                          </a:solidFill>
                          <a:effectLst/>
                          <a:latin typeface="Century Gothic" panose="020B0502020202020204" pitchFamily="34" charset="0"/>
                        </a:rPr>
                        <a:t>Now Year’s Day</a:t>
                      </a:r>
                    </a:p>
                  </a:txBody>
                  <a:tcPr marL="6216" marR="6216" marT="6216" marB="0">
                    <a:lnL>
                      <a:noFill/>
                    </a:lnL>
                    <a:lnR>
                      <a:noFill/>
                    </a:lnR>
                    <a:lnT>
                      <a:noFill/>
                    </a:lnT>
                    <a:lnB>
                      <a:noFill/>
                    </a:lnB>
                  </a:tcPr>
                </a:tc>
                <a:extLst>
                  <a:ext uri="{0D108BD9-81ED-4DB2-BD59-A6C34878D82A}">
                    <a16:rowId xmlns:a16="http://schemas.microsoft.com/office/drawing/2014/main" val="720614606"/>
                  </a:ext>
                </a:extLst>
              </a:tr>
              <a:tr h="160631">
                <a:tc>
                  <a:txBody>
                    <a:bodyPr/>
                    <a:lstStyle/>
                    <a:p>
                      <a:pPr algn="l" fontAlgn="t"/>
                      <a:r>
                        <a:rPr lang="en-US" sz="800" b="1" i="0" u="none" strike="noStrike" dirty="0">
                          <a:solidFill>
                            <a:schemeClr val="tx2"/>
                          </a:solidFill>
                          <a:effectLst/>
                          <a:latin typeface="Century Gothic" panose="020B0502020202020204" pitchFamily="34" charset="0"/>
                        </a:rPr>
                        <a:t>Jan 17     </a:t>
                      </a:r>
                      <a:r>
                        <a:rPr lang="en-US" sz="800" b="0" i="0" u="none" strike="noStrike" dirty="0">
                          <a:solidFill>
                            <a:schemeClr val="tx2"/>
                          </a:solidFill>
                          <a:effectLst/>
                          <a:latin typeface="Century Gothic" panose="020B0502020202020204" pitchFamily="34" charset="0"/>
                        </a:rPr>
                        <a:t>Martin Usher King Day </a:t>
                      </a:r>
                    </a:p>
                  </a:txBody>
                  <a:tcPr marL="6216" marR="6216" marT="6216" marB="0">
                    <a:lnL>
                      <a:noFill/>
                    </a:lnL>
                    <a:lnR>
                      <a:noFill/>
                    </a:lnR>
                    <a:lnT>
                      <a:noFill/>
                    </a:lnT>
                    <a:lnB>
                      <a:noFill/>
                    </a:lnB>
                  </a:tcPr>
                </a:tc>
                <a:extLst>
                  <a:ext uri="{0D108BD9-81ED-4DB2-BD59-A6C34878D82A}">
                    <a16:rowId xmlns:a16="http://schemas.microsoft.com/office/drawing/2014/main" val="3954054907"/>
                  </a:ext>
                </a:extLst>
              </a:tr>
              <a:tr h="160631">
                <a:tc>
                  <a:txBody>
                    <a:bodyPr/>
                    <a:lstStyle/>
                    <a:p>
                      <a:pPr algn="l" fontAlgn="t"/>
                      <a:r>
                        <a:rPr lang="en-US" sz="800" b="1" i="0" u="none" strike="noStrike" dirty="0">
                          <a:solidFill>
                            <a:schemeClr val="tx2"/>
                          </a:solidFill>
                          <a:effectLst/>
                          <a:latin typeface="Century Gothic" panose="020B0502020202020204" pitchFamily="34" charset="0"/>
                        </a:rPr>
                        <a:t>Feb 01     </a:t>
                      </a:r>
                      <a:r>
                        <a:rPr lang="en-US" sz="800" b="0" i="0" u="none" strike="noStrike" dirty="0">
                          <a:solidFill>
                            <a:schemeClr val="tx2"/>
                          </a:solidFill>
                          <a:effectLst/>
                          <a:latin typeface="Century Gothic" panose="020B0502020202020204" pitchFamily="34" charset="0"/>
                        </a:rPr>
                        <a:t>Chinese New Year </a:t>
                      </a:r>
                    </a:p>
                  </a:txBody>
                  <a:tcPr marL="6216" marR="6216" marT="6216" marB="0">
                    <a:lnL>
                      <a:noFill/>
                    </a:lnL>
                    <a:lnR>
                      <a:noFill/>
                    </a:lnR>
                    <a:lnT>
                      <a:noFill/>
                    </a:lnT>
                    <a:lnB>
                      <a:noFill/>
                    </a:lnB>
                  </a:tcPr>
                </a:tc>
                <a:extLst>
                  <a:ext uri="{0D108BD9-81ED-4DB2-BD59-A6C34878D82A}">
                    <a16:rowId xmlns:a16="http://schemas.microsoft.com/office/drawing/2014/main" val="677869388"/>
                  </a:ext>
                </a:extLst>
              </a:tr>
              <a:tr h="160631">
                <a:tc>
                  <a:txBody>
                    <a:bodyPr/>
                    <a:lstStyle/>
                    <a:p>
                      <a:pPr algn="l" fontAlgn="t"/>
                      <a:r>
                        <a:rPr lang="en-MY" sz="800" b="1" i="0" u="none" strike="noStrike" dirty="0">
                          <a:solidFill>
                            <a:schemeClr val="tx2"/>
                          </a:solidFill>
                          <a:effectLst/>
                          <a:latin typeface="Century Gothic" panose="020B0502020202020204" pitchFamily="34" charset="0"/>
                        </a:rPr>
                        <a:t>Feb 12     </a:t>
                      </a:r>
                      <a:r>
                        <a:rPr lang="en-MY" sz="800" b="0" i="0" u="none" strike="noStrike" dirty="0">
                          <a:solidFill>
                            <a:schemeClr val="tx2"/>
                          </a:solidFill>
                          <a:effectLst/>
                          <a:latin typeface="Century Gothic" panose="020B0502020202020204" pitchFamily="34" charset="0"/>
                        </a:rPr>
                        <a:t>Lincoln's Birthday</a:t>
                      </a:r>
                    </a:p>
                  </a:txBody>
                  <a:tcPr marL="6216" marR="6216" marT="6216" marB="0">
                    <a:lnL>
                      <a:noFill/>
                    </a:lnL>
                    <a:lnR>
                      <a:noFill/>
                    </a:lnR>
                    <a:lnT>
                      <a:noFill/>
                    </a:lnT>
                    <a:lnB>
                      <a:noFill/>
                    </a:lnB>
                  </a:tcPr>
                </a:tc>
                <a:extLst>
                  <a:ext uri="{0D108BD9-81ED-4DB2-BD59-A6C34878D82A}">
                    <a16:rowId xmlns:a16="http://schemas.microsoft.com/office/drawing/2014/main" val="3717146068"/>
                  </a:ext>
                </a:extLst>
              </a:tr>
              <a:tr h="160631">
                <a:tc>
                  <a:txBody>
                    <a:bodyPr/>
                    <a:lstStyle/>
                    <a:p>
                      <a:pPr algn="l" fontAlgn="t"/>
                      <a:r>
                        <a:rPr lang="en-MY" sz="800" b="1" i="0" u="none" strike="noStrike" dirty="0">
                          <a:solidFill>
                            <a:schemeClr val="tx2"/>
                          </a:solidFill>
                          <a:effectLst/>
                          <a:latin typeface="Century Gothic" panose="020B0502020202020204" pitchFamily="34" charset="0"/>
                        </a:rPr>
                        <a:t>Feb 14     </a:t>
                      </a:r>
                      <a:r>
                        <a:rPr lang="en-MY" sz="800" b="0" i="0" u="none" strike="noStrike" dirty="0">
                          <a:solidFill>
                            <a:schemeClr val="tx2"/>
                          </a:solidFill>
                          <a:effectLst/>
                          <a:latin typeface="Century Gothic" panose="020B0502020202020204" pitchFamily="34" charset="0"/>
                        </a:rPr>
                        <a:t>Valentine's Day </a:t>
                      </a:r>
                    </a:p>
                  </a:txBody>
                  <a:tcPr marL="6216" marR="6216" marT="6216" marB="0">
                    <a:lnL>
                      <a:noFill/>
                    </a:lnL>
                    <a:lnR>
                      <a:noFill/>
                    </a:lnR>
                    <a:lnT>
                      <a:noFill/>
                    </a:lnT>
                    <a:lnB>
                      <a:noFill/>
                    </a:lnB>
                  </a:tcPr>
                </a:tc>
                <a:extLst>
                  <a:ext uri="{0D108BD9-81ED-4DB2-BD59-A6C34878D82A}">
                    <a16:rowId xmlns:a16="http://schemas.microsoft.com/office/drawing/2014/main" val="911289859"/>
                  </a:ext>
                </a:extLst>
              </a:tr>
              <a:tr h="160631">
                <a:tc>
                  <a:txBody>
                    <a:bodyPr/>
                    <a:lstStyle/>
                    <a:p>
                      <a:pPr algn="l" fontAlgn="t"/>
                      <a:r>
                        <a:rPr lang="en-MY" sz="800" b="1" i="0" u="none" strike="noStrike" dirty="0">
                          <a:solidFill>
                            <a:schemeClr val="tx2"/>
                          </a:solidFill>
                          <a:effectLst/>
                          <a:latin typeface="Century Gothic" panose="020B0502020202020204" pitchFamily="34" charset="0"/>
                        </a:rPr>
                        <a:t>Feb 71     </a:t>
                      </a:r>
                      <a:r>
                        <a:rPr lang="en-MY" sz="800" b="0" i="0" u="none" strike="noStrike" dirty="0">
                          <a:solidFill>
                            <a:schemeClr val="tx2"/>
                          </a:solidFill>
                          <a:effectLst/>
                          <a:latin typeface="Century Gothic" panose="020B0502020202020204" pitchFamily="34" charset="0"/>
                        </a:rPr>
                        <a:t>Presidents Day </a:t>
                      </a:r>
                    </a:p>
                  </a:txBody>
                  <a:tcPr marL="6216" marR="6216" marT="6216" marB="0">
                    <a:lnL>
                      <a:noFill/>
                    </a:lnL>
                    <a:lnR>
                      <a:noFill/>
                    </a:lnR>
                    <a:lnT>
                      <a:noFill/>
                    </a:lnT>
                    <a:lnB>
                      <a:noFill/>
                    </a:lnB>
                  </a:tcPr>
                </a:tc>
                <a:extLst>
                  <a:ext uri="{0D108BD9-81ED-4DB2-BD59-A6C34878D82A}">
                    <a16:rowId xmlns:a16="http://schemas.microsoft.com/office/drawing/2014/main" val="1809727582"/>
                  </a:ext>
                </a:extLst>
              </a:tr>
              <a:tr h="160631">
                <a:tc>
                  <a:txBody>
                    <a:bodyPr/>
                    <a:lstStyle/>
                    <a:p>
                      <a:pPr algn="l" fontAlgn="t"/>
                      <a:r>
                        <a:rPr lang="en-MY" sz="800" b="1" i="0" u="none" strike="noStrike" dirty="0">
                          <a:solidFill>
                            <a:schemeClr val="tx2"/>
                          </a:solidFill>
                          <a:effectLst/>
                          <a:latin typeface="Century Gothic" panose="020B0502020202020204" pitchFamily="34" charset="0"/>
                        </a:rPr>
                        <a:t>Mar 02     </a:t>
                      </a:r>
                      <a:r>
                        <a:rPr lang="en-MY" sz="800" b="0" i="0" u="none" strike="noStrike" dirty="0">
                          <a:solidFill>
                            <a:schemeClr val="tx2"/>
                          </a:solidFill>
                          <a:effectLst/>
                          <a:latin typeface="Century Gothic" panose="020B0502020202020204" pitchFamily="34" charset="0"/>
                        </a:rPr>
                        <a:t>Ash Wednesday</a:t>
                      </a:r>
                    </a:p>
                  </a:txBody>
                  <a:tcPr marL="6216" marR="6216" marT="6216" marB="0">
                    <a:lnL>
                      <a:noFill/>
                    </a:lnL>
                    <a:lnR>
                      <a:noFill/>
                    </a:lnR>
                    <a:lnT>
                      <a:noFill/>
                    </a:lnT>
                    <a:lnB>
                      <a:noFill/>
                    </a:lnB>
                  </a:tcPr>
                </a:tc>
                <a:extLst>
                  <a:ext uri="{0D108BD9-81ED-4DB2-BD59-A6C34878D82A}">
                    <a16:rowId xmlns:a16="http://schemas.microsoft.com/office/drawing/2014/main" val="59304145"/>
                  </a:ext>
                </a:extLst>
              </a:tr>
              <a:tr h="160631">
                <a:tc>
                  <a:txBody>
                    <a:bodyPr/>
                    <a:lstStyle/>
                    <a:p>
                      <a:pPr algn="l" fontAlgn="t"/>
                      <a:r>
                        <a:rPr lang="en-MY" sz="800" b="1" i="0" u="none" strike="noStrike" dirty="0">
                          <a:solidFill>
                            <a:schemeClr val="tx2"/>
                          </a:solidFill>
                          <a:effectLst/>
                          <a:latin typeface="Century Gothic" panose="020B0502020202020204" pitchFamily="34" charset="0"/>
                        </a:rPr>
                        <a:t>Mar 13     </a:t>
                      </a:r>
                      <a:r>
                        <a:rPr lang="en-MY" sz="800" b="0" i="0" u="none" strike="noStrike" dirty="0">
                          <a:solidFill>
                            <a:schemeClr val="tx2"/>
                          </a:solidFill>
                          <a:effectLst/>
                          <a:latin typeface="Century Gothic" panose="020B0502020202020204" pitchFamily="34" charset="0"/>
                        </a:rPr>
                        <a:t>Daylight Sag (begin) </a:t>
                      </a:r>
                    </a:p>
                  </a:txBody>
                  <a:tcPr marL="6216" marR="6216" marT="6216" marB="0">
                    <a:lnL>
                      <a:noFill/>
                    </a:lnL>
                    <a:lnR>
                      <a:noFill/>
                    </a:lnR>
                    <a:lnT>
                      <a:noFill/>
                    </a:lnT>
                    <a:lnB>
                      <a:noFill/>
                    </a:lnB>
                  </a:tcPr>
                </a:tc>
                <a:extLst>
                  <a:ext uri="{0D108BD9-81ED-4DB2-BD59-A6C34878D82A}">
                    <a16:rowId xmlns:a16="http://schemas.microsoft.com/office/drawing/2014/main" val="2373893147"/>
                  </a:ext>
                </a:extLst>
              </a:tr>
              <a:tr h="160631">
                <a:tc>
                  <a:txBody>
                    <a:bodyPr/>
                    <a:lstStyle/>
                    <a:p>
                      <a:pPr algn="l" fontAlgn="t"/>
                      <a:r>
                        <a:rPr lang="en-US" sz="800" b="1" i="0" u="none" strike="noStrike" dirty="0">
                          <a:solidFill>
                            <a:schemeClr val="tx2"/>
                          </a:solidFill>
                          <a:effectLst/>
                          <a:latin typeface="Century Gothic" panose="020B0502020202020204" pitchFamily="34" charset="0"/>
                        </a:rPr>
                        <a:t>Mar 17     </a:t>
                      </a:r>
                      <a:r>
                        <a:rPr lang="en-US" sz="800" b="0" i="0" u="none" strike="noStrike" dirty="0">
                          <a:solidFill>
                            <a:schemeClr val="tx2"/>
                          </a:solidFill>
                          <a:effectLst/>
                          <a:latin typeface="Century Gothic" panose="020B0502020202020204" pitchFamily="34" charset="0"/>
                        </a:rPr>
                        <a:t>St Patrick's Day</a:t>
                      </a:r>
                    </a:p>
                  </a:txBody>
                  <a:tcPr marL="6216" marR="6216" marT="6216" marB="0">
                    <a:lnL>
                      <a:noFill/>
                    </a:lnL>
                    <a:lnR>
                      <a:noFill/>
                    </a:lnR>
                    <a:lnT>
                      <a:noFill/>
                    </a:lnT>
                    <a:lnB>
                      <a:noFill/>
                    </a:lnB>
                  </a:tcPr>
                </a:tc>
                <a:extLst>
                  <a:ext uri="{0D108BD9-81ED-4DB2-BD59-A6C34878D82A}">
                    <a16:rowId xmlns:a16="http://schemas.microsoft.com/office/drawing/2014/main" val="4252512181"/>
                  </a:ext>
                </a:extLst>
              </a:tr>
              <a:tr h="160631">
                <a:tc>
                  <a:txBody>
                    <a:bodyPr/>
                    <a:lstStyle/>
                    <a:p>
                      <a:pPr algn="l" fontAlgn="t"/>
                      <a:r>
                        <a:rPr lang="en-MY" sz="800" b="1" i="0" u="none" strike="noStrike" dirty="0">
                          <a:solidFill>
                            <a:schemeClr val="tx2"/>
                          </a:solidFill>
                          <a:effectLst/>
                          <a:latin typeface="Century Gothic" panose="020B0502020202020204" pitchFamily="34" charset="0"/>
                        </a:rPr>
                        <a:t>Mar 20     </a:t>
                      </a:r>
                      <a:r>
                        <a:rPr lang="en-MY" sz="800" b="0" i="0" u="none" strike="noStrike" dirty="0">
                          <a:solidFill>
                            <a:schemeClr val="tx2"/>
                          </a:solidFill>
                          <a:effectLst/>
                          <a:latin typeface="Century Gothic" panose="020B0502020202020204" pitchFamily="34" charset="0"/>
                        </a:rPr>
                        <a:t>Vernal equinox </a:t>
                      </a:r>
                    </a:p>
                  </a:txBody>
                  <a:tcPr marL="6216" marR="6216" marT="6216" marB="0">
                    <a:lnL>
                      <a:noFill/>
                    </a:lnL>
                    <a:lnR>
                      <a:noFill/>
                    </a:lnR>
                    <a:lnT>
                      <a:noFill/>
                    </a:lnT>
                    <a:lnB>
                      <a:noFill/>
                    </a:lnB>
                  </a:tcPr>
                </a:tc>
                <a:extLst>
                  <a:ext uri="{0D108BD9-81ED-4DB2-BD59-A6C34878D82A}">
                    <a16:rowId xmlns:a16="http://schemas.microsoft.com/office/drawing/2014/main" val="2784938055"/>
                  </a:ext>
                </a:extLst>
              </a:tr>
              <a:tr h="160631">
                <a:tc>
                  <a:txBody>
                    <a:bodyPr/>
                    <a:lstStyle/>
                    <a:p>
                      <a:pPr algn="l" fontAlgn="t"/>
                      <a:r>
                        <a:rPr lang="en-US" sz="800" b="1" i="0" u="none" strike="noStrike" dirty="0">
                          <a:solidFill>
                            <a:schemeClr val="tx2"/>
                          </a:solidFill>
                          <a:effectLst/>
                          <a:latin typeface="Century Gothic" panose="020B0502020202020204" pitchFamily="34" charset="0"/>
                        </a:rPr>
                        <a:t>Apr 01      </a:t>
                      </a:r>
                      <a:r>
                        <a:rPr lang="en-US" sz="800" b="0" i="0" u="none" strike="noStrike" dirty="0">
                          <a:solidFill>
                            <a:schemeClr val="tx2"/>
                          </a:solidFill>
                          <a:effectLst/>
                          <a:latin typeface="Century Gothic" panose="020B0502020202020204" pitchFamily="34" charset="0"/>
                        </a:rPr>
                        <a:t>April Fools Day </a:t>
                      </a:r>
                    </a:p>
                  </a:txBody>
                  <a:tcPr marL="6216" marR="6216" marT="6216" marB="0">
                    <a:lnL>
                      <a:noFill/>
                    </a:lnL>
                    <a:lnR>
                      <a:noFill/>
                    </a:lnR>
                    <a:lnT>
                      <a:noFill/>
                    </a:lnT>
                    <a:lnB>
                      <a:noFill/>
                    </a:lnB>
                  </a:tcPr>
                </a:tc>
                <a:extLst>
                  <a:ext uri="{0D108BD9-81ED-4DB2-BD59-A6C34878D82A}">
                    <a16:rowId xmlns:a16="http://schemas.microsoft.com/office/drawing/2014/main" val="3677166078"/>
                  </a:ext>
                </a:extLst>
              </a:tr>
              <a:tr h="160631">
                <a:tc>
                  <a:txBody>
                    <a:bodyPr/>
                    <a:lstStyle/>
                    <a:p>
                      <a:pPr algn="l" fontAlgn="t"/>
                      <a:r>
                        <a:rPr lang="en-MY" sz="800" b="1" i="0" u="none" strike="noStrike" dirty="0">
                          <a:solidFill>
                            <a:schemeClr val="tx2"/>
                          </a:solidFill>
                          <a:effectLst/>
                          <a:latin typeface="Century Gothic" panose="020B0502020202020204" pitchFamily="34" charset="0"/>
                        </a:rPr>
                        <a:t>Apr 03      </a:t>
                      </a:r>
                      <a:r>
                        <a:rPr lang="en-MY" sz="800" b="0" i="0" u="none" strike="noStrike" dirty="0">
                          <a:solidFill>
                            <a:schemeClr val="tx2"/>
                          </a:solidFill>
                          <a:effectLst/>
                          <a:latin typeface="Century Gothic" panose="020B0502020202020204" pitchFamily="34" charset="0"/>
                        </a:rPr>
                        <a:t>Ramadan began </a:t>
                      </a:r>
                    </a:p>
                  </a:txBody>
                  <a:tcPr marL="6216" marR="6216" marT="6216" marB="0">
                    <a:lnL>
                      <a:noFill/>
                    </a:lnL>
                    <a:lnR>
                      <a:noFill/>
                    </a:lnR>
                    <a:lnT>
                      <a:noFill/>
                    </a:lnT>
                    <a:lnB>
                      <a:noFill/>
                    </a:lnB>
                  </a:tcPr>
                </a:tc>
                <a:extLst>
                  <a:ext uri="{0D108BD9-81ED-4DB2-BD59-A6C34878D82A}">
                    <a16:rowId xmlns:a16="http://schemas.microsoft.com/office/drawing/2014/main" val="1081809871"/>
                  </a:ext>
                </a:extLst>
              </a:tr>
              <a:tr h="160631">
                <a:tc>
                  <a:txBody>
                    <a:bodyPr/>
                    <a:lstStyle/>
                    <a:p>
                      <a:pPr algn="l" fontAlgn="t"/>
                      <a:r>
                        <a:rPr lang="en-MY" sz="800" b="1" i="0" u="none" strike="noStrike" dirty="0">
                          <a:solidFill>
                            <a:schemeClr val="tx2"/>
                          </a:solidFill>
                          <a:effectLst/>
                          <a:latin typeface="Century Gothic" panose="020B0502020202020204" pitchFamily="34" charset="0"/>
                        </a:rPr>
                        <a:t>Apr 16      </a:t>
                      </a:r>
                      <a:r>
                        <a:rPr lang="en-MY" sz="800" b="0" i="0" u="none" strike="noStrike" dirty="0">
                          <a:solidFill>
                            <a:schemeClr val="tx2"/>
                          </a:solidFill>
                          <a:effectLst/>
                          <a:latin typeface="Century Gothic" panose="020B0502020202020204" pitchFamily="34" charset="0"/>
                        </a:rPr>
                        <a:t>Passover</a:t>
                      </a:r>
                    </a:p>
                  </a:txBody>
                  <a:tcPr marL="6216" marR="6216" marT="6216" marB="0">
                    <a:lnL>
                      <a:noFill/>
                    </a:lnL>
                    <a:lnR>
                      <a:noFill/>
                    </a:lnR>
                    <a:lnT>
                      <a:noFill/>
                    </a:lnT>
                    <a:lnB>
                      <a:noFill/>
                    </a:lnB>
                  </a:tcPr>
                </a:tc>
                <a:extLst>
                  <a:ext uri="{0D108BD9-81ED-4DB2-BD59-A6C34878D82A}">
                    <a16:rowId xmlns:a16="http://schemas.microsoft.com/office/drawing/2014/main" val="3257046984"/>
                  </a:ext>
                </a:extLst>
              </a:tr>
              <a:tr h="160631">
                <a:tc>
                  <a:txBody>
                    <a:bodyPr/>
                    <a:lstStyle/>
                    <a:p>
                      <a:pPr algn="l" fontAlgn="t"/>
                      <a:r>
                        <a:rPr lang="en-MY" sz="800" b="1" i="0" u="none" strike="noStrike" dirty="0">
                          <a:solidFill>
                            <a:schemeClr val="tx2"/>
                          </a:solidFill>
                          <a:effectLst/>
                          <a:latin typeface="Century Gothic" panose="020B0502020202020204" pitchFamily="34" charset="0"/>
                        </a:rPr>
                        <a:t>Apr 17      </a:t>
                      </a:r>
                      <a:r>
                        <a:rPr lang="en-MY" sz="800" b="0" i="0" u="none" strike="noStrike" dirty="0">
                          <a:solidFill>
                            <a:schemeClr val="tx2"/>
                          </a:solidFill>
                          <a:effectLst/>
                          <a:latin typeface="Century Gothic" panose="020B0502020202020204" pitchFamily="34" charset="0"/>
                        </a:rPr>
                        <a:t>Easter</a:t>
                      </a:r>
                    </a:p>
                  </a:txBody>
                  <a:tcPr marL="6216" marR="6216" marT="6216" marB="0">
                    <a:lnL>
                      <a:noFill/>
                    </a:lnL>
                    <a:lnR>
                      <a:noFill/>
                    </a:lnR>
                    <a:lnT>
                      <a:noFill/>
                    </a:lnT>
                    <a:lnB>
                      <a:noFill/>
                    </a:lnB>
                  </a:tcPr>
                </a:tc>
                <a:extLst>
                  <a:ext uri="{0D108BD9-81ED-4DB2-BD59-A6C34878D82A}">
                    <a16:rowId xmlns:a16="http://schemas.microsoft.com/office/drawing/2014/main" val="767295825"/>
                  </a:ext>
                </a:extLst>
              </a:tr>
              <a:tr h="160631">
                <a:tc>
                  <a:txBody>
                    <a:bodyPr/>
                    <a:lstStyle/>
                    <a:p>
                      <a:pPr algn="l" fontAlgn="t"/>
                      <a:r>
                        <a:rPr lang="en-MY" sz="800" b="1" i="0" u="none" strike="noStrike" dirty="0">
                          <a:solidFill>
                            <a:schemeClr val="tx2"/>
                          </a:solidFill>
                          <a:effectLst/>
                          <a:latin typeface="Century Gothic" panose="020B0502020202020204" pitchFamily="34" charset="0"/>
                        </a:rPr>
                        <a:t>Apr 27      </a:t>
                      </a:r>
                      <a:r>
                        <a:rPr lang="en-MY" sz="800" b="0" i="0" u="none" strike="noStrike" dirty="0">
                          <a:solidFill>
                            <a:schemeClr val="tx2"/>
                          </a:solidFill>
                          <a:effectLst/>
                          <a:latin typeface="Century Gothic" panose="020B0502020202020204" pitchFamily="34" charset="0"/>
                        </a:rPr>
                        <a:t>Admin Assistants Day </a:t>
                      </a:r>
                    </a:p>
                  </a:txBody>
                  <a:tcPr marL="6216" marR="6216" marT="6216" marB="0">
                    <a:lnL>
                      <a:noFill/>
                    </a:lnL>
                    <a:lnR>
                      <a:noFill/>
                    </a:lnR>
                    <a:lnT>
                      <a:noFill/>
                    </a:lnT>
                    <a:lnB>
                      <a:noFill/>
                    </a:lnB>
                  </a:tcPr>
                </a:tc>
                <a:extLst>
                  <a:ext uri="{0D108BD9-81ED-4DB2-BD59-A6C34878D82A}">
                    <a16:rowId xmlns:a16="http://schemas.microsoft.com/office/drawing/2014/main" val="876605851"/>
                  </a:ext>
                </a:extLst>
              </a:tr>
              <a:tr h="160631">
                <a:tc>
                  <a:txBody>
                    <a:bodyPr/>
                    <a:lstStyle/>
                    <a:p>
                      <a:pPr algn="l" fontAlgn="t"/>
                      <a:r>
                        <a:rPr lang="en-MY" sz="800" b="1" i="0" u="none" strike="noStrike" dirty="0">
                          <a:solidFill>
                            <a:schemeClr val="tx2"/>
                          </a:solidFill>
                          <a:effectLst/>
                          <a:latin typeface="Century Gothic" panose="020B0502020202020204" pitchFamily="34" charset="0"/>
                        </a:rPr>
                        <a:t>May 08    </a:t>
                      </a:r>
                      <a:r>
                        <a:rPr lang="en-MY" sz="800" b="0" i="0" u="none" strike="noStrike" dirty="0">
                          <a:solidFill>
                            <a:schemeClr val="tx2"/>
                          </a:solidFill>
                          <a:effectLst/>
                          <a:latin typeface="Century Gothic" panose="020B0502020202020204" pitchFamily="34" charset="0"/>
                        </a:rPr>
                        <a:t>Mother's Day</a:t>
                      </a:r>
                    </a:p>
                  </a:txBody>
                  <a:tcPr marL="6216" marR="6216" marT="6216" marB="0">
                    <a:lnL>
                      <a:noFill/>
                    </a:lnL>
                    <a:lnR>
                      <a:noFill/>
                    </a:lnR>
                    <a:lnT>
                      <a:noFill/>
                    </a:lnT>
                    <a:lnB>
                      <a:noFill/>
                    </a:lnB>
                  </a:tcPr>
                </a:tc>
                <a:extLst>
                  <a:ext uri="{0D108BD9-81ED-4DB2-BD59-A6C34878D82A}">
                    <a16:rowId xmlns:a16="http://schemas.microsoft.com/office/drawing/2014/main" val="298101995"/>
                  </a:ext>
                </a:extLst>
              </a:tr>
              <a:tr h="160631">
                <a:tc>
                  <a:txBody>
                    <a:bodyPr/>
                    <a:lstStyle/>
                    <a:p>
                      <a:pPr algn="l" fontAlgn="t"/>
                      <a:r>
                        <a:rPr lang="en-MY" sz="800" b="1" i="0" u="none" strike="noStrike" dirty="0">
                          <a:solidFill>
                            <a:schemeClr val="tx2"/>
                          </a:solidFill>
                          <a:effectLst/>
                          <a:latin typeface="Century Gothic" panose="020B0502020202020204" pitchFamily="34" charset="0"/>
                        </a:rPr>
                        <a:t>May 30    </a:t>
                      </a:r>
                      <a:r>
                        <a:rPr lang="en-MY" sz="800" b="0" i="0" u="none" strike="noStrike" dirty="0">
                          <a:solidFill>
                            <a:schemeClr val="tx2"/>
                          </a:solidFill>
                          <a:effectLst/>
                          <a:latin typeface="Century Gothic" panose="020B0502020202020204" pitchFamily="34" charset="0"/>
                        </a:rPr>
                        <a:t>Mammal Day </a:t>
                      </a:r>
                    </a:p>
                  </a:txBody>
                  <a:tcPr marL="6216" marR="6216" marT="6216" marB="0">
                    <a:lnL>
                      <a:noFill/>
                    </a:lnL>
                    <a:lnR>
                      <a:noFill/>
                    </a:lnR>
                    <a:lnT>
                      <a:noFill/>
                    </a:lnT>
                    <a:lnB>
                      <a:noFill/>
                    </a:lnB>
                  </a:tcPr>
                </a:tc>
                <a:extLst>
                  <a:ext uri="{0D108BD9-81ED-4DB2-BD59-A6C34878D82A}">
                    <a16:rowId xmlns:a16="http://schemas.microsoft.com/office/drawing/2014/main" val="3099857599"/>
                  </a:ext>
                </a:extLst>
              </a:tr>
              <a:tr h="160631">
                <a:tc>
                  <a:txBody>
                    <a:bodyPr/>
                    <a:lstStyle/>
                    <a:p>
                      <a:pPr algn="l" fontAlgn="t"/>
                      <a:r>
                        <a:rPr lang="en-MY" sz="800" b="1" i="0" u="none" strike="noStrike" dirty="0">
                          <a:solidFill>
                            <a:schemeClr val="tx2"/>
                          </a:solidFill>
                          <a:effectLst/>
                          <a:latin typeface="Century Gothic" panose="020B0502020202020204" pitchFamily="34" charset="0"/>
                        </a:rPr>
                        <a:t>Jun 05      </a:t>
                      </a:r>
                      <a:r>
                        <a:rPr lang="en-MY" sz="800" b="0" i="0" u="none" strike="noStrike" dirty="0">
                          <a:solidFill>
                            <a:schemeClr val="tx2"/>
                          </a:solidFill>
                          <a:effectLst/>
                          <a:latin typeface="Century Gothic" panose="020B0502020202020204" pitchFamily="34" charset="0"/>
                        </a:rPr>
                        <a:t>Pentecost</a:t>
                      </a:r>
                    </a:p>
                  </a:txBody>
                  <a:tcPr marL="6216" marR="6216" marT="6216" marB="0">
                    <a:lnL>
                      <a:noFill/>
                    </a:lnL>
                    <a:lnR>
                      <a:noFill/>
                    </a:lnR>
                    <a:lnT>
                      <a:noFill/>
                    </a:lnT>
                    <a:lnB>
                      <a:noFill/>
                    </a:lnB>
                  </a:tcPr>
                </a:tc>
                <a:extLst>
                  <a:ext uri="{0D108BD9-81ED-4DB2-BD59-A6C34878D82A}">
                    <a16:rowId xmlns:a16="http://schemas.microsoft.com/office/drawing/2014/main" val="2455236406"/>
                  </a:ext>
                </a:extLst>
              </a:tr>
              <a:tr h="160631">
                <a:tc>
                  <a:txBody>
                    <a:bodyPr/>
                    <a:lstStyle/>
                    <a:p>
                      <a:pPr algn="l" fontAlgn="t"/>
                      <a:r>
                        <a:rPr lang="en-MY" sz="800" b="1" i="0" u="none" strike="noStrike" dirty="0">
                          <a:solidFill>
                            <a:schemeClr val="tx2"/>
                          </a:solidFill>
                          <a:effectLst/>
                          <a:latin typeface="Century Gothic" panose="020B0502020202020204" pitchFamily="34" charset="0"/>
                        </a:rPr>
                        <a:t>Jun 14      </a:t>
                      </a:r>
                      <a:r>
                        <a:rPr lang="en-MY" sz="800" b="0" i="0" u="none" strike="noStrike" dirty="0">
                          <a:solidFill>
                            <a:schemeClr val="tx2"/>
                          </a:solidFill>
                          <a:effectLst/>
                          <a:latin typeface="Century Gothic" panose="020B0502020202020204" pitchFamily="34" charset="0"/>
                        </a:rPr>
                        <a:t>Flag Day</a:t>
                      </a:r>
                    </a:p>
                  </a:txBody>
                  <a:tcPr marL="6216" marR="6216" marT="6216" marB="0">
                    <a:lnL>
                      <a:noFill/>
                    </a:lnL>
                    <a:lnR>
                      <a:noFill/>
                    </a:lnR>
                    <a:lnT>
                      <a:noFill/>
                    </a:lnT>
                    <a:lnB>
                      <a:noFill/>
                    </a:lnB>
                  </a:tcPr>
                </a:tc>
                <a:extLst>
                  <a:ext uri="{0D108BD9-81ED-4DB2-BD59-A6C34878D82A}">
                    <a16:rowId xmlns:a16="http://schemas.microsoft.com/office/drawing/2014/main" val="1120355903"/>
                  </a:ext>
                </a:extLst>
              </a:tr>
              <a:tr h="160631">
                <a:tc>
                  <a:txBody>
                    <a:bodyPr/>
                    <a:lstStyle/>
                    <a:p>
                      <a:pPr algn="l" fontAlgn="t"/>
                      <a:r>
                        <a:rPr lang="en-MY" sz="800" b="1" i="0" u="none" strike="noStrike" dirty="0">
                          <a:solidFill>
                            <a:schemeClr val="tx2"/>
                          </a:solidFill>
                          <a:effectLst/>
                          <a:latin typeface="Century Gothic" panose="020B0502020202020204" pitchFamily="34" charset="0"/>
                        </a:rPr>
                        <a:t>Jun 19      </a:t>
                      </a:r>
                      <a:r>
                        <a:rPr lang="en-MY" sz="800" b="0" i="0" u="none" strike="noStrike" dirty="0">
                          <a:solidFill>
                            <a:schemeClr val="tx2"/>
                          </a:solidFill>
                          <a:effectLst/>
                          <a:latin typeface="Century Gothic" panose="020B0502020202020204" pitchFamily="34" charset="0"/>
                        </a:rPr>
                        <a:t>Fathers Day </a:t>
                      </a:r>
                    </a:p>
                  </a:txBody>
                  <a:tcPr marL="6216" marR="6216" marT="6216" marB="0">
                    <a:lnL>
                      <a:noFill/>
                    </a:lnL>
                    <a:lnR>
                      <a:noFill/>
                    </a:lnR>
                    <a:lnT>
                      <a:noFill/>
                    </a:lnT>
                    <a:lnB>
                      <a:noFill/>
                    </a:lnB>
                  </a:tcPr>
                </a:tc>
                <a:extLst>
                  <a:ext uri="{0D108BD9-81ED-4DB2-BD59-A6C34878D82A}">
                    <a16:rowId xmlns:a16="http://schemas.microsoft.com/office/drawing/2014/main" val="2916521124"/>
                  </a:ext>
                </a:extLst>
              </a:tr>
              <a:tr h="160631">
                <a:tc>
                  <a:txBody>
                    <a:bodyPr/>
                    <a:lstStyle/>
                    <a:p>
                      <a:pPr algn="l" fontAlgn="t"/>
                      <a:r>
                        <a:rPr lang="en-MY" sz="800" b="1" i="0" u="none" strike="noStrike" dirty="0">
                          <a:solidFill>
                            <a:schemeClr val="tx2"/>
                          </a:solidFill>
                          <a:effectLst/>
                          <a:latin typeface="Century Gothic" panose="020B0502020202020204" pitchFamily="34" charset="0"/>
                        </a:rPr>
                        <a:t>Jun 21      </a:t>
                      </a:r>
                      <a:r>
                        <a:rPr lang="en-MY" sz="800" b="0" i="0" u="none" strike="noStrike" dirty="0">
                          <a:solidFill>
                            <a:schemeClr val="tx2"/>
                          </a:solidFill>
                          <a:effectLst/>
                          <a:latin typeface="Century Gothic" panose="020B0502020202020204" pitchFamily="34" charset="0"/>
                        </a:rPr>
                        <a:t>June Solstice</a:t>
                      </a:r>
                    </a:p>
                  </a:txBody>
                  <a:tcPr marL="6216" marR="6216" marT="6216" marB="0">
                    <a:lnL>
                      <a:noFill/>
                    </a:lnL>
                    <a:lnR>
                      <a:noFill/>
                    </a:lnR>
                    <a:lnT>
                      <a:noFill/>
                    </a:lnT>
                    <a:lnB>
                      <a:noFill/>
                    </a:lnB>
                  </a:tcPr>
                </a:tc>
                <a:extLst>
                  <a:ext uri="{0D108BD9-81ED-4DB2-BD59-A6C34878D82A}">
                    <a16:rowId xmlns:a16="http://schemas.microsoft.com/office/drawing/2014/main" val="559476222"/>
                  </a:ext>
                </a:extLst>
              </a:tr>
              <a:tr h="160631">
                <a:tc>
                  <a:txBody>
                    <a:bodyPr/>
                    <a:lstStyle/>
                    <a:p>
                      <a:pPr algn="l" fontAlgn="t"/>
                      <a:r>
                        <a:rPr lang="en-MY" sz="800" b="1" i="0" u="none" strike="noStrike" dirty="0">
                          <a:solidFill>
                            <a:schemeClr val="tx2"/>
                          </a:solidFill>
                          <a:effectLst/>
                          <a:latin typeface="Century Gothic" panose="020B0502020202020204" pitchFamily="34" charset="0"/>
                        </a:rPr>
                        <a:t>Jul 04       </a:t>
                      </a:r>
                      <a:r>
                        <a:rPr lang="en-MY" sz="800" b="0" i="0" u="none" strike="noStrike" dirty="0">
                          <a:solidFill>
                            <a:schemeClr val="tx2"/>
                          </a:solidFill>
                          <a:effectLst/>
                          <a:latin typeface="Century Gothic" panose="020B0502020202020204" pitchFamily="34" charset="0"/>
                        </a:rPr>
                        <a:t>Independence Day </a:t>
                      </a:r>
                    </a:p>
                  </a:txBody>
                  <a:tcPr marL="6216" marR="6216" marT="6216" marB="0">
                    <a:lnL>
                      <a:noFill/>
                    </a:lnL>
                    <a:lnR>
                      <a:noFill/>
                    </a:lnR>
                    <a:lnT>
                      <a:noFill/>
                    </a:lnT>
                    <a:lnB>
                      <a:noFill/>
                    </a:lnB>
                  </a:tcPr>
                </a:tc>
                <a:extLst>
                  <a:ext uri="{0D108BD9-81ED-4DB2-BD59-A6C34878D82A}">
                    <a16:rowId xmlns:a16="http://schemas.microsoft.com/office/drawing/2014/main" val="2782528498"/>
                  </a:ext>
                </a:extLst>
              </a:tr>
              <a:tr h="160631">
                <a:tc>
                  <a:txBody>
                    <a:bodyPr/>
                    <a:lstStyle/>
                    <a:p>
                      <a:pPr algn="l" fontAlgn="t"/>
                      <a:r>
                        <a:rPr lang="en-MY" sz="800" b="1" i="0" u="none" strike="noStrike" dirty="0">
                          <a:solidFill>
                            <a:schemeClr val="tx2"/>
                          </a:solidFill>
                          <a:effectLst/>
                          <a:latin typeface="Century Gothic" panose="020B0502020202020204" pitchFamily="34" charset="0"/>
                        </a:rPr>
                        <a:t>Sep 05     </a:t>
                      </a:r>
                      <a:r>
                        <a:rPr lang="en-MY" sz="800" b="0" i="0" u="none" strike="noStrike" dirty="0">
                          <a:solidFill>
                            <a:schemeClr val="tx2"/>
                          </a:solidFill>
                          <a:effectLst/>
                          <a:latin typeface="Century Gothic" panose="020B0502020202020204" pitchFamily="34" charset="0"/>
                        </a:rPr>
                        <a:t>Labor Day</a:t>
                      </a:r>
                    </a:p>
                  </a:txBody>
                  <a:tcPr marL="6216" marR="6216" marT="6216" marB="0">
                    <a:lnL>
                      <a:noFill/>
                    </a:lnL>
                    <a:lnR>
                      <a:noFill/>
                    </a:lnR>
                    <a:lnT>
                      <a:noFill/>
                    </a:lnT>
                    <a:lnB>
                      <a:noFill/>
                    </a:lnB>
                  </a:tcPr>
                </a:tc>
                <a:extLst>
                  <a:ext uri="{0D108BD9-81ED-4DB2-BD59-A6C34878D82A}">
                    <a16:rowId xmlns:a16="http://schemas.microsoft.com/office/drawing/2014/main" val="3613608135"/>
                  </a:ext>
                </a:extLst>
              </a:tr>
              <a:tr h="160631">
                <a:tc>
                  <a:txBody>
                    <a:bodyPr/>
                    <a:lstStyle/>
                    <a:p>
                      <a:pPr algn="l" fontAlgn="t"/>
                      <a:r>
                        <a:rPr lang="en-MY" sz="800" b="1" i="0" u="none" strike="noStrike" dirty="0">
                          <a:solidFill>
                            <a:schemeClr val="tx2"/>
                          </a:solidFill>
                          <a:effectLst/>
                          <a:latin typeface="Century Gothic" panose="020B0502020202020204" pitchFamily="34" charset="0"/>
                        </a:rPr>
                        <a:t>Sep 23     </a:t>
                      </a:r>
                      <a:r>
                        <a:rPr lang="en-MY" sz="800" b="0" i="0" u="none" strike="noStrike" dirty="0">
                          <a:solidFill>
                            <a:schemeClr val="tx2"/>
                          </a:solidFill>
                          <a:effectLst/>
                          <a:latin typeface="Century Gothic" panose="020B0502020202020204" pitchFamily="34" charset="0"/>
                        </a:rPr>
                        <a:t>Autumnal equinox</a:t>
                      </a:r>
                    </a:p>
                  </a:txBody>
                  <a:tcPr marL="6216" marR="6216" marT="6216" marB="0">
                    <a:lnL>
                      <a:noFill/>
                    </a:lnL>
                    <a:lnR>
                      <a:noFill/>
                    </a:lnR>
                    <a:lnT>
                      <a:noFill/>
                    </a:lnT>
                    <a:lnB>
                      <a:noFill/>
                    </a:lnB>
                  </a:tcPr>
                </a:tc>
                <a:extLst>
                  <a:ext uri="{0D108BD9-81ED-4DB2-BD59-A6C34878D82A}">
                    <a16:rowId xmlns:a16="http://schemas.microsoft.com/office/drawing/2014/main" val="627935166"/>
                  </a:ext>
                </a:extLst>
              </a:tr>
              <a:tr h="160631">
                <a:tc>
                  <a:txBody>
                    <a:bodyPr/>
                    <a:lstStyle/>
                    <a:p>
                      <a:pPr algn="l" fontAlgn="t"/>
                      <a:r>
                        <a:rPr lang="en-MY" sz="800" b="1" i="0" u="none" strike="noStrike" dirty="0">
                          <a:solidFill>
                            <a:schemeClr val="tx2"/>
                          </a:solidFill>
                          <a:effectLst/>
                          <a:latin typeface="Century Gothic" panose="020B0502020202020204" pitchFamily="34" charset="0"/>
                        </a:rPr>
                        <a:t>Sep 26     </a:t>
                      </a:r>
                      <a:r>
                        <a:rPr lang="en-MY" sz="800" b="0" i="0" u="none" strike="noStrike" dirty="0">
                          <a:solidFill>
                            <a:schemeClr val="tx2"/>
                          </a:solidFill>
                          <a:effectLst/>
                          <a:latin typeface="Century Gothic" panose="020B0502020202020204" pitchFamily="34" charset="0"/>
                        </a:rPr>
                        <a:t>Rosh Hashanah </a:t>
                      </a:r>
                    </a:p>
                  </a:txBody>
                  <a:tcPr marL="6216" marR="6216" marT="6216" marB="0">
                    <a:lnL>
                      <a:noFill/>
                    </a:lnL>
                    <a:lnR>
                      <a:noFill/>
                    </a:lnR>
                    <a:lnT>
                      <a:noFill/>
                    </a:lnT>
                    <a:lnB>
                      <a:noFill/>
                    </a:lnB>
                  </a:tcPr>
                </a:tc>
                <a:extLst>
                  <a:ext uri="{0D108BD9-81ED-4DB2-BD59-A6C34878D82A}">
                    <a16:rowId xmlns:a16="http://schemas.microsoft.com/office/drawing/2014/main" val="546512521"/>
                  </a:ext>
                </a:extLst>
              </a:tr>
              <a:tr h="160631">
                <a:tc>
                  <a:txBody>
                    <a:bodyPr/>
                    <a:lstStyle/>
                    <a:p>
                      <a:pPr algn="l" fontAlgn="t"/>
                      <a:r>
                        <a:rPr lang="en-MY" sz="800" b="1" i="0" u="none" strike="noStrike" dirty="0">
                          <a:solidFill>
                            <a:schemeClr val="tx2"/>
                          </a:solidFill>
                          <a:effectLst/>
                          <a:latin typeface="Century Gothic" panose="020B0502020202020204" pitchFamily="34" charset="0"/>
                        </a:rPr>
                        <a:t>Oct 10     </a:t>
                      </a:r>
                      <a:r>
                        <a:rPr lang="en-MY" sz="800" b="0" i="0" u="none" strike="noStrike" dirty="0">
                          <a:solidFill>
                            <a:schemeClr val="tx2"/>
                          </a:solidFill>
                          <a:effectLst/>
                          <a:latin typeface="Century Gothic" panose="020B0502020202020204" pitchFamily="34" charset="0"/>
                        </a:rPr>
                        <a:t>Columbus Day </a:t>
                      </a:r>
                    </a:p>
                  </a:txBody>
                  <a:tcPr marL="6216" marR="6216" marT="6216" marB="0">
                    <a:lnL>
                      <a:noFill/>
                    </a:lnL>
                    <a:lnR>
                      <a:noFill/>
                    </a:lnR>
                    <a:lnT>
                      <a:noFill/>
                    </a:lnT>
                    <a:lnB>
                      <a:noFill/>
                    </a:lnB>
                  </a:tcPr>
                </a:tc>
                <a:extLst>
                  <a:ext uri="{0D108BD9-81ED-4DB2-BD59-A6C34878D82A}">
                    <a16:rowId xmlns:a16="http://schemas.microsoft.com/office/drawing/2014/main" val="2545017675"/>
                  </a:ext>
                </a:extLst>
              </a:tr>
              <a:tr h="160631">
                <a:tc>
                  <a:txBody>
                    <a:bodyPr/>
                    <a:lstStyle/>
                    <a:p>
                      <a:pPr algn="l" fontAlgn="t"/>
                      <a:r>
                        <a:rPr lang="en-MY" sz="800" b="1" i="0" u="none" strike="noStrike" dirty="0">
                          <a:solidFill>
                            <a:schemeClr val="tx2"/>
                          </a:solidFill>
                          <a:effectLst/>
                          <a:latin typeface="Century Gothic" panose="020B0502020202020204" pitchFamily="34" charset="0"/>
                        </a:rPr>
                        <a:t>Oct 31     </a:t>
                      </a:r>
                      <a:r>
                        <a:rPr lang="en-MY" sz="800" b="0" i="0" u="none" strike="noStrike" dirty="0">
                          <a:solidFill>
                            <a:schemeClr val="tx2"/>
                          </a:solidFill>
                          <a:effectLst/>
                          <a:latin typeface="Century Gothic" panose="020B0502020202020204" pitchFamily="34" charset="0"/>
                        </a:rPr>
                        <a:t>Halloween</a:t>
                      </a:r>
                    </a:p>
                  </a:txBody>
                  <a:tcPr marL="6216" marR="6216" marT="6216" marB="0">
                    <a:lnL>
                      <a:noFill/>
                    </a:lnL>
                    <a:lnR>
                      <a:noFill/>
                    </a:lnR>
                    <a:lnT>
                      <a:noFill/>
                    </a:lnT>
                    <a:lnB>
                      <a:noFill/>
                    </a:lnB>
                  </a:tcPr>
                </a:tc>
                <a:extLst>
                  <a:ext uri="{0D108BD9-81ED-4DB2-BD59-A6C34878D82A}">
                    <a16:rowId xmlns:a16="http://schemas.microsoft.com/office/drawing/2014/main" val="2798540974"/>
                  </a:ext>
                </a:extLst>
              </a:tr>
              <a:tr h="160631">
                <a:tc>
                  <a:txBody>
                    <a:bodyPr/>
                    <a:lstStyle/>
                    <a:p>
                      <a:pPr algn="l" fontAlgn="t"/>
                      <a:r>
                        <a:rPr lang="en-US" sz="800" b="1" i="0" u="none" strike="noStrike" dirty="0">
                          <a:solidFill>
                            <a:schemeClr val="tx2"/>
                          </a:solidFill>
                          <a:effectLst/>
                          <a:latin typeface="Century Gothic" panose="020B0502020202020204" pitchFamily="34" charset="0"/>
                        </a:rPr>
                        <a:t>Nov 06    </a:t>
                      </a:r>
                      <a:r>
                        <a:rPr lang="en-US" sz="800" b="0" i="0" u="none" strike="noStrike" dirty="0">
                          <a:solidFill>
                            <a:schemeClr val="tx2"/>
                          </a:solidFill>
                          <a:effectLst/>
                          <a:latin typeface="Century Gothic" panose="020B0502020202020204" pitchFamily="34" charset="0"/>
                        </a:rPr>
                        <a:t>Daylight Swing rend) </a:t>
                      </a:r>
                    </a:p>
                  </a:txBody>
                  <a:tcPr marL="6216" marR="6216" marT="6216" marB="0">
                    <a:lnL>
                      <a:noFill/>
                    </a:lnL>
                    <a:lnR>
                      <a:noFill/>
                    </a:lnR>
                    <a:lnT>
                      <a:noFill/>
                    </a:lnT>
                    <a:lnB>
                      <a:noFill/>
                    </a:lnB>
                  </a:tcPr>
                </a:tc>
                <a:extLst>
                  <a:ext uri="{0D108BD9-81ED-4DB2-BD59-A6C34878D82A}">
                    <a16:rowId xmlns:a16="http://schemas.microsoft.com/office/drawing/2014/main" val="3949431273"/>
                  </a:ext>
                </a:extLst>
              </a:tr>
              <a:tr h="160631">
                <a:tc>
                  <a:txBody>
                    <a:bodyPr/>
                    <a:lstStyle/>
                    <a:p>
                      <a:pPr algn="l" fontAlgn="t"/>
                      <a:r>
                        <a:rPr lang="en-MY" sz="800" b="1" i="0" u="none" strike="noStrike" dirty="0">
                          <a:solidFill>
                            <a:schemeClr val="tx2"/>
                          </a:solidFill>
                          <a:effectLst/>
                          <a:latin typeface="Century Gothic" panose="020B0502020202020204" pitchFamily="34" charset="0"/>
                        </a:rPr>
                        <a:t>Nov 11    </a:t>
                      </a:r>
                      <a:r>
                        <a:rPr lang="en-MY" sz="800" b="0" i="0" u="none" strike="noStrike" dirty="0">
                          <a:solidFill>
                            <a:schemeClr val="tx2"/>
                          </a:solidFill>
                          <a:effectLst/>
                          <a:latin typeface="Century Gothic" panose="020B0502020202020204" pitchFamily="34" charset="0"/>
                        </a:rPr>
                        <a:t>Veterans Day</a:t>
                      </a:r>
                    </a:p>
                  </a:txBody>
                  <a:tcPr marL="6216" marR="6216" marT="6216" marB="0">
                    <a:lnL>
                      <a:noFill/>
                    </a:lnL>
                    <a:lnR>
                      <a:noFill/>
                    </a:lnR>
                    <a:lnT>
                      <a:noFill/>
                    </a:lnT>
                    <a:lnB>
                      <a:noFill/>
                    </a:lnB>
                  </a:tcPr>
                </a:tc>
                <a:extLst>
                  <a:ext uri="{0D108BD9-81ED-4DB2-BD59-A6C34878D82A}">
                    <a16:rowId xmlns:a16="http://schemas.microsoft.com/office/drawing/2014/main" val="4012454639"/>
                  </a:ext>
                </a:extLst>
              </a:tr>
              <a:tr h="160631">
                <a:tc>
                  <a:txBody>
                    <a:bodyPr/>
                    <a:lstStyle/>
                    <a:p>
                      <a:pPr algn="l" fontAlgn="t"/>
                      <a:r>
                        <a:rPr lang="en-MY" sz="800" b="1" i="0" u="none" strike="noStrike" dirty="0">
                          <a:solidFill>
                            <a:schemeClr val="tx2"/>
                          </a:solidFill>
                          <a:effectLst/>
                          <a:latin typeface="Century Gothic" panose="020B0502020202020204" pitchFamily="34" charset="0"/>
                        </a:rPr>
                        <a:t>Nov 24    </a:t>
                      </a:r>
                      <a:r>
                        <a:rPr lang="en-MY" sz="800" b="0" i="0" u="none" strike="noStrike" dirty="0">
                          <a:solidFill>
                            <a:schemeClr val="tx2"/>
                          </a:solidFill>
                          <a:effectLst/>
                          <a:latin typeface="Century Gothic" panose="020B0502020202020204" pitchFamily="34" charset="0"/>
                        </a:rPr>
                        <a:t>Thanksgiving </a:t>
                      </a:r>
                    </a:p>
                  </a:txBody>
                  <a:tcPr marL="6216" marR="6216" marT="6216" marB="0">
                    <a:lnL>
                      <a:noFill/>
                    </a:lnL>
                    <a:lnR>
                      <a:noFill/>
                    </a:lnR>
                    <a:lnT>
                      <a:noFill/>
                    </a:lnT>
                    <a:lnB>
                      <a:noFill/>
                    </a:lnB>
                  </a:tcPr>
                </a:tc>
                <a:extLst>
                  <a:ext uri="{0D108BD9-81ED-4DB2-BD59-A6C34878D82A}">
                    <a16:rowId xmlns:a16="http://schemas.microsoft.com/office/drawing/2014/main" val="2482214910"/>
                  </a:ext>
                </a:extLst>
              </a:tr>
              <a:tr h="160631">
                <a:tc>
                  <a:txBody>
                    <a:bodyPr/>
                    <a:lstStyle/>
                    <a:p>
                      <a:pPr algn="l" fontAlgn="t"/>
                      <a:r>
                        <a:rPr lang="en-MY" sz="800" b="1" i="0" u="none" strike="noStrike" dirty="0">
                          <a:solidFill>
                            <a:schemeClr val="tx2"/>
                          </a:solidFill>
                          <a:effectLst/>
                          <a:latin typeface="Century Gothic" panose="020B0502020202020204" pitchFamily="34" charset="0"/>
                        </a:rPr>
                        <a:t>Dec 18    </a:t>
                      </a:r>
                      <a:r>
                        <a:rPr lang="en-MY" sz="800" b="0" i="0" u="none" strike="noStrike" dirty="0">
                          <a:solidFill>
                            <a:schemeClr val="tx2"/>
                          </a:solidFill>
                          <a:effectLst/>
                          <a:latin typeface="Century Gothic" panose="020B0502020202020204" pitchFamily="34" charset="0"/>
                        </a:rPr>
                        <a:t>Hanukkah begins</a:t>
                      </a:r>
                    </a:p>
                  </a:txBody>
                  <a:tcPr marL="6216" marR="6216" marT="6216" marB="0">
                    <a:lnL>
                      <a:noFill/>
                    </a:lnL>
                    <a:lnR>
                      <a:noFill/>
                    </a:lnR>
                    <a:lnT>
                      <a:noFill/>
                    </a:lnT>
                    <a:lnB>
                      <a:noFill/>
                    </a:lnB>
                  </a:tcPr>
                </a:tc>
                <a:extLst>
                  <a:ext uri="{0D108BD9-81ED-4DB2-BD59-A6C34878D82A}">
                    <a16:rowId xmlns:a16="http://schemas.microsoft.com/office/drawing/2014/main" val="2065033686"/>
                  </a:ext>
                </a:extLst>
              </a:tr>
              <a:tr h="160631">
                <a:tc>
                  <a:txBody>
                    <a:bodyPr/>
                    <a:lstStyle/>
                    <a:p>
                      <a:pPr algn="l" fontAlgn="t"/>
                      <a:r>
                        <a:rPr lang="en-MY" sz="800" b="1" i="0" u="none" strike="noStrike" dirty="0">
                          <a:solidFill>
                            <a:schemeClr val="tx2"/>
                          </a:solidFill>
                          <a:effectLst/>
                          <a:latin typeface="Century Gothic" panose="020B0502020202020204" pitchFamily="34" charset="0"/>
                        </a:rPr>
                        <a:t>Dec 21    </a:t>
                      </a:r>
                      <a:r>
                        <a:rPr lang="en-MY" sz="800" b="0" i="0" u="none" strike="noStrike" dirty="0">
                          <a:solidFill>
                            <a:schemeClr val="tx2"/>
                          </a:solidFill>
                          <a:effectLst/>
                          <a:latin typeface="Century Gothic" panose="020B0502020202020204" pitchFamily="34" charset="0"/>
                        </a:rPr>
                        <a:t>December Solstice </a:t>
                      </a:r>
                    </a:p>
                  </a:txBody>
                  <a:tcPr marL="6216" marR="6216" marT="6216" marB="0">
                    <a:lnL>
                      <a:noFill/>
                    </a:lnL>
                    <a:lnR>
                      <a:noFill/>
                    </a:lnR>
                    <a:lnT>
                      <a:noFill/>
                    </a:lnT>
                    <a:lnB>
                      <a:noFill/>
                    </a:lnB>
                  </a:tcPr>
                </a:tc>
                <a:extLst>
                  <a:ext uri="{0D108BD9-81ED-4DB2-BD59-A6C34878D82A}">
                    <a16:rowId xmlns:a16="http://schemas.microsoft.com/office/drawing/2014/main" val="105884603"/>
                  </a:ext>
                </a:extLst>
              </a:tr>
              <a:tr h="160631">
                <a:tc>
                  <a:txBody>
                    <a:bodyPr/>
                    <a:lstStyle/>
                    <a:p>
                      <a:pPr algn="l" fontAlgn="t"/>
                      <a:r>
                        <a:rPr lang="en-MY" sz="800" b="1" i="0" u="none" strike="noStrike" dirty="0">
                          <a:solidFill>
                            <a:schemeClr val="tx2"/>
                          </a:solidFill>
                          <a:effectLst/>
                          <a:latin typeface="Century Gothic" panose="020B0502020202020204" pitchFamily="34" charset="0"/>
                        </a:rPr>
                        <a:t>Dec 25    </a:t>
                      </a:r>
                      <a:r>
                        <a:rPr lang="en-MY" sz="800" b="0" i="0" u="none" strike="noStrike" dirty="0">
                          <a:solidFill>
                            <a:schemeClr val="tx2"/>
                          </a:solidFill>
                          <a:effectLst/>
                          <a:latin typeface="Century Gothic" panose="020B0502020202020204" pitchFamily="34" charset="0"/>
                        </a:rPr>
                        <a:t>Christmas Day </a:t>
                      </a:r>
                    </a:p>
                  </a:txBody>
                  <a:tcPr marL="6216" marR="6216" marT="6216" marB="0">
                    <a:lnL>
                      <a:noFill/>
                    </a:lnL>
                    <a:lnR>
                      <a:noFill/>
                    </a:lnR>
                    <a:lnT>
                      <a:noFill/>
                    </a:lnT>
                    <a:lnB>
                      <a:noFill/>
                    </a:lnB>
                  </a:tcPr>
                </a:tc>
                <a:extLst>
                  <a:ext uri="{0D108BD9-81ED-4DB2-BD59-A6C34878D82A}">
                    <a16:rowId xmlns:a16="http://schemas.microsoft.com/office/drawing/2014/main" val="1661901212"/>
                  </a:ext>
                </a:extLst>
              </a:tr>
              <a:tr h="160631">
                <a:tc>
                  <a:txBody>
                    <a:bodyPr/>
                    <a:lstStyle/>
                    <a:p>
                      <a:pPr algn="l" fontAlgn="t"/>
                      <a:r>
                        <a:rPr lang="en-MY" sz="800" b="1" i="0" u="none" strike="noStrike" dirty="0">
                          <a:solidFill>
                            <a:schemeClr val="tx2"/>
                          </a:solidFill>
                          <a:effectLst/>
                          <a:latin typeface="Century Gothic" panose="020B0502020202020204" pitchFamily="34" charset="0"/>
                        </a:rPr>
                        <a:t>Dec 26    </a:t>
                      </a:r>
                      <a:r>
                        <a:rPr lang="en-MY" sz="800" b="0" i="0" u="none" strike="noStrike" dirty="0">
                          <a:solidFill>
                            <a:schemeClr val="tx2"/>
                          </a:solidFill>
                          <a:effectLst/>
                          <a:latin typeface="Century Gothic" panose="020B0502020202020204" pitchFamily="34" charset="0"/>
                        </a:rPr>
                        <a:t>Kwanzaa begets </a:t>
                      </a:r>
                    </a:p>
                  </a:txBody>
                  <a:tcPr marL="6216" marR="6216" marT="6216" marB="0">
                    <a:lnL>
                      <a:noFill/>
                    </a:lnL>
                    <a:lnR>
                      <a:noFill/>
                    </a:lnR>
                    <a:lnT>
                      <a:noFill/>
                    </a:lnT>
                    <a:lnB>
                      <a:noFill/>
                    </a:lnB>
                  </a:tcPr>
                </a:tc>
                <a:extLst>
                  <a:ext uri="{0D108BD9-81ED-4DB2-BD59-A6C34878D82A}">
                    <a16:rowId xmlns:a16="http://schemas.microsoft.com/office/drawing/2014/main" val="1862003370"/>
                  </a:ext>
                </a:extLst>
              </a:tr>
              <a:tr h="160631">
                <a:tc>
                  <a:txBody>
                    <a:bodyPr/>
                    <a:lstStyle/>
                    <a:p>
                      <a:pPr algn="l" fontAlgn="t"/>
                      <a:r>
                        <a:rPr lang="en-US" sz="800" b="1" i="0" u="none" strike="noStrike" dirty="0">
                          <a:solidFill>
                            <a:schemeClr val="tx2"/>
                          </a:solidFill>
                          <a:effectLst/>
                          <a:latin typeface="Century Gothic" panose="020B0502020202020204" pitchFamily="34" charset="0"/>
                        </a:rPr>
                        <a:t>Dec 31    </a:t>
                      </a:r>
                      <a:r>
                        <a:rPr lang="en-US" sz="800" b="0" i="0" u="none" strike="noStrike" dirty="0">
                          <a:solidFill>
                            <a:schemeClr val="tx2"/>
                          </a:solidFill>
                          <a:effectLst/>
                          <a:latin typeface="Century Gothic" panose="020B0502020202020204" pitchFamily="34" charset="0"/>
                        </a:rPr>
                        <a:t>New Year’s Eve</a:t>
                      </a:r>
                    </a:p>
                  </a:txBody>
                  <a:tcPr marL="6216" marR="6216" marT="6216" marB="0">
                    <a:lnL>
                      <a:noFill/>
                    </a:lnL>
                    <a:lnR>
                      <a:noFill/>
                    </a:lnR>
                    <a:lnT>
                      <a:noFill/>
                    </a:lnT>
                    <a:lnB>
                      <a:noFill/>
                    </a:lnB>
                  </a:tcPr>
                </a:tc>
                <a:extLst>
                  <a:ext uri="{0D108BD9-81ED-4DB2-BD59-A6C34878D82A}">
                    <a16:rowId xmlns:a16="http://schemas.microsoft.com/office/drawing/2014/main" val="1595018052"/>
                  </a:ext>
                </a:extLst>
              </a:tr>
            </a:tbl>
          </a:graphicData>
        </a:graphic>
      </p:graphicFrame>
    </p:spTree>
    <p:extLst>
      <p:ext uri="{BB962C8B-B14F-4D97-AF65-F5344CB8AC3E}">
        <p14:creationId xmlns:p14="http://schemas.microsoft.com/office/powerpoint/2010/main" val="2203178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30-60-90 Day Plan</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2022 Calendar</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Graphs &amp; Charts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Objectives &amp; Key Results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518F69-BC0B-668A-7DED-B3CAD3EFE327}"/>
              </a:ext>
            </a:extLst>
          </p:cNvPr>
          <p:cNvGrpSpPr/>
          <p:nvPr/>
        </p:nvGrpSpPr>
        <p:grpSpPr>
          <a:xfrm>
            <a:off x="6684365" y="1779234"/>
            <a:ext cx="4412617" cy="1536600"/>
            <a:chOff x="6684365" y="1779234"/>
            <a:chExt cx="4412617" cy="1536600"/>
          </a:xfrm>
        </p:grpSpPr>
        <p:sp>
          <p:nvSpPr>
            <p:cNvPr id="31" name="Rounded Rectangle">
              <a:extLst>
                <a:ext uri="{FF2B5EF4-FFF2-40B4-BE49-F238E27FC236}">
                  <a16:creationId xmlns:a16="http://schemas.microsoft.com/office/drawing/2014/main" id="{3EE40FB0-4994-4538-BB8A-3E905BBE990B}"/>
                </a:ext>
              </a:extLst>
            </p:cNvPr>
            <p:cNvSpPr/>
            <p:nvPr/>
          </p:nvSpPr>
          <p:spPr>
            <a:xfrm>
              <a:off x="6885412" y="1881941"/>
              <a:ext cx="4010522" cy="1433893"/>
            </a:xfrm>
            <a:prstGeom prst="roundRect">
              <a:avLst>
                <a:gd name="adj" fmla="val 13535"/>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32" name="Rounded Rectangle">
              <a:extLst>
                <a:ext uri="{FF2B5EF4-FFF2-40B4-BE49-F238E27FC236}">
                  <a16:creationId xmlns:a16="http://schemas.microsoft.com/office/drawing/2014/main" id="{C18927BA-ECFB-4834-97F5-744F75B0FEC0}"/>
                </a:ext>
              </a:extLst>
            </p:cNvPr>
            <p:cNvSpPr/>
            <p:nvPr/>
          </p:nvSpPr>
          <p:spPr>
            <a:xfrm>
              <a:off x="6684365" y="1779234"/>
              <a:ext cx="4412617" cy="1433893"/>
            </a:xfrm>
            <a:prstGeom prst="roundRect">
              <a:avLst>
                <a:gd name="adj" fmla="val 15535"/>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83" name="Group 182">
            <a:extLst>
              <a:ext uri="{FF2B5EF4-FFF2-40B4-BE49-F238E27FC236}">
                <a16:creationId xmlns:a16="http://schemas.microsoft.com/office/drawing/2014/main" id="{5021E41C-D741-16D0-82DD-8F14B9D4A79E}"/>
              </a:ext>
            </a:extLst>
          </p:cNvPr>
          <p:cNvGrpSpPr/>
          <p:nvPr/>
        </p:nvGrpSpPr>
        <p:grpSpPr>
          <a:xfrm>
            <a:off x="6692201" y="4288676"/>
            <a:ext cx="4412617" cy="1536600"/>
            <a:chOff x="6684365" y="1779234"/>
            <a:chExt cx="4412617" cy="1536600"/>
          </a:xfrm>
        </p:grpSpPr>
        <p:sp>
          <p:nvSpPr>
            <p:cNvPr id="184" name="Rounded Rectangle">
              <a:extLst>
                <a:ext uri="{FF2B5EF4-FFF2-40B4-BE49-F238E27FC236}">
                  <a16:creationId xmlns:a16="http://schemas.microsoft.com/office/drawing/2014/main" id="{EF5E3214-7E3A-8D54-8D73-2E62FF3E72B1}"/>
                </a:ext>
              </a:extLst>
            </p:cNvPr>
            <p:cNvSpPr/>
            <p:nvPr/>
          </p:nvSpPr>
          <p:spPr>
            <a:xfrm>
              <a:off x="6885412" y="1881941"/>
              <a:ext cx="4010522" cy="1433893"/>
            </a:xfrm>
            <a:prstGeom prst="roundRect">
              <a:avLst>
                <a:gd name="adj" fmla="val 13535"/>
              </a:avLst>
            </a:prstGeom>
            <a:solidFill>
              <a:srgbClr val="FFFFFF">
                <a:alpha val="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85" name="Rounded Rectangle">
              <a:extLst>
                <a:ext uri="{FF2B5EF4-FFF2-40B4-BE49-F238E27FC236}">
                  <a16:creationId xmlns:a16="http://schemas.microsoft.com/office/drawing/2014/main" id="{F5C35CB5-2711-AADF-54D1-D7CA6EC318AE}"/>
                </a:ext>
              </a:extLst>
            </p:cNvPr>
            <p:cNvSpPr/>
            <p:nvPr/>
          </p:nvSpPr>
          <p:spPr>
            <a:xfrm>
              <a:off x="6684365" y="1779234"/>
              <a:ext cx="4412617" cy="1433893"/>
            </a:xfrm>
            <a:prstGeom prst="roundRect">
              <a:avLst>
                <a:gd name="adj" fmla="val 15535"/>
              </a:avLst>
            </a:prstGeom>
            <a:solidFill>
              <a:srgbClr val="FFFFFF">
                <a:alpha val="29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82" name="Rectangle: Rounded Corners 91">
            <a:extLst>
              <a:ext uri="{FF2B5EF4-FFF2-40B4-BE49-F238E27FC236}">
                <a16:creationId xmlns:a16="http://schemas.microsoft.com/office/drawing/2014/main" id="{D24E4774-1782-FBF7-0ABF-B634497BA029}"/>
              </a:ext>
            </a:extLst>
          </p:cNvPr>
          <p:cNvSpPr/>
          <p:nvPr/>
        </p:nvSpPr>
        <p:spPr>
          <a:xfrm>
            <a:off x="-6720" y="-2308"/>
            <a:ext cx="2789143" cy="685896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 </a:t>
            </a:r>
          </a:p>
        </p:txBody>
      </p:sp>
      <p:grpSp>
        <p:nvGrpSpPr>
          <p:cNvPr id="127" name="Group 126">
            <a:extLst>
              <a:ext uri="{FF2B5EF4-FFF2-40B4-BE49-F238E27FC236}">
                <a16:creationId xmlns:a16="http://schemas.microsoft.com/office/drawing/2014/main" id="{E922AF16-320B-47B2-B2A6-8ACC558AFE77}"/>
              </a:ext>
            </a:extLst>
          </p:cNvPr>
          <p:cNvGrpSpPr/>
          <p:nvPr/>
        </p:nvGrpSpPr>
        <p:grpSpPr>
          <a:xfrm rot="14525200">
            <a:off x="8756645" y="-983798"/>
            <a:ext cx="5420294" cy="5234094"/>
            <a:chOff x="-4943201" y="1623425"/>
            <a:chExt cx="1901258" cy="1835944"/>
          </a:xfrm>
        </p:grpSpPr>
        <p:grpSp>
          <p:nvGrpSpPr>
            <p:cNvPr id="128" name="Group 127">
              <a:extLst>
                <a:ext uri="{FF2B5EF4-FFF2-40B4-BE49-F238E27FC236}">
                  <a16:creationId xmlns:a16="http://schemas.microsoft.com/office/drawing/2014/main" id="{B5E3D053-E97C-4546-AB9D-A0A48BEA594B}"/>
                </a:ext>
              </a:extLst>
            </p:cNvPr>
            <p:cNvGrpSpPr/>
            <p:nvPr/>
          </p:nvGrpSpPr>
          <p:grpSpPr>
            <a:xfrm>
              <a:off x="-4827378" y="2019376"/>
              <a:ext cx="1785435" cy="1214438"/>
              <a:chOff x="-4827378" y="2019376"/>
              <a:chExt cx="1785435" cy="1214438"/>
            </a:xfrm>
          </p:grpSpPr>
          <p:sp>
            <p:nvSpPr>
              <p:cNvPr id="140" name="Freeform: Shape 139">
                <a:extLst>
                  <a:ext uri="{FF2B5EF4-FFF2-40B4-BE49-F238E27FC236}">
                    <a16:creationId xmlns:a16="http://schemas.microsoft.com/office/drawing/2014/main" id="{C8D21102-37FF-470E-9004-1DFCE44CF567}"/>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01BC2E0-D341-4EE0-BC33-9ED137865FA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579F007-522A-4536-BF63-B1A28338B1AA}"/>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486B873-6472-4B99-A207-7B7E819F7E3F}"/>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7060E5B-1982-4870-B9F4-21D28086B693}"/>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5A08520-FB37-4158-8077-3B93C58C2A38}"/>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932E9C6-7B63-4926-A90A-941A1CE83176}"/>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23ACEBE-7679-4D5F-8686-1C7600EF180C}"/>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3E4EFD2-3A6A-4CC8-8C95-192F0B58DEA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29D715F-4D16-4F12-AEB1-02AB6026E389}"/>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E0FAB25-3CEA-4742-BD78-9CAB4C88563C}"/>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sp>
          <p:nvSpPr>
            <p:cNvPr id="129" name="Freeform: Shape 128">
              <a:extLst>
                <a:ext uri="{FF2B5EF4-FFF2-40B4-BE49-F238E27FC236}">
                  <a16:creationId xmlns:a16="http://schemas.microsoft.com/office/drawing/2014/main" id="{98E7FB47-5543-4530-83B1-AA7C164CBD29}"/>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9B2DA8-FAB4-41BD-846B-DD1E29DE7E7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1F487FE-95C9-4C16-A0E0-F009F8C3FD4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FD3D28F-D2C6-4C74-87E3-4C1BCBA3FB0B}"/>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41C2ADC-DC09-4FFF-8435-32138106E8F5}"/>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E34668F-092C-4A99-B676-F0428AD9DD7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60AC312-AD3B-4ABF-9A47-18C6206AF72C}"/>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C6676CA-F6C4-4CA6-8522-38E6716BF568}"/>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4DB773-8CB0-4E9B-A591-68078CFD9D65}"/>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D3FC7143-5824-4FF8-A992-B07CF4A1B1B7}"/>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042EF0C-955D-42A9-B623-8636A8FF8C57}"/>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B5F3F769-F0B6-4654-9D01-359D426AE05F}"/>
              </a:ext>
            </a:extLst>
          </p:cNvPr>
          <p:cNvGrpSpPr/>
          <p:nvPr/>
        </p:nvGrpSpPr>
        <p:grpSpPr>
          <a:xfrm>
            <a:off x="-549091" y="837939"/>
            <a:ext cx="7954879" cy="7681609"/>
            <a:chOff x="-4943201" y="1623425"/>
            <a:chExt cx="1901258" cy="1835944"/>
          </a:xfrm>
        </p:grpSpPr>
        <p:grpSp>
          <p:nvGrpSpPr>
            <p:cNvPr id="39" name="Group 38">
              <a:extLst>
                <a:ext uri="{FF2B5EF4-FFF2-40B4-BE49-F238E27FC236}">
                  <a16:creationId xmlns:a16="http://schemas.microsoft.com/office/drawing/2014/main" id="{E6BA8664-3526-452B-A52B-2B9B8CD803E6}"/>
                </a:ext>
              </a:extLst>
            </p:cNvPr>
            <p:cNvGrpSpPr/>
            <p:nvPr/>
          </p:nvGrpSpPr>
          <p:grpSpPr>
            <a:xfrm>
              <a:off x="-4827378" y="2019376"/>
              <a:ext cx="1785435" cy="1214438"/>
              <a:chOff x="-4827378" y="2019376"/>
              <a:chExt cx="1785435" cy="1214438"/>
            </a:xfrm>
          </p:grpSpPr>
          <p:sp>
            <p:nvSpPr>
              <p:cNvPr id="51" name="Freeform: Shape 50">
                <a:extLst>
                  <a:ext uri="{FF2B5EF4-FFF2-40B4-BE49-F238E27FC236}">
                    <a16:creationId xmlns:a16="http://schemas.microsoft.com/office/drawing/2014/main" id="{39430B56-7CC8-4D89-8260-CF68CCB6DFE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74BBB1A-FD71-4D73-AD4E-97656F012CC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C8F715-E49A-4450-B777-3C843B5A095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08948E7-3ECE-4557-9EFC-70E8F6434AAA}"/>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FDD327D-E68C-42FD-9015-4B81132CE71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D7FA0F2-B11E-48CC-A15E-05671457371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618F58-B8A4-47A7-A768-BF0A8745CC67}"/>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BF1B748-44AC-4F64-AC21-A8E6074BA1A3}"/>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9B998AA-32B9-4DB8-A5D1-470E85EDE7C8}"/>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0AE403-42C7-424B-B294-D4105B7F3AFA}"/>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5F39BDE-4484-434E-984F-4723D4DDE72F}"/>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01AA19D0-C4B1-47AA-A57C-FAEAC81B6FDF}"/>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27CD49-7C0B-4357-B1ED-F215C7CC2EF6}"/>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C3859E-C114-44F9-96EB-9814161E5918}"/>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6844B09-84F2-4A68-8293-F036FF52D015}"/>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945B2FE-8B52-4893-98EB-13BC6B8DDD82}"/>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62F1487-9315-4F3D-8E79-36F937CEC731}"/>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642174B-4F44-4E0D-AA31-71608998E6CF}"/>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D60026-D834-4254-A3CD-749C2B06C8C2}"/>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EFF3273-FEE6-4D69-98DC-BDDD5C09E55E}"/>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D8762E5-E718-4BC1-AD17-27E7BC007C10}"/>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71414A6-3232-472B-9DF4-88E548E1BBE4}"/>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bg1"/>
                  </a:gs>
                  <a:gs pos="0">
                    <a:schemeClr val="bg1">
                      <a:alpha val="0"/>
                    </a:schemeClr>
                  </a:gs>
                  <a:gs pos="100000">
                    <a:schemeClr val="bg1">
                      <a:alpha val="0"/>
                    </a:schemeClr>
                  </a:gs>
                </a:gsLst>
                <a:lin ang="5400000" scaled="1"/>
              </a:gradFill>
              <a:prstDash val="solid"/>
              <a:miter/>
            </a:ln>
          </p:spPr>
          <p:txBody>
            <a:bodyPr rtlCol="0" anchor="ctr"/>
            <a:lstStyle/>
            <a:p>
              <a:endParaRPr lang="en-US"/>
            </a:p>
          </p:txBody>
        </p:sp>
      </p:grpSp>
      <p:sp>
        <p:nvSpPr>
          <p:cNvPr id="5" name="Rectangle: Rounded Corners 4">
            <a:extLst>
              <a:ext uri="{FF2B5EF4-FFF2-40B4-BE49-F238E27FC236}">
                <a16:creationId xmlns:a16="http://schemas.microsoft.com/office/drawing/2014/main" id="{5C748DFD-979F-4444-BF98-CC9B25A16A60}"/>
              </a:ext>
            </a:extLst>
          </p:cNvPr>
          <p:cNvSpPr/>
          <p:nvPr/>
        </p:nvSpPr>
        <p:spPr>
          <a:xfrm>
            <a:off x="922679" y="1095469"/>
            <a:ext cx="3708454" cy="4667062"/>
          </a:xfrm>
          <a:prstGeom prst="roundRect">
            <a:avLst>
              <a:gd name="adj" fmla="val 9836"/>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endParaRPr lang="en-MY" sz="3200" dirty="0">
              <a:solidFill>
                <a:srgbClr val="FFFFFF"/>
              </a:solidFill>
            </a:endParaRPr>
          </a:p>
        </p:txBody>
      </p:sp>
      <p:sp>
        <p:nvSpPr>
          <p:cNvPr id="34" name="Rounded Rectangle">
            <a:extLst>
              <a:ext uri="{FF2B5EF4-FFF2-40B4-BE49-F238E27FC236}">
                <a16:creationId xmlns:a16="http://schemas.microsoft.com/office/drawing/2014/main" id="{7C27E924-5612-4C13-A090-31D901E4F2FE}"/>
              </a:ext>
            </a:extLst>
          </p:cNvPr>
          <p:cNvSpPr/>
          <p:nvPr/>
        </p:nvSpPr>
        <p:spPr>
          <a:xfrm>
            <a:off x="6480889" y="1374293"/>
            <a:ext cx="4819569" cy="1718589"/>
          </a:xfrm>
          <a:prstGeom prst="roundRect">
            <a:avLst>
              <a:gd name="adj" fmla="val 12891"/>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lang="en-MY" dirty="0"/>
          </a:p>
        </p:txBody>
      </p:sp>
      <p:sp>
        <p:nvSpPr>
          <p:cNvPr id="35" name="Rounded Rectangle">
            <a:extLst>
              <a:ext uri="{FF2B5EF4-FFF2-40B4-BE49-F238E27FC236}">
                <a16:creationId xmlns:a16="http://schemas.microsoft.com/office/drawing/2014/main" id="{129D13B6-0D21-4558-85DA-37650E7760B6}"/>
              </a:ext>
            </a:extLst>
          </p:cNvPr>
          <p:cNvSpPr/>
          <p:nvPr/>
        </p:nvSpPr>
        <p:spPr>
          <a:xfrm>
            <a:off x="7330642" y="2070532"/>
            <a:ext cx="3659810" cy="691620"/>
          </a:xfrm>
          <a:prstGeom prst="roundRect">
            <a:avLst>
              <a:gd name="adj" fmla="val 3246"/>
            </a:avLst>
          </a:prstGeom>
          <a:noFill/>
        </p:spPr>
        <p:txBody>
          <a:bodyPr wrap="square" rtlCol="0" anchor="t" anchorCtr="0">
            <a:spAutoFit/>
          </a:bodyPr>
          <a:lstStyle/>
          <a:p>
            <a:pPr>
              <a:lnSpc>
                <a:spcPts val="1600"/>
              </a:lnSpc>
            </a:pPr>
            <a:r>
              <a:rPr lang="en-US" sz="1000" dirty="0">
                <a:solidFill>
                  <a:schemeClr val="tx2"/>
                </a:solidFill>
                <a:latin typeface="Century Gothic" panose="020B0502020202020204" pitchFamily="34" charset="0"/>
              </a:rPr>
              <a:t>To inform and inspire people around the globe through the power of unparalleled storytelling, reflecting the creative minds and innovative technologies.</a:t>
            </a:r>
          </a:p>
        </p:txBody>
      </p:sp>
      <p:sp>
        <p:nvSpPr>
          <p:cNvPr id="87" name="TextBox 86">
            <a:extLst>
              <a:ext uri="{FF2B5EF4-FFF2-40B4-BE49-F238E27FC236}">
                <a16:creationId xmlns:a16="http://schemas.microsoft.com/office/drawing/2014/main" id="{AAD1017B-A3A2-4EF2-B2B0-9A9A6AE952BD}"/>
              </a:ext>
            </a:extLst>
          </p:cNvPr>
          <p:cNvSpPr txBox="1"/>
          <p:nvPr/>
        </p:nvSpPr>
        <p:spPr>
          <a:xfrm>
            <a:off x="7330646" y="1629522"/>
            <a:ext cx="1292301" cy="400110"/>
          </a:xfrm>
          <a:prstGeom prst="rect">
            <a:avLst/>
          </a:prstGeom>
          <a:noFill/>
        </p:spPr>
        <p:txBody>
          <a:bodyPr wrap="square" rtlCol="0">
            <a:spAutoFit/>
          </a:bodyPr>
          <a:lstStyle/>
          <a:p>
            <a:r>
              <a:rPr lang="en-US" sz="2000" b="1" dirty="0">
                <a:solidFill>
                  <a:schemeClr val="accent2"/>
                </a:solidFill>
                <a:latin typeface="Century Gothic" panose="020B0502020202020204" pitchFamily="34" charset="0"/>
              </a:rPr>
              <a:t>VISION </a:t>
            </a:r>
          </a:p>
        </p:txBody>
      </p:sp>
      <p:grpSp>
        <p:nvGrpSpPr>
          <p:cNvPr id="6" name="Group 5">
            <a:extLst>
              <a:ext uri="{FF2B5EF4-FFF2-40B4-BE49-F238E27FC236}">
                <a16:creationId xmlns:a16="http://schemas.microsoft.com/office/drawing/2014/main" id="{B325059D-421B-C9E2-60A0-8E7B6D91CFF7}"/>
              </a:ext>
            </a:extLst>
          </p:cNvPr>
          <p:cNvGrpSpPr/>
          <p:nvPr/>
        </p:nvGrpSpPr>
        <p:grpSpPr>
          <a:xfrm>
            <a:off x="5746934" y="1599165"/>
            <a:ext cx="1312650" cy="1309358"/>
            <a:chOff x="5746934" y="1599165"/>
            <a:chExt cx="1312650" cy="1309358"/>
          </a:xfrm>
        </p:grpSpPr>
        <p:grpSp>
          <p:nvGrpSpPr>
            <p:cNvPr id="77" name="Group 76">
              <a:extLst>
                <a:ext uri="{FF2B5EF4-FFF2-40B4-BE49-F238E27FC236}">
                  <a16:creationId xmlns:a16="http://schemas.microsoft.com/office/drawing/2014/main" id="{E2801EB9-CB5C-4879-A6BF-CFBD05BC2C46}"/>
                </a:ext>
              </a:extLst>
            </p:cNvPr>
            <p:cNvGrpSpPr/>
            <p:nvPr/>
          </p:nvGrpSpPr>
          <p:grpSpPr>
            <a:xfrm>
              <a:off x="5746934" y="1599165"/>
              <a:ext cx="1312650" cy="1309358"/>
              <a:chOff x="5896593" y="1373659"/>
              <a:chExt cx="992264" cy="989776"/>
            </a:xfrm>
          </p:grpSpPr>
          <p:sp>
            <p:nvSpPr>
              <p:cNvPr id="62" name="Circle">
                <a:extLst>
                  <a:ext uri="{FF2B5EF4-FFF2-40B4-BE49-F238E27FC236}">
                    <a16:creationId xmlns:a16="http://schemas.microsoft.com/office/drawing/2014/main" id="{24F95EBC-11FE-4623-80C0-6EF2A12948A3}"/>
                  </a:ext>
                </a:extLst>
              </p:cNvPr>
              <p:cNvSpPr/>
              <p:nvPr/>
            </p:nvSpPr>
            <p:spPr>
              <a:xfrm>
                <a:off x="5896593" y="1373659"/>
                <a:ext cx="989777" cy="989776"/>
              </a:xfrm>
              <a:prstGeom prst="ellipse">
                <a:avLst/>
              </a:prstGeom>
              <a:noFill/>
              <a:ln w="9525" cap="flat">
                <a:solidFill>
                  <a:schemeClr val="accent3">
                    <a:alpha val="35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3" name="Circle">
                <a:extLst>
                  <a:ext uri="{FF2B5EF4-FFF2-40B4-BE49-F238E27FC236}">
                    <a16:creationId xmlns:a16="http://schemas.microsoft.com/office/drawing/2014/main" id="{04C4C5F9-6CE2-4777-8DDE-01F603419602}"/>
                  </a:ext>
                </a:extLst>
              </p:cNvPr>
              <p:cNvSpPr/>
              <p:nvPr/>
            </p:nvSpPr>
            <p:spPr>
              <a:xfrm>
                <a:off x="6797336" y="2022499"/>
                <a:ext cx="91521" cy="91521"/>
              </a:xfrm>
              <a:prstGeom prst="ellipse">
                <a:avLst/>
              </a:prstGeom>
              <a:solidFill>
                <a:srgbClr val="3E99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grpSp>
          <p:nvGrpSpPr>
            <p:cNvPr id="75" name="Group 74">
              <a:extLst>
                <a:ext uri="{FF2B5EF4-FFF2-40B4-BE49-F238E27FC236}">
                  <a16:creationId xmlns:a16="http://schemas.microsoft.com/office/drawing/2014/main" id="{927635D2-78EA-4B59-A66A-581C404B2EE4}"/>
                </a:ext>
              </a:extLst>
            </p:cNvPr>
            <p:cNvGrpSpPr/>
            <p:nvPr/>
          </p:nvGrpSpPr>
          <p:grpSpPr>
            <a:xfrm>
              <a:off x="5877452" y="1729685"/>
              <a:ext cx="1048322" cy="1048321"/>
              <a:chOff x="6031797" y="1508863"/>
              <a:chExt cx="719368" cy="719369"/>
            </a:xfrm>
          </p:grpSpPr>
          <p:sp>
            <p:nvSpPr>
              <p:cNvPr id="64" name="Circle">
                <a:extLst>
                  <a:ext uri="{FF2B5EF4-FFF2-40B4-BE49-F238E27FC236}">
                    <a16:creationId xmlns:a16="http://schemas.microsoft.com/office/drawing/2014/main" id="{7746620C-197C-419F-8E73-66CD968E312B}"/>
                  </a:ext>
                </a:extLst>
              </p:cNvPr>
              <p:cNvSpPr/>
              <p:nvPr/>
            </p:nvSpPr>
            <p:spPr>
              <a:xfrm>
                <a:off x="6031797" y="1508863"/>
                <a:ext cx="719368" cy="719369"/>
              </a:xfrm>
              <a:prstGeom prst="ellipse">
                <a:avLst/>
              </a:prstGeom>
              <a:noFill/>
              <a:ln w="6350"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65" name="Circle">
                <a:extLst>
                  <a:ext uri="{FF2B5EF4-FFF2-40B4-BE49-F238E27FC236}">
                    <a16:creationId xmlns:a16="http://schemas.microsoft.com/office/drawing/2014/main" id="{A0354C4E-A9C0-4FA6-8274-3E8DF968F521}"/>
                  </a:ext>
                </a:extLst>
              </p:cNvPr>
              <p:cNvSpPr/>
              <p:nvPr/>
            </p:nvSpPr>
            <p:spPr>
              <a:xfrm>
                <a:off x="6131384" y="1574589"/>
                <a:ext cx="45879" cy="45879"/>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grpSp>
      <p:sp>
        <p:nvSpPr>
          <p:cNvPr id="66" name="Circle">
            <a:extLst>
              <a:ext uri="{FF2B5EF4-FFF2-40B4-BE49-F238E27FC236}">
                <a16:creationId xmlns:a16="http://schemas.microsoft.com/office/drawing/2014/main" id="{EC476E08-790B-459D-AE95-33EA6258159F}"/>
              </a:ext>
            </a:extLst>
          </p:cNvPr>
          <p:cNvSpPr/>
          <p:nvPr/>
        </p:nvSpPr>
        <p:spPr>
          <a:xfrm>
            <a:off x="6017370" y="1869603"/>
            <a:ext cx="768484" cy="76848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89" name="Freeform: Shape 88">
            <a:extLst>
              <a:ext uri="{FF2B5EF4-FFF2-40B4-BE49-F238E27FC236}">
                <a16:creationId xmlns:a16="http://schemas.microsoft.com/office/drawing/2014/main" id="{888C98F4-28A1-446C-AEA3-A640001A182B}"/>
              </a:ext>
            </a:extLst>
          </p:cNvPr>
          <p:cNvSpPr/>
          <p:nvPr/>
        </p:nvSpPr>
        <p:spPr>
          <a:xfrm flipH="1">
            <a:off x="6199053" y="2074813"/>
            <a:ext cx="405118" cy="358064"/>
          </a:xfrm>
          <a:custGeom>
            <a:avLst/>
            <a:gdLst>
              <a:gd name="connsiteX0" fmla="*/ 2945805 w 3093348"/>
              <a:gd name="connsiteY0" fmla="*/ 2143395 h 2734062"/>
              <a:gd name="connsiteX1" fmla="*/ 3093268 w 3093348"/>
              <a:gd name="connsiteY1" fmla="*/ 2145971 h 2734062"/>
              <a:gd name="connsiteX2" fmla="*/ 3093348 w 3093348"/>
              <a:gd name="connsiteY2" fmla="*/ 2731478 h 2734062"/>
              <a:gd name="connsiteX3" fmla="*/ 2945885 w 3093348"/>
              <a:gd name="connsiteY3" fmla="*/ 2733490 h 2734062"/>
              <a:gd name="connsiteX4" fmla="*/ 2545110 w 3093348"/>
              <a:gd name="connsiteY4" fmla="*/ 2733571 h 2734062"/>
              <a:gd name="connsiteX5" fmla="*/ 2505668 w 3093348"/>
              <a:gd name="connsiteY5" fmla="*/ 2693163 h 2734062"/>
              <a:gd name="connsiteX6" fmla="*/ 2505185 w 3093348"/>
              <a:gd name="connsiteY6" fmla="*/ 2581681 h 2734062"/>
              <a:gd name="connsiteX7" fmla="*/ 2540119 w 3093348"/>
              <a:gd name="connsiteY7" fmla="*/ 2547793 h 2734062"/>
              <a:gd name="connsiteX8" fmla="*/ 2874568 w 3093348"/>
              <a:gd name="connsiteY8" fmla="*/ 2548840 h 2734062"/>
              <a:gd name="connsiteX9" fmla="*/ 2910710 w 3093348"/>
              <a:gd name="connsiteY9" fmla="*/ 2513423 h 2734062"/>
              <a:gd name="connsiteX10" fmla="*/ 2909502 w 3093348"/>
              <a:gd name="connsiteY10" fmla="*/ 2178973 h 2734062"/>
              <a:gd name="connsiteX11" fmla="*/ 2945805 w 3093348"/>
              <a:gd name="connsiteY11" fmla="*/ 2143395 h 2734062"/>
              <a:gd name="connsiteX12" fmla="*/ 33004 w 3093348"/>
              <a:gd name="connsiteY12" fmla="*/ 2143395 h 2734062"/>
              <a:gd name="connsiteX13" fmla="*/ 153663 w 3093348"/>
              <a:gd name="connsiteY13" fmla="*/ 2143395 h 2734062"/>
              <a:gd name="connsiteX14" fmla="*/ 186183 w 3093348"/>
              <a:gd name="connsiteY14" fmla="*/ 2176639 h 2734062"/>
              <a:gd name="connsiteX15" fmla="*/ 185136 w 3093348"/>
              <a:gd name="connsiteY15" fmla="*/ 2511571 h 2734062"/>
              <a:gd name="connsiteX16" fmla="*/ 222485 w 3093348"/>
              <a:gd name="connsiteY16" fmla="*/ 2548920 h 2734062"/>
              <a:gd name="connsiteX17" fmla="*/ 554358 w 3093348"/>
              <a:gd name="connsiteY17" fmla="*/ 2547793 h 2734062"/>
              <a:gd name="connsiteX18" fmla="*/ 590741 w 3093348"/>
              <a:gd name="connsiteY18" fmla="*/ 2583451 h 2734062"/>
              <a:gd name="connsiteX19" fmla="*/ 590661 w 3093348"/>
              <a:gd name="connsiteY19" fmla="*/ 2701051 h 2734062"/>
              <a:gd name="connsiteX20" fmla="*/ 557900 w 3093348"/>
              <a:gd name="connsiteY20" fmla="*/ 2734054 h 2734062"/>
              <a:gd name="connsiteX21" fmla="*/ 295332 w 3093348"/>
              <a:gd name="connsiteY21" fmla="*/ 2733571 h 2734062"/>
              <a:gd name="connsiteX22" fmla="*/ 32843 w 3093348"/>
              <a:gd name="connsiteY22" fmla="*/ 2734054 h 2734062"/>
              <a:gd name="connsiteX23" fmla="*/ 2 w 3093348"/>
              <a:gd name="connsiteY23" fmla="*/ 2701132 h 2734062"/>
              <a:gd name="connsiteX24" fmla="*/ 2 w 3093348"/>
              <a:gd name="connsiteY24" fmla="*/ 2176156 h 2734062"/>
              <a:gd name="connsiteX25" fmla="*/ 33004 w 3093348"/>
              <a:gd name="connsiteY25" fmla="*/ 2143395 h 2734062"/>
              <a:gd name="connsiteX26" fmla="*/ 1549814 w 3093348"/>
              <a:gd name="connsiteY26" fmla="*/ 1259985 h 2734062"/>
              <a:gd name="connsiteX27" fmla="*/ 1440585 w 3093348"/>
              <a:gd name="connsiteY27" fmla="*/ 1364949 h 2734062"/>
              <a:gd name="connsiteX28" fmla="*/ 1547642 w 3093348"/>
              <a:gd name="connsiteY28" fmla="*/ 1474661 h 2734062"/>
              <a:gd name="connsiteX29" fmla="*/ 1655341 w 3093348"/>
              <a:gd name="connsiteY29" fmla="*/ 1368571 h 2734062"/>
              <a:gd name="connsiteX30" fmla="*/ 1549814 w 3093348"/>
              <a:gd name="connsiteY30" fmla="*/ 1259985 h 2734062"/>
              <a:gd name="connsiteX31" fmla="*/ 1547320 w 3093348"/>
              <a:gd name="connsiteY31" fmla="*/ 1070344 h 2734062"/>
              <a:gd name="connsiteX32" fmla="*/ 1844741 w 3093348"/>
              <a:gd name="connsiteY32" fmla="*/ 1368974 h 2734062"/>
              <a:gd name="connsiteX33" fmla="*/ 1547078 w 3093348"/>
              <a:gd name="connsiteY33" fmla="*/ 1664141 h 2734062"/>
              <a:gd name="connsiteX34" fmla="*/ 1251024 w 3093348"/>
              <a:gd name="connsiteY34" fmla="*/ 1367283 h 2734062"/>
              <a:gd name="connsiteX35" fmla="*/ 1547320 w 3093348"/>
              <a:gd name="connsiteY35" fmla="*/ 1070344 h 2734062"/>
              <a:gd name="connsiteX36" fmla="*/ 2241008 w 3093348"/>
              <a:gd name="connsiteY36" fmla="*/ 999912 h 2734062"/>
              <a:gd name="connsiteX37" fmla="*/ 2237627 w 3093348"/>
              <a:gd name="connsiteY37" fmla="*/ 1742058 h 2734062"/>
              <a:gd name="connsiteX38" fmla="*/ 2261212 w 3093348"/>
              <a:gd name="connsiteY38" fmla="*/ 1728294 h 2734062"/>
              <a:gd name="connsiteX39" fmla="*/ 2668748 w 3093348"/>
              <a:gd name="connsiteY39" fmla="*/ 1385072 h 2734062"/>
              <a:gd name="connsiteX40" fmla="*/ 2666574 w 3093348"/>
              <a:gd name="connsiteY40" fmla="*/ 1347482 h 2734062"/>
              <a:gd name="connsiteX41" fmla="*/ 2265961 w 3093348"/>
              <a:gd name="connsiteY41" fmla="*/ 1009893 h 2734062"/>
              <a:gd name="connsiteX42" fmla="*/ 2241008 w 3093348"/>
              <a:gd name="connsiteY42" fmla="*/ 999912 h 2734062"/>
              <a:gd name="connsiteX43" fmla="*/ 857333 w 3093348"/>
              <a:gd name="connsiteY43" fmla="*/ 995163 h 2734062"/>
              <a:gd name="connsiteX44" fmla="*/ 842603 w 3093348"/>
              <a:gd name="connsiteY44" fmla="*/ 1001602 h 2734062"/>
              <a:gd name="connsiteX45" fmla="*/ 427179 w 3093348"/>
              <a:gd name="connsiteY45" fmla="*/ 1349816 h 2734062"/>
              <a:gd name="connsiteX46" fmla="*/ 429594 w 3093348"/>
              <a:gd name="connsiteY46" fmla="*/ 1387245 h 2734062"/>
              <a:gd name="connsiteX47" fmla="*/ 822641 w 3093348"/>
              <a:gd name="connsiteY47" fmla="*/ 1720164 h 2734062"/>
              <a:gd name="connsiteX48" fmla="*/ 858380 w 3093348"/>
              <a:gd name="connsiteY48" fmla="*/ 1742380 h 2734062"/>
              <a:gd name="connsiteX49" fmla="*/ 857333 w 3093348"/>
              <a:gd name="connsiteY49" fmla="*/ 995163 h 2734062"/>
              <a:gd name="connsiteX50" fmla="*/ 1549332 w 3093348"/>
              <a:gd name="connsiteY50" fmla="*/ 771393 h 2734062"/>
              <a:gd name="connsiteX51" fmla="*/ 952154 w 3093348"/>
              <a:gd name="connsiteY51" fmla="*/ 1368330 h 2734062"/>
              <a:gd name="connsiteX52" fmla="*/ 1548204 w 3093348"/>
              <a:gd name="connsiteY52" fmla="*/ 1963012 h 2734062"/>
              <a:gd name="connsiteX53" fmla="*/ 2143773 w 3093348"/>
              <a:gd name="connsiteY53" fmla="*/ 1367927 h 2734062"/>
              <a:gd name="connsiteX54" fmla="*/ 1549332 w 3093348"/>
              <a:gd name="connsiteY54" fmla="*/ 771393 h 2734062"/>
              <a:gd name="connsiteX55" fmla="*/ 1552115 w 3093348"/>
              <a:gd name="connsiteY55" fmla="*/ 581477 h 2734062"/>
              <a:gd name="connsiteX56" fmla="*/ 2111253 w 3093348"/>
              <a:gd name="connsiteY56" fmla="*/ 708689 h 2734062"/>
              <a:gd name="connsiteX57" fmla="*/ 2652166 w 3093348"/>
              <a:gd name="connsiteY57" fmla="*/ 1073000 h 2734062"/>
              <a:gd name="connsiteX58" fmla="*/ 2920288 w 3093348"/>
              <a:gd name="connsiteY58" fmla="*/ 1342330 h 2734062"/>
              <a:gd name="connsiteX59" fmla="*/ 2922703 w 3093348"/>
              <a:gd name="connsiteY59" fmla="*/ 1390385 h 2734062"/>
              <a:gd name="connsiteX60" fmla="*/ 2361909 w 3093348"/>
              <a:gd name="connsiteY60" fmla="*/ 1887429 h 2734062"/>
              <a:gd name="connsiteX61" fmla="*/ 1737283 w 3093348"/>
              <a:gd name="connsiteY61" fmla="*/ 2138728 h 2734062"/>
              <a:gd name="connsiteX62" fmla="*/ 1545146 w 3093348"/>
              <a:gd name="connsiteY62" fmla="*/ 2153699 h 2734062"/>
              <a:gd name="connsiteX63" fmla="*/ 834715 w 3093348"/>
              <a:gd name="connsiteY63" fmla="*/ 1949006 h 2734062"/>
              <a:gd name="connsiteX64" fmla="*/ 235605 w 3093348"/>
              <a:gd name="connsiteY64" fmla="*/ 1456469 h 2734062"/>
              <a:gd name="connsiteX65" fmla="*/ 177651 w 3093348"/>
              <a:gd name="connsiteY65" fmla="*/ 1395053 h 2734062"/>
              <a:gd name="connsiteX66" fmla="*/ 177490 w 3093348"/>
              <a:gd name="connsiteY66" fmla="*/ 1340076 h 2734062"/>
              <a:gd name="connsiteX67" fmla="*/ 652398 w 3093348"/>
              <a:gd name="connsiteY67" fmla="*/ 904287 h 2734062"/>
              <a:gd name="connsiteX68" fmla="*/ 1205626 w 3093348"/>
              <a:gd name="connsiteY68" fmla="*/ 628840 h 2734062"/>
              <a:gd name="connsiteX69" fmla="*/ 1552115 w 3093348"/>
              <a:gd name="connsiteY69" fmla="*/ 581477 h 2734062"/>
              <a:gd name="connsiteX70" fmla="*/ 2526837 w 3093348"/>
              <a:gd name="connsiteY70" fmla="*/ 753 h 2734062"/>
              <a:gd name="connsiteX71" fmla="*/ 3093187 w 3093348"/>
              <a:gd name="connsiteY71" fmla="*/ 2766 h 2734062"/>
              <a:gd name="connsiteX72" fmla="*/ 3093348 w 3093348"/>
              <a:gd name="connsiteY72" fmla="*/ 588353 h 2734062"/>
              <a:gd name="connsiteX73" fmla="*/ 2933810 w 3093348"/>
              <a:gd name="connsiteY73" fmla="*/ 590526 h 2734062"/>
              <a:gd name="connsiteX74" fmla="*/ 2910065 w 3093348"/>
              <a:gd name="connsiteY74" fmla="*/ 558329 h 2734062"/>
              <a:gd name="connsiteX75" fmla="*/ 2910065 w 3093348"/>
              <a:gd name="connsiteY75" fmla="*/ 226858 h 2734062"/>
              <a:gd name="connsiteX76" fmla="*/ 2868531 w 3093348"/>
              <a:gd name="connsiteY76" fmla="*/ 185968 h 2734062"/>
              <a:gd name="connsiteX77" fmla="*/ 2540038 w 3093348"/>
              <a:gd name="connsiteY77" fmla="*/ 186451 h 2734062"/>
              <a:gd name="connsiteX78" fmla="*/ 2505024 w 3093348"/>
              <a:gd name="connsiteY78" fmla="*/ 152563 h 2734062"/>
              <a:gd name="connsiteX79" fmla="*/ 2505507 w 3093348"/>
              <a:gd name="connsiteY79" fmla="*/ 26028 h 2734062"/>
              <a:gd name="connsiteX80" fmla="*/ 2526837 w 3093348"/>
              <a:gd name="connsiteY80" fmla="*/ 753 h 2734062"/>
              <a:gd name="connsiteX81" fmla="*/ 553634 w 3093348"/>
              <a:gd name="connsiteY81" fmla="*/ 28 h 2734062"/>
              <a:gd name="connsiteX82" fmla="*/ 590661 w 3093348"/>
              <a:gd name="connsiteY82" fmla="*/ 38102 h 2734062"/>
              <a:gd name="connsiteX83" fmla="*/ 590741 w 3093348"/>
              <a:gd name="connsiteY83" fmla="*/ 149665 h 2734062"/>
              <a:gd name="connsiteX84" fmla="*/ 552427 w 3093348"/>
              <a:gd name="connsiteY84" fmla="*/ 186531 h 2734062"/>
              <a:gd name="connsiteX85" fmla="*/ 220553 w 3093348"/>
              <a:gd name="connsiteY85" fmla="*/ 185404 h 2734062"/>
              <a:gd name="connsiteX86" fmla="*/ 185136 w 3093348"/>
              <a:gd name="connsiteY86" fmla="*/ 221626 h 2734062"/>
              <a:gd name="connsiteX87" fmla="*/ 186183 w 3093348"/>
              <a:gd name="connsiteY87" fmla="*/ 556558 h 2734062"/>
              <a:gd name="connsiteX88" fmla="*/ 151651 w 3093348"/>
              <a:gd name="connsiteY88" fmla="*/ 591009 h 2734062"/>
              <a:gd name="connsiteX89" fmla="*/ 27933 w 3093348"/>
              <a:gd name="connsiteY89" fmla="*/ 590767 h 2734062"/>
              <a:gd name="connsiteX90" fmla="*/ 83 w 3093348"/>
              <a:gd name="connsiteY90" fmla="*/ 562353 h 2734062"/>
              <a:gd name="connsiteX91" fmla="*/ 2 w 3093348"/>
              <a:gd name="connsiteY91" fmla="*/ 28281 h 2734062"/>
              <a:gd name="connsiteX92" fmla="*/ 31636 w 3093348"/>
              <a:gd name="connsiteY92" fmla="*/ 431 h 2734062"/>
              <a:gd name="connsiteX93" fmla="*/ 297182 w 3093348"/>
              <a:gd name="connsiteY93" fmla="*/ 672 h 2734062"/>
              <a:gd name="connsiteX94" fmla="*/ 553634 w 3093348"/>
              <a:gd name="connsiteY94" fmla="*/ 28 h 273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093348" h="2734062">
                <a:moveTo>
                  <a:pt x="2945805" y="2143395"/>
                </a:moveTo>
                <a:cubicBezTo>
                  <a:pt x="2994905" y="2145649"/>
                  <a:pt x="3044087" y="2145247"/>
                  <a:pt x="3093268" y="2145971"/>
                </a:cubicBezTo>
                <a:cubicBezTo>
                  <a:pt x="3093348" y="2341086"/>
                  <a:pt x="3093348" y="2536283"/>
                  <a:pt x="3093348" y="2731478"/>
                </a:cubicBezTo>
                <a:cubicBezTo>
                  <a:pt x="3044167" y="2732203"/>
                  <a:pt x="2995066" y="2733410"/>
                  <a:pt x="2945885" y="2733490"/>
                </a:cubicBezTo>
                <a:cubicBezTo>
                  <a:pt x="2812267" y="2733812"/>
                  <a:pt x="2678729" y="2733651"/>
                  <a:pt x="2545110" y="2733571"/>
                </a:cubicBezTo>
                <a:cubicBezTo>
                  <a:pt x="2505829" y="2733571"/>
                  <a:pt x="2505749" y="2733410"/>
                  <a:pt x="2505668" y="2693163"/>
                </a:cubicBezTo>
                <a:cubicBezTo>
                  <a:pt x="2505588" y="2655976"/>
                  <a:pt x="2507117" y="2618788"/>
                  <a:pt x="2505185" y="2581681"/>
                </a:cubicBezTo>
                <a:cubicBezTo>
                  <a:pt x="2503736" y="2554474"/>
                  <a:pt x="2514522" y="2547552"/>
                  <a:pt x="2540119" y="2547793"/>
                </a:cubicBezTo>
                <a:cubicBezTo>
                  <a:pt x="2651602" y="2548920"/>
                  <a:pt x="2763086" y="2547471"/>
                  <a:pt x="2874568" y="2548840"/>
                </a:cubicBezTo>
                <a:cubicBezTo>
                  <a:pt x="2901855" y="2549161"/>
                  <a:pt x="2911112" y="2541756"/>
                  <a:pt x="2910710" y="2513423"/>
                </a:cubicBezTo>
                <a:cubicBezTo>
                  <a:pt x="2909180" y="2401939"/>
                  <a:pt x="2910951" y="2290456"/>
                  <a:pt x="2909502" y="2178973"/>
                </a:cubicBezTo>
                <a:cubicBezTo>
                  <a:pt x="2909180" y="2150881"/>
                  <a:pt x="2918678" y="2142188"/>
                  <a:pt x="2945805" y="2143395"/>
                </a:cubicBezTo>
                <a:close/>
                <a:moveTo>
                  <a:pt x="33004" y="2143395"/>
                </a:moveTo>
                <a:cubicBezTo>
                  <a:pt x="73170" y="2144925"/>
                  <a:pt x="113497" y="2145005"/>
                  <a:pt x="153663" y="2143395"/>
                </a:cubicBezTo>
                <a:cubicBezTo>
                  <a:pt x="179019" y="2142349"/>
                  <a:pt x="186424" y="2152169"/>
                  <a:pt x="186183" y="2176639"/>
                </a:cubicBezTo>
                <a:cubicBezTo>
                  <a:pt x="185217" y="2288282"/>
                  <a:pt x="186666" y="2399926"/>
                  <a:pt x="185136" y="2511571"/>
                </a:cubicBezTo>
                <a:cubicBezTo>
                  <a:pt x="184734" y="2540710"/>
                  <a:pt x="193427" y="2549322"/>
                  <a:pt x="222485" y="2548920"/>
                </a:cubicBezTo>
                <a:cubicBezTo>
                  <a:pt x="333083" y="2547390"/>
                  <a:pt x="443761" y="2549000"/>
                  <a:pt x="554358" y="2547793"/>
                </a:cubicBezTo>
                <a:cubicBezTo>
                  <a:pt x="581404" y="2547471"/>
                  <a:pt x="592190" y="2555118"/>
                  <a:pt x="590741" y="2583451"/>
                </a:cubicBezTo>
                <a:cubicBezTo>
                  <a:pt x="588648" y="2622571"/>
                  <a:pt x="589051" y="2661932"/>
                  <a:pt x="590661" y="2701051"/>
                </a:cubicBezTo>
                <a:cubicBezTo>
                  <a:pt x="591627" y="2725924"/>
                  <a:pt x="582933" y="2734376"/>
                  <a:pt x="557900" y="2734054"/>
                </a:cubicBezTo>
                <a:cubicBezTo>
                  <a:pt x="470324" y="2732846"/>
                  <a:pt x="382828" y="2733571"/>
                  <a:pt x="295332" y="2733571"/>
                </a:cubicBezTo>
                <a:cubicBezTo>
                  <a:pt x="207835" y="2733571"/>
                  <a:pt x="120339" y="2732846"/>
                  <a:pt x="32843" y="2734054"/>
                </a:cubicBezTo>
                <a:cubicBezTo>
                  <a:pt x="7971" y="2734376"/>
                  <a:pt x="-159" y="2726085"/>
                  <a:pt x="2" y="2701132"/>
                </a:cubicBezTo>
                <a:cubicBezTo>
                  <a:pt x="807" y="2526140"/>
                  <a:pt x="807" y="2351148"/>
                  <a:pt x="2" y="2176156"/>
                </a:cubicBezTo>
                <a:cubicBezTo>
                  <a:pt x="-78" y="2151203"/>
                  <a:pt x="8132" y="2142429"/>
                  <a:pt x="33004" y="2143395"/>
                </a:cubicBezTo>
                <a:close/>
                <a:moveTo>
                  <a:pt x="1549814" y="1259985"/>
                </a:moveTo>
                <a:cubicBezTo>
                  <a:pt x="1489364" y="1259180"/>
                  <a:pt x="1441390" y="1305303"/>
                  <a:pt x="1440585" y="1364949"/>
                </a:cubicBezTo>
                <a:cubicBezTo>
                  <a:pt x="1439780" y="1427251"/>
                  <a:pt x="1485903" y="1474580"/>
                  <a:pt x="1547642" y="1474661"/>
                </a:cubicBezTo>
                <a:cubicBezTo>
                  <a:pt x="1608253" y="1474742"/>
                  <a:pt x="1654939" y="1428780"/>
                  <a:pt x="1655341" y="1368571"/>
                </a:cubicBezTo>
                <a:cubicBezTo>
                  <a:pt x="1655744" y="1308039"/>
                  <a:pt x="1609782" y="1260710"/>
                  <a:pt x="1549814" y="1259985"/>
                </a:cubicBezTo>
                <a:close/>
                <a:moveTo>
                  <a:pt x="1547320" y="1070344"/>
                </a:moveTo>
                <a:cubicBezTo>
                  <a:pt x="1709433" y="1069941"/>
                  <a:pt x="1845868" y="1206940"/>
                  <a:pt x="1844741" y="1368974"/>
                </a:cubicBezTo>
                <a:cubicBezTo>
                  <a:pt x="1843775" y="1530201"/>
                  <a:pt x="1708225" y="1664544"/>
                  <a:pt x="1547078" y="1664141"/>
                </a:cubicBezTo>
                <a:cubicBezTo>
                  <a:pt x="1386252" y="1663739"/>
                  <a:pt x="1251105" y="1528269"/>
                  <a:pt x="1251024" y="1367283"/>
                </a:cubicBezTo>
                <a:cubicBezTo>
                  <a:pt x="1251024" y="1206618"/>
                  <a:pt x="1386574" y="1070746"/>
                  <a:pt x="1547320" y="1070344"/>
                </a:cubicBezTo>
                <a:close/>
                <a:moveTo>
                  <a:pt x="2241008" y="999912"/>
                </a:moveTo>
                <a:cubicBezTo>
                  <a:pt x="2361748" y="1244853"/>
                  <a:pt x="2361587" y="1489552"/>
                  <a:pt x="2237627" y="1742058"/>
                </a:cubicBezTo>
                <a:cubicBezTo>
                  <a:pt x="2250989" y="1734250"/>
                  <a:pt x="2256302" y="1731514"/>
                  <a:pt x="2261212" y="1728294"/>
                </a:cubicBezTo>
                <a:cubicBezTo>
                  <a:pt x="2410848" y="1630253"/>
                  <a:pt x="2543823" y="1512492"/>
                  <a:pt x="2668748" y="1385072"/>
                </a:cubicBezTo>
                <a:cubicBezTo>
                  <a:pt x="2683397" y="1370181"/>
                  <a:pt x="2679131" y="1360361"/>
                  <a:pt x="2666574" y="1347482"/>
                </a:cubicBezTo>
                <a:cubicBezTo>
                  <a:pt x="2543903" y="1222074"/>
                  <a:pt x="2412458" y="1107048"/>
                  <a:pt x="2265961" y="1009893"/>
                </a:cubicBezTo>
                <a:cubicBezTo>
                  <a:pt x="2259119" y="1005386"/>
                  <a:pt x="2253243" y="997095"/>
                  <a:pt x="2241008" y="999912"/>
                </a:cubicBezTo>
                <a:close/>
                <a:moveTo>
                  <a:pt x="857333" y="995163"/>
                </a:moveTo>
                <a:cubicBezTo>
                  <a:pt x="847996" y="999188"/>
                  <a:pt x="845018" y="999993"/>
                  <a:pt x="842603" y="1001602"/>
                </a:cubicBezTo>
                <a:cubicBezTo>
                  <a:pt x="690310" y="1101172"/>
                  <a:pt x="554116" y="1219981"/>
                  <a:pt x="427179" y="1349816"/>
                </a:cubicBezTo>
                <a:cubicBezTo>
                  <a:pt x="412368" y="1364949"/>
                  <a:pt x="417198" y="1374527"/>
                  <a:pt x="429594" y="1387245"/>
                </a:cubicBezTo>
                <a:cubicBezTo>
                  <a:pt x="550011" y="1510722"/>
                  <a:pt x="679283" y="1623814"/>
                  <a:pt x="822641" y="1720164"/>
                </a:cubicBezTo>
                <a:cubicBezTo>
                  <a:pt x="831897" y="1726362"/>
                  <a:pt x="841637" y="1731997"/>
                  <a:pt x="858380" y="1742380"/>
                </a:cubicBezTo>
                <a:cubicBezTo>
                  <a:pt x="734420" y="1488988"/>
                  <a:pt x="734098" y="1244370"/>
                  <a:pt x="857333" y="995163"/>
                </a:cubicBezTo>
                <a:close/>
                <a:moveTo>
                  <a:pt x="1549332" y="771393"/>
                </a:moveTo>
                <a:cubicBezTo>
                  <a:pt x="1220356" y="771151"/>
                  <a:pt x="952154" y="1039273"/>
                  <a:pt x="952154" y="1368330"/>
                </a:cubicBezTo>
                <a:cubicBezTo>
                  <a:pt x="952154" y="1695453"/>
                  <a:pt x="1220437" y="1963092"/>
                  <a:pt x="1548204" y="1963012"/>
                </a:cubicBezTo>
                <a:cubicBezTo>
                  <a:pt x="1875892" y="1962931"/>
                  <a:pt x="2143692" y="1695372"/>
                  <a:pt x="2143773" y="1367927"/>
                </a:cubicBezTo>
                <a:cubicBezTo>
                  <a:pt x="2143853" y="1040320"/>
                  <a:pt x="1876133" y="771634"/>
                  <a:pt x="1549332" y="771393"/>
                </a:cubicBezTo>
                <a:close/>
                <a:moveTo>
                  <a:pt x="1552115" y="581477"/>
                </a:moveTo>
                <a:cubicBezTo>
                  <a:pt x="1742218" y="582057"/>
                  <a:pt x="1928434" y="626335"/>
                  <a:pt x="2111253" y="708689"/>
                </a:cubicBezTo>
                <a:cubicBezTo>
                  <a:pt x="2312244" y="799243"/>
                  <a:pt x="2488283" y="927147"/>
                  <a:pt x="2652166" y="1073000"/>
                </a:cubicBezTo>
                <a:cubicBezTo>
                  <a:pt x="2746987" y="1157356"/>
                  <a:pt x="2834483" y="1248958"/>
                  <a:pt x="2920288" y="1342330"/>
                </a:cubicBezTo>
                <a:cubicBezTo>
                  <a:pt x="2935421" y="1358751"/>
                  <a:pt x="2940170" y="1371147"/>
                  <a:pt x="2922703" y="1390385"/>
                </a:cubicBezTo>
                <a:cubicBezTo>
                  <a:pt x="2753748" y="1576404"/>
                  <a:pt x="2572639" y="1748659"/>
                  <a:pt x="2361909" y="1887429"/>
                </a:cubicBezTo>
                <a:cubicBezTo>
                  <a:pt x="2170818" y="2013320"/>
                  <a:pt x="1965239" y="2104196"/>
                  <a:pt x="1737283" y="2138728"/>
                </a:cubicBezTo>
                <a:cubicBezTo>
                  <a:pt x="1673694" y="2148306"/>
                  <a:pt x="1609782" y="2154987"/>
                  <a:pt x="1545146" y="2153699"/>
                </a:cubicBezTo>
                <a:cubicBezTo>
                  <a:pt x="1289500" y="2150962"/>
                  <a:pt x="1054460" y="2076024"/>
                  <a:pt x="834715" y="1949006"/>
                </a:cubicBezTo>
                <a:cubicBezTo>
                  <a:pt x="607966" y="1817883"/>
                  <a:pt x="413414" y="1647238"/>
                  <a:pt x="235605" y="1456469"/>
                </a:cubicBezTo>
                <a:cubicBezTo>
                  <a:pt x="216368" y="1435863"/>
                  <a:pt x="198257" y="1414130"/>
                  <a:pt x="177651" y="1395053"/>
                </a:cubicBezTo>
                <a:cubicBezTo>
                  <a:pt x="156561" y="1375493"/>
                  <a:pt x="158735" y="1360602"/>
                  <a:pt x="177490" y="1340076"/>
                </a:cubicBezTo>
                <a:cubicBezTo>
                  <a:pt x="323021" y="1180780"/>
                  <a:pt x="477165" y="1031063"/>
                  <a:pt x="652398" y="904287"/>
                </a:cubicBezTo>
                <a:cubicBezTo>
                  <a:pt x="821594" y="781857"/>
                  <a:pt x="1003267" y="684782"/>
                  <a:pt x="1205626" y="628840"/>
                </a:cubicBezTo>
                <a:cubicBezTo>
                  <a:pt x="1322592" y="596512"/>
                  <a:pt x="1438053" y="581129"/>
                  <a:pt x="1552115" y="581477"/>
                </a:cubicBezTo>
                <a:close/>
                <a:moveTo>
                  <a:pt x="2526837" y="753"/>
                </a:moveTo>
                <a:cubicBezTo>
                  <a:pt x="2715594" y="1558"/>
                  <a:pt x="2904431" y="2122"/>
                  <a:pt x="3093187" y="2766"/>
                </a:cubicBezTo>
                <a:cubicBezTo>
                  <a:pt x="3093348" y="197961"/>
                  <a:pt x="3093348" y="393158"/>
                  <a:pt x="3093348" y="588353"/>
                </a:cubicBezTo>
                <a:cubicBezTo>
                  <a:pt x="3040142" y="588997"/>
                  <a:pt x="2987016" y="589239"/>
                  <a:pt x="2933810" y="590526"/>
                </a:cubicBezTo>
                <a:cubicBezTo>
                  <a:pt x="2909099" y="591170"/>
                  <a:pt x="2910065" y="575072"/>
                  <a:pt x="2910065" y="558329"/>
                </a:cubicBezTo>
                <a:cubicBezTo>
                  <a:pt x="2910146" y="447812"/>
                  <a:pt x="2910065" y="337375"/>
                  <a:pt x="2910065" y="226858"/>
                </a:cubicBezTo>
                <a:cubicBezTo>
                  <a:pt x="2910065" y="186048"/>
                  <a:pt x="2909985" y="185968"/>
                  <a:pt x="2868531" y="185968"/>
                </a:cubicBezTo>
                <a:cubicBezTo>
                  <a:pt x="2759060" y="185968"/>
                  <a:pt x="2649509" y="185324"/>
                  <a:pt x="2540038" y="186451"/>
                </a:cubicBezTo>
                <a:cubicBezTo>
                  <a:pt x="2514361" y="186692"/>
                  <a:pt x="2503816" y="179770"/>
                  <a:pt x="2505024" y="152563"/>
                </a:cubicBezTo>
                <a:cubicBezTo>
                  <a:pt x="2506955" y="110465"/>
                  <a:pt x="2505748" y="68207"/>
                  <a:pt x="2505507" y="26028"/>
                </a:cubicBezTo>
                <a:cubicBezTo>
                  <a:pt x="2505426" y="11137"/>
                  <a:pt x="2508646" y="673"/>
                  <a:pt x="2526837" y="753"/>
                </a:cubicBezTo>
                <a:close/>
                <a:moveTo>
                  <a:pt x="553634" y="28"/>
                </a:moveTo>
                <a:cubicBezTo>
                  <a:pt x="583336" y="-616"/>
                  <a:pt x="592271" y="9607"/>
                  <a:pt x="590661" y="38102"/>
                </a:cubicBezTo>
                <a:cubicBezTo>
                  <a:pt x="588568" y="75209"/>
                  <a:pt x="588407" y="112638"/>
                  <a:pt x="590741" y="149665"/>
                </a:cubicBezTo>
                <a:cubicBezTo>
                  <a:pt x="592593" y="179769"/>
                  <a:pt x="580519" y="186853"/>
                  <a:pt x="552427" y="186531"/>
                </a:cubicBezTo>
                <a:cubicBezTo>
                  <a:pt x="441829" y="185162"/>
                  <a:pt x="331151" y="186933"/>
                  <a:pt x="220553" y="185404"/>
                </a:cubicBezTo>
                <a:cubicBezTo>
                  <a:pt x="192059" y="185001"/>
                  <a:pt x="184814" y="194419"/>
                  <a:pt x="185136" y="221626"/>
                </a:cubicBezTo>
                <a:cubicBezTo>
                  <a:pt x="186424" y="333269"/>
                  <a:pt x="184975" y="444914"/>
                  <a:pt x="186183" y="556558"/>
                </a:cubicBezTo>
                <a:cubicBezTo>
                  <a:pt x="186505" y="583040"/>
                  <a:pt x="178214" y="592216"/>
                  <a:pt x="151651" y="591009"/>
                </a:cubicBezTo>
                <a:cubicBezTo>
                  <a:pt x="110519" y="589157"/>
                  <a:pt x="69146" y="589721"/>
                  <a:pt x="27933" y="590767"/>
                </a:cubicBezTo>
                <a:cubicBezTo>
                  <a:pt x="6764" y="591331"/>
                  <a:pt x="2" y="582798"/>
                  <a:pt x="83" y="562353"/>
                </a:cubicBezTo>
                <a:cubicBezTo>
                  <a:pt x="566" y="384303"/>
                  <a:pt x="727" y="206332"/>
                  <a:pt x="2" y="28281"/>
                </a:cubicBezTo>
                <a:cubicBezTo>
                  <a:pt x="-78" y="3892"/>
                  <a:pt x="11593" y="270"/>
                  <a:pt x="31636" y="431"/>
                </a:cubicBezTo>
                <a:cubicBezTo>
                  <a:pt x="120178" y="994"/>
                  <a:pt x="208640" y="672"/>
                  <a:pt x="297182" y="672"/>
                </a:cubicBezTo>
                <a:cubicBezTo>
                  <a:pt x="382667" y="672"/>
                  <a:pt x="468150" y="1799"/>
                  <a:pt x="553634" y="28"/>
                </a:cubicBezTo>
                <a:close/>
              </a:path>
            </a:pathLst>
          </a:custGeom>
          <a:solidFill>
            <a:schemeClr val="accent2"/>
          </a:solidFill>
          <a:ln w="8043" cap="flat">
            <a:noFill/>
            <a:prstDash val="solid"/>
            <a:miter/>
          </a:ln>
        </p:spPr>
        <p:txBody>
          <a:bodyPr rtlCol="0" anchor="ctr"/>
          <a:lstStyle/>
          <a:p>
            <a:endParaRPr lang="en-US"/>
          </a:p>
        </p:txBody>
      </p:sp>
      <p:sp>
        <p:nvSpPr>
          <p:cNvPr id="110" name="Rounded Rectangle">
            <a:extLst>
              <a:ext uri="{FF2B5EF4-FFF2-40B4-BE49-F238E27FC236}">
                <a16:creationId xmlns:a16="http://schemas.microsoft.com/office/drawing/2014/main" id="{A59882A9-E1AE-498C-A74C-67BB044491AE}"/>
              </a:ext>
            </a:extLst>
          </p:cNvPr>
          <p:cNvSpPr/>
          <p:nvPr/>
        </p:nvSpPr>
        <p:spPr>
          <a:xfrm>
            <a:off x="6480889" y="3875308"/>
            <a:ext cx="4819568" cy="1718589"/>
          </a:xfrm>
          <a:prstGeom prst="roundRect">
            <a:avLst>
              <a:gd name="adj" fmla="val 12891"/>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lang="en-MY" dirty="0"/>
          </a:p>
        </p:txBody>
      </p:sp>
      <p:sp>
        <p:nvSpPr>
          <p:cNvPr id="111" name="Rounded Rectangle">
            <a:extLst>
              <a:ext uri="{FF2B5EF4-FFF2-40B4-BE49-F238E27FC236}">
                <a16:creationId xmlns:a16="http://schemas.microsoft.com/office/drawing/2014/main" id="{C13AB134-B244-4E4B-ABEF-81747F560257}"/>
              </a:ext>
            </a:extLst>
          </p:cNvPr>
          <p:cNvSpPr/>
          <p:nvPr/>
        </p:nvSpPr>
        <p:spPr>
          <a:xfrm>
            <a:off x="7330642" y="4571547"/>
            <a:ext cx="3758444" cy="691620"/>
          </a:xfrm>
          <a:prstGeom prst="roundRect">
            <a:avLst>
              <a:gd name="adj" fmla="val 3246"/>
            </a:avLst>
          </a:prstGeom>
          <a:noFill/>
        </p:spPr>
        <p:txBody>
          <a:bodyPr wrap="square" rtlCol="0" anchor="t" anchorCtr="0">
            <a:spAutoFit/>
          </a:bodyPr>
          <a:lstStyle/>
          <a:p>
            <a:pPr>
              <a:lnSpc>
                <a:spcPts val="1600"/>
              </a:lnSpc>
            </a:pPr>
            <a:r>
              <a:rPr lang="en-US" sz="1000" dirty="0">
                <a:solidFill>
                  <a:schemeClr val="tx2"/>
                </a:solidFill>
                <a:latin typeface="Century Gothic" panose="020B0502020202020204" pitchFamily="34" charset="0"/>
              </a:rPr>
              <a:t>Our mission is to allow the world to access, enjoy, &amp; be educated by an abundance of freely shared knowledge, &amp; in the most affordable and convenient ways. </a:t>
            </a:r>
          </a:p>
        </p:txBody>
      </p:sp>
      <p:sp>
        <p:nvSpPr>
          <p:cNvPr id="106" name="TextBox 105">
            <a:extLst>
              <a:ext uri="{FF2B5EF4-FFF2-40B4-BE49-F238E27FC236}">
                <a16:creationId xmlns:a16="http://schemas.microsoft.com/office/drawing/2014/main" id="{9B1E21B2-43AA-46D1-8222-FBE3CE5A987C}"/>
              </a:ext>
            </a:extLst>
          </p:cNvPr>
          <p:cNvSpPr txBox="1"/>
          <p:nvPr/>
        </p:nvSpPr>
        <p:spPr>
          <a:xfrm>
            <a:off x="7330646" y="4130537"/>
            <a:ext cx="1292301" cy="400110"/>
          </a:xfrm>
          <a:prstGeom prst="rect">
            <a:avLst/>
          </a:prstGeom>
          <a:noFill/>
        </p:spPr>
        <p:txBody>
          <a:bodyPr wrap="square" rtlCol="0">
            <a:spAutoFit/>
          </a:bodyPr>
          <a:lstStyle/>
          <a:p>
            <a:r>
              <a:rPr lang="en-US" sz="2000" b="1" dirty="0">
                <a:solidFill>
                  <a:schemeClr val="accent2"/>
                </a:solidFill>
                <a:latin typeface="Century Gothic" panose="020B0502020202020204" pitchFamily="34" charset="0"/>
              </a:rPr>
              <a:t>MISSION </a:t>
            </a:r>
          </a:p>
        </p:txBody>
      </p:sp>
      <p:grpSp>
        <p:nvGrpSpPr>
          <p:cNvPr id="4" name="Group 3">
            <a:extLst>
              <a:ext uri="{FF2B5EF4-FFF2-40B4-BE49-F238E27FC236}">
                <a16:creationId xmlns:a16="http://schemas.microsoft.com/office/drawing/2014/main" id="{B574798E-9883-FE79-FF07-86FB15A94658}"/>
              </a:ext>
            </a:extLst>
          </p:cNvPr>
          <p:cNvGrpSpPr/>
          <p:nvPr/>
        </p:nvGrpSpPr>
        <p:grpSpPr>
          <a:xfrm rot="16200000">
            <a:off x="5746934" y="4100180"/>
            <a:ext cx="1312650" cy="1309358"/>
            <a:chOff x="5746934" y="4100180"/>
            <a:chExt cx="1312650" cy="1309358"/>
          </a:xfrm>
        </p:grpSpPr>
        <p:grpSp>
          <p:nvGrpSpPr>
            <p:cNvPr id="98" name="Group 97">
              <a:extLst>
                <a:ext uri="{FF2B5EF4-FFF2-40B4-BE49-F238E27FC236}">
                  <a16:creationId xmlns:a16="http://schemas.microsoft.com/office/drawing/2014/main" id="{ABD9B46A-776F-43DB-BF61-33132A393AA5}"/>
                </a:ext>
              </a:extLst>
            </p:cNvPr>
            <p:cNvGrpSpPr/>
            <p:nvPr/>
          </p:nvGrpSpPr>
          <p:grpSpPr>
            <a:xfrm>
              <a:off x="5746934" y="4100180"/>
              <a:ext cx="1312650" cy="1309358"/>
              <a:chOff x="5896593" y="1373659"/>
              <a:chExt cx="992264" cy="989776"/>
            </a:xfrm>
          </p:grpSpPr>
          <p:sp>
            <p:nvSpPr>
              <p:cNvPr id="103" name="Circle">
                <a:extLst>
                  <a:ext uri="{FF2B5EF4-FFF2-40B4-BE49-F238E27FC236}">
                    <a16:creationId xmlns:a16="http://schemas.microsoft.com/office/drawing/2014/main" id="{D1669D91-D5BC-415F-883F-E20B2B138E48}"/>
                  </a:ext>
                </a:extLst>
              </p:cNvPr>
              <p:cNvSpPr/>
              <p:nvPr/>
            </p:nvSpPr>
            <p:spPr>
              <a:xfrm>
                <a:off x="5896593" y="1373659"/>
                <a:ext cx="989777" cy="989776"/>
              </a:xfrm>
              <a:prstGeom prst="ellipse">
                <a:avLst/>
              </a:prstGeom>
              <a:noFill/>
              <a:ln w="9525" cap="flat">
                <a:solidFill>
                  <a:schemeClr val="accent3">
                    <a:alpha val="35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04" name="Circle">
                <a:extLst>
                  <a:ext uri="{FF2B5EF4-FFF2-40B4-BE49-F238E27FC236}">
                    <a16:creationId xmlns:a16="http://schemas.microsoft.com/office/drawing/2014/main" id="{F0BBEBA3-A4A2-46B8-97BF-A64B9926071E}"/>
                  </a:ext>
                </a:extLst>
              </p:cNvPr>
              <p:cNvSpPr/>
              <p:nvPr/>
            </p:nvSpPr>
            <p:spPr>
              <a:xfrm>
                <a:off x="6797336" y="2022499"/>
                <a:ext cx="91521" cy="91521"/>
              </a:xfrm>
              <a:prstGeom prst="ellipse">
                <a:avLst/>
              </a:prstGeom>
              <a:solidFill>
                <a:srgbClr val="3E99FB"/>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grpSp>
          <p:nvGrpSpPr>
            <p:cNvPr id="99" name="Group 98">
              <a:extLst>
                <a:ext uri="{FF2B5EF4-FFF2-40B4-BE49-F238E27FC236}">
                  <a16:creationId xmlns:a16="http://schemas.microsoft.com/office/drawing/2014/main" id="{9F09F0B6-BA36-4852-A892-CBCA63EBA470}"/>
                </a:ext>
              </a:extLst>
            </p:cNvPr>
            <p:cNvGrpSpPr/>
            <p:nvPr/>
          </p:nvGrpSpPr>
          <p:grpSpPr>
            <a:xfrm>
              <a:off x="5877452" y="4230700"/>
              <a:ext cx="1048322" cy="1048321"/>
              <a:chOff x="6031797" y="1508863"/>
              <a:chExt cx="719368" cy="719369"/>
            </a:xfrm>
          </p:grpSpPr>
          <p:sp>
            <p:nvSpPr>
              <p:cNvPr id="101" name="Circle">
                <a:extLst>
                  <a:ext uri="{FF2B5EF4-FFF2-40B4-BE49-F238E27FC236}">
                    <a16:creationId xmlns:a16="http://schemas.microsoft.com/office/drawing/2014/main" id="{A0F677D1-53CA-4CF6-A5CE-84BDCA74E191}"/>
                  </a:ext>
                </a:extLst>
              </p:cNvPr>
              <p:cNvSpPr/>
              <p:nvPr/>
            </p:nvSpPr>
            <p:spPr>
              <a:xfrm>
                <a:off x="6031797" y="1508863"/>
                <a:ext cx="719368" cy="719369"/>
              </a:xfrm>
              <a:prstGeom prst="ellipse">
                <a:avLst/>
              </a:prstGeom>
              <a:noFill/>
              <a:ln w="6350"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02" name="Circle">
                <a:extLst>
                  <a:ext uri="{FF2B5EF4-FFF2-40B4-BE49-F238E27FC236}">
                    <a16:creationId xmlns:a16="http://schemas.microsoft.com/office/drawing/2014/main" id="{5F7C2B81-AEC4-4A5F-A0D2-9C66CDF32BDD}"/>
                  </a:ext>
                </a:extLst>
              </p:cNvPr>
              <p:cNvSpPr/>
              <p:nvPr/>
            </p:nvSpPr>
            <p:spPr>
              <a:xfrm>
                <a:off x="6131384" y="1574589"/>
                <a:ext cx="45879" cy="45879"/>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grpSp>
      <p:sp>
        <p:nvSpPr>
          <p:cNvPr id="100" name="Circle">
            <a:extLst>
              <a:ext uri="{FF2B5EF4-FFF2-40B4-BE49-F238E27FC236}">
                <a16:creationId xmlns:a16="http://schemas.microsoft.com/office/drawing/2014/main" id="{7C579675-9052-4BD6-B493-C704C37066E2}"/>
              </a:ext>
            </a:extLst>
          </p:cNvPr>
          <p:cNvSpPr/>
          <p:nvPr/>
        </p:nvSpPr>
        <p:spPr>
          <a:xfrm>
            <a:off x="6017370" y="4370618"/>
            <a:ext cx="768484" cy="768484"/>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90" name="Freeform: Shape 89">
            <a:extLst>
              <a:ext uri="{FF2B5EF4-FFF2-40B4-BE49-F238E27FC236}">
                <a16:creationId xmlns:a16="http://schemas.microsoft.com/office/drawing/2014/main" id="{AAE8E5CD-6450-431A-809C-AC49CD705070}"/>
              </a:ext>
            </a:extLst>
          </p:cNvPr>
          <p:cNvSpPr/>
          <p:nvPr/>
        </p:nvSpPr>
        <p:spPr>
          <a:xfrm>
            <a:off x="6204021" y="4557144"/>
            <a:ext cx="395182" cy="395432"/>
          </a:xfrm>
          <a:custGeom>
            <a:avLst/>
            <a:gdLst>
              <a:gd name="connsiteX0" fmla="*/ 1395994 w 2790439"/>
              <a:gd name="connsiteY0" fmla="*/ 677509 h 2792220"/>
              <a:gd name="connsiteX1" fmla="*/ 1644959 w 2790439"/>
              <a:gd name="connsiteY1" fmla="*/ 722182 h 2792220"/>
              <a:gd name="connsiteX2" fmla="*/ 1454191 w 2790439"/>
              <a:gd name="connsiteY2" fmla="*/ 913676 h 2792220"/>
              <a:gd name="connsiteX3" fmla="*/ 1445337 w 2790439"/>
              <a:gd name="connsiteY3" fmla="*/ 912870 h 2792220"/>
              <a:gd name="connsiteX4" fmla="*/ 1389877 w 2790439"/>
              <a:gd name="connsiteY4" fmla="*/ 909812 h 2792220"/>
              <a:gd name="connsiteX5" fmla="*/ 1076275 w 2790439"/>
              <a:gd name="connsiteY5" fmla="*/ 1028217 h 2792220"/>
              <a:gd name="connsiteX6" fmla="*/ 930583 w 2790439"/>
              <a:gd name="connsiteY6" fmla="*/ 1543695 h 2792220"/>
              <a:gd name="connsiteX7" fmla="*/ 1345606 w 2790439"/>
              <a:gd name="connsiteY7" fmla="*/ 1881041 h 2792220"/>
              <a:gd name="connsiteX8" fmla="*/ 1395511 w 2790439"/>
              <a:gd name="connsiteY8" fmla="*/ 1883536 h 2792220"/>
              <a:gd name="connsiteX9" fmla="*/ 1875008 w 2790439"/>
              <a:gd name="connsiteY9" fmla="*/ 1481393 h 2792220"/>
              <a:gd name="connsiteX10" fmla="*/ 1878469 w 2790439"/>
              <a:gd name="connsiteY10" fmla="*/ 1337633 h 2792220"/>
              <a:gd name="connsiteX11" fmla="*/ 2069881 w 2790439"/>
              <a:gd name="connsiteY11" fmla="*/ 1146703 h 2792220"/>
              <a:gd name="connsiteX12" fmla="*/ 2021988 w 2790439"/>
              <a:gd name="connsiteY12" fmla="*/ 1748308 h 2792220"/>
              <a:gd name="connsiteX13" fmla="*/ 1486871 w 2790439"/>
              <a:gd name="connsiteY13" fmla="*/ 2109802 h 2792220"/>
              <a:gd name="connsiteX14" fmla="*/ 1396799 w 2790439"/>
              <a:gd name="connsiteY14" fmla="*/ 2115195 h 2792220"/>
              <a:gd name="connsiteX15" fmla="*/ 684114 w 2790439"/>
              <a:gd name="connsiteY15" fmla="*/ 1509807 h 2792220"/>
              <a:gd name="connsiteX16" fmla="*/ 676788 w 2790439"/>
              <a:gd name="connsiteY16" fmla="*/ 1405891 h 2792220"/>
              <a:gd name="connsiteX17" fmla="*/ 676869 w 2790439"/>
              <a:gd name="connsiteY17" fmla="*/ 1403878 h 2792220"/>
              <a:gd name="connsiteX18" fmla="*/ 676869 w 2790439"/>
              <a:gd name="connsiteY18" fmla="*/ 1401866 h 2792220"/>
              <a:gd name="connsiteX19" fmla="*/ 1303025 w 2790439"/>
              <a:gd name="connsiteY19" fmla="*/ 683224 h 2792220"/>
              <a:gd name="connsiteX20" fmla="*/ 1395994 w 2790439"/>
              <a:gd name="connsiteY20" fmla="*/ 677509 h 2792220"/>
              <a:gd name="connsiteX21" fmla="*/ 2307254 w 2790439"/>
              <a:gd name="connsiteY21" fmla="*/ 8854 h 2792220"/>
              <a:gd name="connsiteX22" fmla="*/ 2307254 w 2790439"/>
              <a:gd name="connsiteY22" fmla="*/ 9498 h 2792220"/>
              <a:gd name="connsiteX23" fmla="*/ 2306932 w 2790439"/>
              <a:gd name="connsiteY23" fmla="*/ 148348 h 2792220"/>
              <a:gd name="connsiteX24" fmla="*/ 2307013 w 2790439"/>
              <a:gd name="connsiteY24" fmla="*/ 207833 h 2792220"/>
              <a:gd name="connsiteX25" fmla="*/ 2307013 w 2790439"/>
              <a:gd name="connsiteY25" fmla="*/ 326721 h 2792220"/>
              <a:gd name="connsiteX26" fmla="*/ 2399016 w 2790439"/>
              <a:gd name="connsiteY26" fmla="*/ 251379 h 2792220"/>
              <a:gd name="connsiteX27" fmla="*/ 2519917 w 2790439"/>
              <a:gd name="connsiteY27" fmla="*/ 189963 h 2792220"/>
              <a:gd name="connsiteX28" fmla="*/ 2575939 w 2790439"/>
              <a:gd name="connsiteY28" fmla="*/ 218458 h 2792220"/>
              <a:gd name="connsiteX29" fmla="*/ 2543984 w 2790439"/>
              <a:gd name="connsiteY29" fmla="*/ 388056 h 2792220"/>
              <a:gd name="connsiteX30" fmla="*/ 2475484 w 2790439"/>
              <a:gd name="connsiteY30" fmla="*/ 469032 h 2792220"/>
              <a:gd name="connsiteX31" fmla="*/ 2782645 w 2790439"/>
              <a:gd name="connsiteY31" fmla="*/ 484809 h 2792220"/>
              <a:gd name="connsiteX32" fmla="*/ 2460110 w 2790439"/>
              <a:gd name="connsiteY32" fmla="*/ 807505 h 2792220"/>
              <a:gd name="connsiteX33" fmla="*/ 2446507 w 2790439"/>
              <a:gd name="connsiteY33" fmla="*/ 811369 h 2792220"/>
              <a:gd name="connsiteX34" fmla="*/ 2384205 w 2790439"/>
              <a:gd name="connsiteY34" fmla="*/ 811208 h 2792220"/>
              <a:gd name="connsiteX35" fmla="*/ 2287613 w 2790439"/>
              <a:gd name="connsiteY35" fmla="*/ 811288 h 2792220"/>
              <a:gd name="connsiteX36" fmla="*/ 2177982 w 2790439"/>
              <a:gd name="connsiteY36" fmla="*/ 810645 h 2792220"/>
              <a:gd name="connsiteX37" fmla="*/ 2175326 w 2790439"/>
              <a:gd name="connsiteY37" fmla="*/ 810645 h 2792220"/>
              <a:gd name="connsiteX38" fmla="*/ 2076319 w 2790439"/>
              <a:gd name="connsiteY38" fmla="*/ 852179 h 2792220"/>
              <a:gd name="connsiteX39" fmla="*/ 1470771 w 2790439"/>
              <a:gd name="connsiteY39" fmla="*/ 1458291 h 2792220"/>
              <a:gd name="connsiteX40" fmla="*/ 1392452 w 2790439"/>
              <a:gd name="connsiteY40" fmla="*/ 1493627 h 2792220"/>
              <a:gd name="connsiteX41" fmla="*/ 1329828 w 2790439"/>
              <a:gd name="connsiteY41" fmla="*/ 1468272 h 2792220"/>
              <a:gd name="connsiteX42" fmla="*/ 1298033 w 2790439"/>
              <a:gd name="connsiteY42" fmla="*/ 1399370 h 2792220"/>
              <a:gd name="connsiteX43" fmla="*/ 1327413 w 2790439"/>
              <a:gd name="connsiteY43" fmla="*/ 1327651 h 2792220"/>
              <a:gd name="connsiteX44" fmla="*/ 1471656 w 2790439"/>
              <a:gd name="connsiteY44" fmla="*/ 1182683 h 2792220"/>
              <a:gd name="connsiteX45" fmla="*/ 1533636 w 2790439"/>
              <a:gd name="connsiteY45" fmla="*/ 1120864 h 2792220"/>
              <a:gd name="connsiteX46" fmla="*/ 1625237 w 2790439"/>
              <a:gd name="connsiteY46" fmla="*/ 1029183 h 2792220"/>
              <a:gd name="connsiteX47" fmla="*/ 1941253 w 2790439"/>
              <a:gd name="connsiteY47" fmla="*/ 713811 h 2792220"/>
              <a:gd name="connsiteX48" fmla="*/ 1981257 w 2790439"/>
              <a:gd name="connsiteY48" fmla="*/ 617622 h 2792220"/>
              <a:gd name="connsiteX49" fmla="*/ 1980774 w 2790439"/>
              <a:gd name="connsiteY49" fmla="*/ 472252 h 2792220"/>
              <a:gd name="connsiteX50" fmla="*/ 1980453 w 2790439"/>
              <a:gd name="connsiteY50" fmla="*/ 346281 h 2792220"/>
              <a:gd name="connsiteX51" fmla="*/ 1988019 w 2790439"/>
              <a:gd name="connsiteY51" fmla="*/ 327928 h 2792220"/>
              <a:gd name="connsiteX52" fmla="*/ 2306288 w 2790439"/>
              <a:gd name="connsiteY52" fmla="*/ 9820 h 2792220"/>
              <a:gd name="connsiteX53" fmla="*/ 2307254 w 2790439"/>
              <a:gd name="connsiteY53" fmla="*/ 8854 h 2792220"/>
              <a:gd name="connsiteX54" fmla="*/ 1401949 w 2790439"/>
              <a:gd name="connsiteY54" fmla="*/ 0 h 2792220"/>
              <a:gd name="connsiteX55" fmla="*/ 1924348 w 2790439"/>
              <a:gd name="connsiteY55" fmla="*/ 104882 h 2792220"/>
              <a:gd name="connsiteX56" fmla="*/ 1922094 w 2790439"/>
              <a:gd name="connsiteY56" fmla="*/ 107136 h 2792220"/>
              <a:gd name="connsiteX57" fmla="*/ 1845465 w 2790439"/>
              <a:gd name="connsiteY57" fmla="*/ 183041 h 2792220"/>
              <a:gd name="connsiteX58" fmla="*/ 1780829 w 2790439"/>
              <a:gd name="connsiteY58" fmla="*/ 298065 h 2792220"/>
              <a:gd name="connsiteX59" fmla="*/ 1404766 w 2790439"/>
              <a:gd name="connsiteY59" fmla="*/ 232544 h 2792220"/>
              <a:gd name="connsiteX60" fmla="*/ 1400661 w 2790439"/>
              <a:gd name="connsiteY60" fmla="*/ 232544 h 2792220"/>
              <a:gd name="connsiteX61" fmla="*/ 650467 w 2790439"/>
              <a:gd name="connsiteY61" fmla="*/ 503403 h 2792220"/>
              <a:gd name="connsiteX62" fmla="*/ 245265 w 2790439"/>
              <a:gd name="connsiteY62" fmla="*/ 1221722 h 2792220"/>
              <a:gd name="connsiteX63" fmla="*/ 502762 w 2790439"/>
              <a:gd name="connsiteY63" fmla="*/ 2141676 h 2792220"/>
              <a:gd name="connsiteX64" fmla="*/ 1221161 w 2790439"/>
              <a:gd name="connsiteY64" fmla="*/ 2546878 h 2792220"/>
              <a:gd name="connsiteX65" fmla="*/ 1397522 w 2790439"/>
              <a:gd name="connsiteY65" fmla="*/ 2560159 h 2792220"/>
              <a:gd name="connsiteX66" fmla="*/ 2420426 w 2790439"/>
              <a:gd name="connsiteY66" fmla="*/ 1946883 h 2792220"/>
              <a:gd name="connsiteX67" fmla="*/ 2559276 w 2790439"/>
              <a:gd name="connsiteY67" fmla="*/ 1399451 h 2792220"/>
              <a:gd name="connsiteX68" fmla="*/ 2493675 w 2790439"/>
              <a:gd name="connsiteY68" fmla="*/ 1011153 h 2792220"/>
              <a:gd name="connsiteX69" fmla="*/ 2607089 w 2790439"/>
              <a:gd name="connsiteY69" fmla="*/ 948126 h 2792220"/>
              <a:gd name="connsiteX70" fmla="*/ 2663837 w 2790439"/>
              <a:gd name="connsiteY70" fmla="*/ 890977 h 2792220"/>
              <a:gd name="connsiteX71" fmla="*/ 2687260 w 2790439"/>
              <a:gd name="connsiteY71" fmla="*/ 867795 h 2792220"/>
              <a:gd name="connsiteX72" fmla="*/ 2778056 w 2790439"/>
              <a:gd name="connsiteY72" fmla="*/ 1205543 h 2792220"/>
              <a:gd name="connsiteX73" fmla="*/ 2789969 w 2790439"/>
              <a:gd name="connsiteY73" fmla="*/ 1383594 h 2792220"/>
              <a:gd name="connsiteX74" fmla="*/ 2789889 w 2790439"/>
              <a:gd name="connsiteY74" fmla="*/ 1384962 h 2792220"/>
              <a:gd name="connsiteX75" fmla="*/ 2789889 w 2790439"/>
              <a:gd name="connsiteY75" fmla="*/ 1386330 h 2792220"/>
              <a:gd name="connsiteX76" fmla="*/ 2469768 w 2790439"/>
              <a:gd name="connsiteY76" fmla="*/ 2287771 h 2792220"/>
              <a:gd name="connsiteX77" fmla="*/ 1635700 w 2790439"/>
              <a:gd name="connsiteY77" fmla="*/ 2770004 h 2792220"/>
              <a:gd name="connsiteX78" fmla="*/ 1373213 w 2790439"/>
              <a:gd name="connsiteY78" fmla="*/ 2792220 h 2792220"/>
              <a:gd name="connsiteX79" fmla="*/ 338637 w 2790439"/>
              <a:gd name="connsiteY79" fmla="*/ 2305560 h 2792220"/>
              <a:gd name="connsiteX80" fmla="*/ 9098 w 2790439"/>
              <a:gd name="connsiteY80" fmla="*/ 1557136 h 2792220"/>
              <a:gd name="connsiteX81" fmla="*/ 335819 w 2790439"/>
              <a:gd name="connsiteY81" fmla="*/ 490202 h 2792220"/>
              <a:gd name="connsiteX82" fmla="*/ 1189045 w 2790439"/>
              <a:gd name="connsiteY82" fmla="*/ 16340 h 2792220"/>
              <a:gd name="connsiteX83" fmla="*/ 1401949 w 2790439"/>
              <a:gd name="connsiteY83" fmla="*/ 0 h 27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790439" h="2792220">
                <a:moveTo>
                  <a:pt x="1395994" y="677509"/>
                </a:moveTo>
                <a:cubicBezTo>
                  <a:pt x="1481075" y="677509"/>
                  <a:pt x="1564547" y="692481"/>
                  <a:pt x="1644959" y="722182"/>
                </a:cubicBezTo>
                <a:cubicBezTo>
                  <a:pt x="1575011" y="791246"/>
                  <a:pt x="1512306" y="854191"/>
                  <a:pt x="1454191" y="913676"/>
                </a:cubicBezTo>
                <a:cubicBezTo>
                  <a:pt x="1451454" y="913514"/>
                  <a:pt x="1448154" y="913193"/>
                  <a:pt x="1445337" y="912870"/>
                </a:cubicBezTo>
                <a:cubicBezTo>
                  <a:pt x="1426662" y="910858"/>
                  <a:pt x="1408068" y="909812"/>
                  <a:pt x="1389877" y="909812"/>
                </a:cubicBezTo>
                <a:cubicBezTo>
                  <a:pt x="1275656" y="909812"/>
                  <a:pt x="1170130" y="949656"/>
                  <a:pt x="1076275" y="1028217"/>
                </a:cubicBezTo>
                <a:cubicBezTo>
                  <a:pt x="932273" y="1148795"/>
                  <a:pt x="872386" y="1360815"/>
                  <a:pt x="930583" y="1543695"/>
                </a:cubicBezTo>
                <a:cubicBezTo>
                  <a:pt x="988779" y="1726494"/>
                  <a:pt x="1155561" y="1862045"/>
                  <a:pt x="1345606" y="1881041"/>
                </a:cubicBezTo>
                <a:cubicBezTo>
                  <a:pt x="1362187" y="1882731"/>
                  <a:pt x="1379010" y="1883536"/>
                  <a:pt x="1395511" y="1883536"/>
                </a:cubicBezTo>
                <a:cubicBezTo>
                  <a:pt x="1630148" y="1883536"/>
                  <a:pt x="1836290" y="1710637"/>
                  <a:pt x="1875008" y="1481393"/>
                </a:cubicBezTo>
                <a:cubicBezTo>
                  <a:pt x="1884586" y="1424807"/>
                  <a:pt x="1885713" y="1380213"/>
                  <a:pt x="1878469" y="1337633"/>
                </a:cubicBezTo>
                <a:cubicBezTo>
                  <a:pt x="1949222" y="1267926"/>
                  <a:pt x="2012168" y="1205140"/>
                  <a:pt x="2069881" y="1146703"/>
                </a:cubicBezTo>
                <a:cubicBezTo>
                  <a:pt x="2144176" y="1343348"/>
                  <a:pt x="2127514" y="1560035"/>
                  <a:pt x="2021988" y="1748308"/>
                </a:cubicBezTo>
                <a:cubicBezTo>
                  <a:pt x="1908573" y="1950668"/>
                  <a:pt x="1713539" y="2082434"/>
                  <a:pt x="1486871" y="2109802"/>
                </a:cubicBezTo>
                <a:cubicBezTo>
                  <a:pt x="1457008" y="2113343"/>
                  <a:pt x="1426662" y="2115195"/>
                  <a:pt x="1396799" y="2115195"/>
                </a:cubicBezTo>
                <a:cubicBezTo>
                  <a:pt x="1042227" y="2115195"/>
                  <a:pt x="742471" y="1860596"/>
                  <a:pt x="684114" y="1509807"/>
                </a:cubicBezTo>
                <a:cubicBezTo>
                  <a:pt x="677674" y="1471251"/>
                  <a:pt x="675098" y="1434386"/>
                  <a:pt x="676788" y="1405891"/>
                </a:cubicBezTo>
                <a:lnTo>
                  <a:pt x="676869" y="1403878"/>
                </a:lnTo>
                <a:lnTo>
                  <a:pt x="676869" y="1401866"/>
                </a:lnTo>
                <a:cubicBezTo>
                  <a:pt x="671798" y="1041981"/>
                  <a:pt x="946842" y="726288"/>
                  <a:pt x="1303025" y="683224"/>
                </a:cubicBezTo>
                <a:cubicBezTo>
                  <a:pt x="1334256" y="679441"/>
                  <a:pt x="1365568" y="677509"/>
                  <a:pt x="1395994" y="677509"/>
                </a:cubicBezTo>
                <a:close/>
                <a:moveTo>
                  <a:pt x="2307254" y="8854"/>
                </a:moveTo>
                <a:cubicBezTo>
                  <a:pt x="2307254" y="9015"/>
                  <a:pt x="2307254" y="9256"/>
                  <a:pt x="2307254" y="9498"/>
                </a:cubicBezTo>
                <a:cubicBezTo>
                  <a:pt x="2306771" y="55298"/>
                  <a:pt x="2306851" y="100455"/>
                  <a:pt x="2306932" y="148348"/>
                </a:cubicBezTo>
                <a:cubicBezTo>
                  <a:pt x="2306932" y="167827"/>
                  <a:pt x="2307013" y="187629"/>
                  <a:pt x="2307013" y="207833"/>
                </a:cubicBezTo>
                <a:lnTo>
                  <a:pt x="2307013" y="326721"/>
                </a:lnTo>
                <a:lnTo>
                  <a:pt x="2399016" y="251379"/>
                </a:lnTo>
                <a:cubicBezTo>
                  <a:pt x="2448841" y="210650"/>
                  <a:pt x="2489490" y="189963"/>
                  <a:pt x="2519917" y="189963"/>
                </a:cubicBezTo>
                <a:cubicBezTo>
                  <a:pt x="2532071" y="189963"/>
                  <a:pt x="2551147" y="192941"/>
                  <a:pt x="2575939" y="218458"/>
                </a:cubicBezTo>
                <a:cubicBezTo>
                  <a:pt x="2596787" y="239949"/>
                  <a:pt x="2635665" y="279874"/>
                  <a:pt x="2543984" y="388056"/>
                </a:cubicBezTo>
                <a:lnTo>
                  <a:pt x="2475484" y="469032"/>
                </a:lnTo>
                <a:cubicBezTo>
                  <a:pt x="2475484" y="469032"/>
                  <a:pt x="2759463" y="484970"/>
                  <a:pt x="2782645" y="484809"/>
                </a:cubicBezTo>
                <a:cubicBezTo>
                  <a:pt x="2679131" y="588081"/>
                  <a:pt x="2568615" y="698517"/>
                  <a:pt x="2460110" y="807505"/>
                </a:cubicBezTo>
                <a:cubicBezTo>
                  <a:pt x="2457937" y="809679"/>
                  <a:pt x="2456246" y="811369"/>
                  <a:pt x="2446507" y="811369"/>
                </a:cubicBezTo>
                <a:cubicBezTo>
                  <a:pt x="2425417" y="811208"/>
                  <a:pt x="2404811" y="811208"/>
                  <a:pt x="2384205" y="811208"/>
                </a:cubicBezTo>
                <a:lnTo>
                  <a:pt x="2287613" y="811288"/>
                </a:lnTo>
                <a:cubicBezTo>
                  <a:pt x="2257509" y="811288"/>
                  <a:pt x="2217826" y="811208"/>
                  <a:pt x="2177982" y="810645"/>
                </a:cubicBezTo>
                <a:lnTo>
                  <a:pt x="2175326" y="810645"/>
                </a:lnTo>
                <a:cubicBezTo>
                  <a:pt x="2135965" y="810645"/>
                  <a:pt x="2104492" y="823845"/>
                  <a:pt x="2076319" y="852179"/>
                </a:cubicBezTo>
                <a:cubicBezTo>
                  <a:pt x="1869452" y="1060253"/>
                  <a:pt x="1663069" y="1266396"/>
                  <a:pt x="1470771" y="1458291"/>
                </a:cubicBezTo>
                <a:cubicBezTo>
                  <a:pt x="1447991" y="1481070"/>
                  <a:pt x="1420141" y="1493627"/>
                  <a:pt x="1392452" y="1493627"/>
                </a:cubicBezTo>
                <a:cubicBezTo>
                  <a:pt x="1369270" y="1493627"/>
                  <a:pt x="1347617" y="1484853"/>
                  <a:pt x="1329828" y="1468272"/>
                </a:cubicBezTo>
                <a:cubicBezTo>
                  <a:pt x="1309946" y="1449758"/>
                  <a:pt x="1298597" y="1425289"/>
                  <a:pt x="1298033" y="1399370"/>
                </a:cubicBezTo>
                <a:cubicBezTo>
                  <a:pt x="1297389" y="1373129"/>
                  <a:pt x="1307853" y="1347693"/>
                  <a:pt x="1327413" y="1327651"/>
                </a:cubicBezTo>
                <a:cubicBezTo>
                  <a:pt x="1374904" y="1278953"/>
                  <a:pt x="1424085" y="1230013"/>
                  <a:pt x="1471656" y="1182683"/>
                </a:cubicBezTo>
                <a:cubicBezTo>
                  <a:pt x="1492343" y="1162077"/>
                  <a:pt x="1513030" y="1141551"/>
                  <a:pt x="1533636" y="1120864"/>
                </a:cubicBezTo>
                <a:lnTo>
                  <a:pt x="1625237" y="1029183"/>
                </a:lnTo>
                <a:cubicBezTo>
                  <a:pt x="1728670" y="925669"/>
                  <a:pt x="1835646" y="818613"/>
                  <a:pt x="1941253" y="713811"/>
                </a:cubicBezTo>
                <a:cubicBezTo>
                  <a:pt x="1968700" y="686605"/>
                  <a:pt x="1981740" y="655132"/>
                  <a:pt x="1981257" y="617622"/>
                </a:cubicBezTo>
                <a:cubicBezTo>
                  <a:pt x="1980614" y="569326"/>
                  <a:pt x="1980694" y="519904"/>
                  <a:pt x="1980774" y="472252"/>
                </a:cubicBezTo>
                <a:cubicBezTo>
                  <a:pt x="1980855" y="431039"/>
                  <a:pt x="1980855" y="388378"/>
                  <a:pt x="1980453" y="346281"/>
                </a:cubicBezTo>
                <a:cubicBezTo>
                  <a:pt x="1980372" y="337668"/>
                  <a:pt x="1981821" y="334046"/>
                  <a:pt x="1988019" y="327928"/>
                </a:cubicBezTo>
                <a:cubicBezTo>
                  <a:pt x="2088796" y="227956"/>
                  <a:pt x="2192874" y="123879"/>
                  <a:pt x="2306288" y="9820"/>
                </a:cubicBezTo>
                <a:cubicBezTo>
                  <a:pt x="2306610" y="9498"/>
                  <a:pt x="2306932" y="9176"/>
                  <a:pt x="2307254" y="8854"/>
                </a:cubicBezTo>
                <a:close/>
                <a:moveTo>
                  <a:pt x="1401949" y="0"/>
                </a:moveTo>
                <a:cubicBezTo>
                  <a:pt x="1579597" y="0"/>
                  <a:pt x="1755071" y="35256"/>
                  <a:pt x="1924348" y="104882"/>
                </a:cubicBezTo>
                <a:cubicBezTo>
                  <a:pt x="1923624" y="105607"/>
                  <a:pt x="1922818" y="106411"/>
                  <a:pt x="1922094" y="107136"/>
                </a:cubicBezTo>
                <a:cubicBezTo>
                  <a:pt x="1897141" y="132411"/>
                  <a:pt x="1871384" y="158571"/>
                  <a:pt x="1845465" y="183041"/>
                </a:cubicBezTo>
                <a:cubicBezTo>
                  <a:pt x="1811819" y="214916"/>
                  <a:pt x="1790166" y="253472"/>
                  <a:pt x="1780829" y="298065"/>
                </a:cubicBezTo>
                <a:cubicBezTo>
                  <a:pt x="1659446" y="254519"/>
                  <a:pt x="1533152" y="232544"/>
                  <a:pt x="1404766" y="232544"/>
                </a:cubicBezTo>
                <a:lnTo>
                  <a:pt x="1400661" y="232544"/>
                </a:lnTo>
                <a:cubicBezTo>
                  <a:pt x="1115877" y="233591"/>
                  <a:pt x="863451" y="324709"/>
                  <a:pt x="650467" y="503403"/>
                </a:cubicBezTo>
                <a:cubicBezTo>
                  <a:pt x="423315" y="694010"/>
                  <a:pt x="286960" y="935650"/>
                  <a:pt x="245265" y="1221722"/>
                </a:cubicBezTo>
                <a:cubicBezTo>
                  <a:pt x="195037" y="1566071"/>
                  <a:pt x="281648" y="1875567"/>
                  <a:pt x="502762" y="2141676"/>
                </a:cubicBezTo>
                <a:cubicBezTo>
                  <a:pt x="689827" y="2366895"/>
                  <a:pt x="931548" y="2503251"/>
                  <a:pt x="1221161" y="2546878"/>
                </a:cubicBezTo>
                <a:cubicBezTo>
                  <a:pt x="1279519" y="2555652"/>
                  <a:pt x="1338923" y="2560159"/>
                  <a:pt x="1397522" y="2560159"/>
                </a:cubicBezTo>
                <a:cubicBezTo>
                  <a:pt x="1823410" y="2560159"/>
                  <a:pt x="2215411" y="2325120"/>
                  <a:pt x="2420426" y="1946883"/>
                </a:cubicBezTo>
                <a:cubicBezTo>
                  <a:pt x="2511464" y="1778814"/>
                  <a:pt x="2558230" y="1594646"/>
                  <a:pt x="2559276" y="1399451"/>
                </a:cubicBezTo>
                <a:cubicBezTo>
                  <a:pt x="2560001" y="1264947"/>
                  <a:pt x="2537946" y="1134468"/>
                  <a:pt x="2493675" y="1011153"/>
                </a:cubicBezTo>
                <a:cubicBezTo>
                  <a:pt x="2537704" y="1002057"/>
                  <a:pt x="2575777" y="980968"/>
                  <a:pt x="2607089" y="948126"/>
                </a:cubicBezTo>
                <a:cubicBezTo>
                  <a:pt x="2625442" y="928889"/>
                  <a:pt x="2644921" y="909570"/>
                  <a:pt x="2663837" y="890977"/>
                </a:cubicBezTo>
                <a:cubicBezTo>
                  <a:pt x="2671564" y="883330"/>
                  <a:pt x="2679372" y="875602"/>
                  <a:pt x="2687260" y="867795"/>
                </a:cubicBezTo>
                <a:cubicBezTo>
                  <a:pt x="2731290" y="975897"/>
                  <a:pt x="2761716" y="1089231"/>
                  <a:pt x="2778056" y="1205543"/>
                </a:cubicBezTo>
                <a:cubicBezTo>
                  <a:pt x="2787877" y="1275652"/>
                  <a:pt x="2791901" y="1335539"/>
                  <a:pt x="2789969" y="1383594"/>
                </a:cubicBezTo>
                <a:lnTo>
                  <a:pt x="2789889" y="1384962"/>
                </a:lnTo>
                <a:lnTo>
                  <a:pt x="2789889" y="1386330"/>
                </a:lnTo>
                <a:cubicBezTo>
                  <a:pt x="2792545" y="1713775"/>
                  <a:pt x="2678889" y="2033977"/>
                  <a:pt x="2469768" y="2287771"/>
                </a:cubicBezTo>
                <a:cubicBezTo>
                  <a:pt x="2258072" y="2544785"/>
                  <a:pt x="1961858" y="2715993"/>
                  <a:pt x="1635700" y="2770004"/>
                </a:cubicBezTo>
                <a:cubicBezTo>
                  <a:pt x="1546353" y="2784735"/>
                  <a:pt x="1458052" y="2792220"/>
                  <a:pt x="1373213" y="2792220"/>
                </a:cubicBezTo>
                <a:cubicBezTo>
                  <a:pt x="975175" y="2792220"/>
                  <a:pt x="627124" y="2628498"/>
                  <a:pt x="338637" y="2305560"/>
                </a:cubicBezTo>
                <a:cubicBezTo>
                  <a:pt x="150524" y="2094990"/>
                  <a:pt x="39605" y="1843128"/>
                  <a:pt x="9098" y="1557136"/>
                </a:cubicBezTo>
                <a:cubicBezTo>
                  <a:pt x="-33965" y="1154108"/>
                  <a:pt x="75988" y="795109"/>
                  <a:pt x="335819" y="490202"/>
                </a:cubicBezTo>
                <a:cubicBezTo>
                  <a:pt x="559349" y="227876"/>
                  <a:pt x="846467" y="68419"/>
                  <a:pt x="1189045" y="16340"/>
                </a:cubicBezTo>
                <a:cubicBezTo>
                  <a:pt x="1260281" y="5473"/>
                  <a:pt x="1331920" y="0"/>
                  <a:pt x="1401949" y="0"/>
                </a:cubicBezTo>
                <a:close/>
              </a:path>
            </a:pathLst>
          </a:custGeom>
          <a:solidFill>
            <a:schemeClr val="accent2"/>
          </a:solidFill>
          <a:ln w="804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3501BB2F-E0E9-45E3-BCD7-5ED3AB29104E}"/>
              </a:ext>
            </a:extLst>
          </p:cNvPr>
          <p:cNvSpPr txBox="1"/>
          <p:nvPr/>
        </p:nvSpPr>
        <p:spPr>
          <a:xfrm>
            <a:off x="1202675" y="4095624"/>
            <a:ext cx="3113042" cy="941155"/>
          </a:xfrm>
          <a:prstGeom prst="rect">
            <a:avLst/>
          </a:prstGeom>
          <a:noFill/>
        </p:spPr>
        <p:txBody>
          <a:bodyPr wrap="square" rtlCol="0" anchor="t" anchorCtr="0">
            <a:spAutoFit/>
          </a:bodyPr>
          <a:lstStyle>
            <a:defPPr>
              <a:defRPr lang="en-US"/>
            </a:defPPr>
            <a:lvl1pPr>
              <a:lnSpc>
                <a:spcPts val="1600"/>
              </a:lnSpc>
              <a:defRPr sz="1000">
                <a:solidFill>
                  <a:schemeClr val="tx2"/>
                </a:solidFill>
                <a:latin typeface="Century Gothic" panose="020B0502020202020204" pitchFamily="34" charset="0"/>
              </a:defRPr>
            </a:lvl1pPr>
          </a:lstStyle>
          <a:p>
            <a:pPr algn="ctr">
              <a:lnSpc>
                <a:spcPts val="1700"/>
              </a:lnSpc>
            </a:pPr>
            <a:r>
              <a:rPr lang="en-IN" sz="1100" dirty="0">
                <a:solidFill>
                  <a:schemeClr val="bg2"/>
                </a:solidFill>
                <a:sym typeface="Helvetica Neue"/>
              </a:rPr>
              <a:t>We place high values on innovation and transparency. This value is delivered both in our products and services, as well as how our organization operates.</a:t>
            </a:r>
          </a:p>
        </p:txBody>
      </p:sp>
      <p:sp>
        <p:nvSpPr>
          <p:cNvPr id="76" name="TextBox 75">
            <a:extLst>
              <a:ext uri="{FF2B5EF4-FFF2-40B4-BE49-F238E27FC236}">
                <a16:creationId xmlns:a16="http://schemas.microsoft.com/office/drawing/2014/main" id="{FD511080-6501-41B7-87A8-F6E8E8737DC1}"/>
              </a:ext>
            </a:extLst>
          </p:cNvPr>
          <p:cNvSpPr txBox="1"/>
          <p:nvPr/>
        </p:nvSpPr>
        <p:spPr>
          <a:xfrm>
            <a:off x="1893415" y="3598509"/>
            <a:ext cx="1731563" cy="400110"/>
          </a:xfrm>
          <a:prstGeom prst="rect">
            <a:avLst/>
          </a:prstGeom>
          <a:noFill/>
        </p:spPr>
        <p:txBody>
          <a:bodyPr wrap="none" rtlCol="0">
            <a:spAutoFit/>
          </a:bodyPr>
          <a:lstStyle/>
          <a:p>
            <a:pPr algn="ctr"/>
            <a:r>
              <a:rPr lang="en-US" sz="2000" b="1" dirty="0">
                <a:solidFill>
                  <a:schemeClr val="bg2"/>
                </a:solidFill>
                <a:latin typeface="Century Gothic" panose="020B0502020202020204" pitchFamily="34" charset="0"/>
              </a:rPr>
              <a:t>CORE VALUE</a:t>
            </a:r>
          </a:p>
        </p:txBody>
      </p:sp>
      <p:grpSp>
        <p:nvGrpSpPr>
          <p:cNvPr id="115" name="Group 114">
            <a:extLst>
              <a:ext uri="{FF2B5EF4-FFF2-40B4-BE49-F238E27FC236}">
                <a16:creationId xmlns:a16="http://schemas.microsoft.com/office/drawing/2014/main" id="{B7F3DEB5-E15F-48D9-83DC-1A3CB8BE1CE1}"/>
              </a:ext>
            </a:extLst>
          </p:cNvPr>
          <p:cNvGrpSpPr/>
          <p:nvPr/>
        </p:nvGrpSpPr>
        <p:grpSpPr>
          <a:xfrm>
            <a:off x="2025809" y="1831431"/>
            <a:ext cx="1466774" cy="1463096"/>
            <a:chOff x="5896593" y="1373659"/>
            <a:chExt cx="992264" cy="989776"/>
          </a:xfrm>
        </p:grpSpPr>
        <p:grpSp>
          <p:nvGrpSpPr>
            <p:cNvPr id="117" name="Group 116">
              <a:extLst>
                <a:ext uri="{FF2B5EF4-FFF2-40B4-BE49-F238E27FC236}">
                  <a16:creationId xmlns:a16="http://schemas.microsoft.com/office/drawing/2014/main" id="{24480EF3-591A-4B23-AA66-2406A7E5944F}"/>
                </a:ext>
              </a:extLst>
            </p:cNvPr>
            <p:cNvGrpSpPr/>
            <p:nvPr/>
          </p:nvGrpSpPr>
          <p:grpSpPr>
            <a:xfrm>
              <a:off x="5896593" y="1373659"/>
              <a:ext cx="992264" cy="989776"/>
              <a:chOff x="5896593" y="1373659"/>
              <a:chExt cx="992264" cy="989776"/>
            </a:xfrm>
          </p:grpSpPr>
          <p:sp>
            <p:nvSpPr>
              <p:cNvPr id="122" name="Circle">
                <a:extLst>
                  <a:ext uri="{FF2B5EF4-FFF2-40B4-BE49-F238E27FC236}">
                    <a16:creationId xmlns:a16="http://schemas.microsoft.com/office/drawing/2014/main" id="{9E873070-4605-45ED-A6A9-A07479FEE606}"/>
                  </a:ext>
                </a:extLst>
              </p:cNvPr>
              <p:cNvSpPr/>
              <p:nvPr/>
            </p:nvSpPr>
            <p:spPr>
              <a:xfrm>
                <a:off x="5896593" y="1373659"/>
                <a:ext cx="989777" cy="989776"/>
              </a:xfrm>
              <a:prstGeom prst="ellipse">
                <a:avLst/>
              </a:prstGeom>
              <a:noFill/>
              <a:ln w="9525" cap="flat">
                <a:solidFill>
                  <a:schemeClr val="bg1">
                    <a:alpha val="35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3" name="Circle">
                <a:extLst>
                  <a:ext uri="{FF2B5EF4-FFF2-40B4-BE49-F238E27FC236}">
                    <a16:creationId xmlns:a16="http://schemas.microsoft.com/office/drawing/2014/main" id="{D94A71FA-BD51-4114-85F9-D26E869296AE}"/>
                  </a:ext>
                </a:extLst>
              </p:cNvPr>
              <p:cNvSpPr/>
              <p:nvPr/>
            </p:nvSpPr>
            <p:spPr>
              <a:xfrm>
                <a:off x="6797336" y="2022499"/>
                <a:ext cx="91521" cy="91521"/>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grpSp>
          <p:nvGrpSpPr>
            <p:cNvPr id="118" name="Group 117">
              <a:extLst>
                <a:ext uri="{FF2B5EF4-FFF2-40B4-BE49-F238E27FC236}">
                  <a16:creationId xmlns:a16="http://schemas.microsoft.com/office/drawing/2014/main" id="{B9AA6003-CCB2-4329-BFB9-585C6DF9556D}"/>
                </a:ext>
              </a:extLst>
            </p:cNvPr>
            <p:cNvGrpSpPr/>
            <p:nvPr/>
          </p:nvGrpSpPr>
          <p:grpSpPr>
            <a:xfrm>
              <a:off x="5995255" y="1472322"/>
              <a:ext cx="792452" cy="792452"/>
              <a:chOff x="6031797" y="1508863"/>
              <a:chExt cx="719368" cy="719369"/>
            </a:xfrm>
          </p:grpSpPr>
          <p:sp>
            <p:nvSpPr>
              <p:cNvPr id="120" name="Circle">
                <a:extLst>
                  <a:ext uri="{FF2B5EF4-FFF2-40B4-BE49-F238E27FC236}">
                    <a16:creationId xmlns:a16="http://schemas.microsoft.com/office/drawing/2014/main" id="{0E4E1767-952B-4019-904E-55DCAF3C229A}"/>
                  </a:ext>
                </a:extLst>
              </p:cNvPr>
              <p:cNvSpPr/>
              <p:nvPr/>
            </p:nvSpPr>
            <p:spPr>
              <a:xfrm>
                <a:off x="6031797" y="1508863"/>
                <a:ext cx="719368" cy="719369"/>
              </a:xfrm>
              <a:prstGeom prst="ellipse">
                <a:avLst/>
              </a:prstGeom>
              <a:noFill/>
              <a:ln w="6350" cap="flat">
                <a:solidFill>
                  <a:schemeClr val="bg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21" name="Circle">
                <a:extLst>
                  <a:ext uri="{FF2B5EF4-FFF2-40B4-BE49-F238E27FC236}">
                    <a16:creationId xmlns:a16="http://schemas.microsoft.com/office/drawing/2014/main" id="{964F3968-5ACE-4C70-81AC-2DF09094D380}"/>
                  </a:ext>
                </a:extLst>
              </p:cNvPr>
              <p:cNvSpPr/>
              <p:nvPr/>
            </p:nvSpPr>
            <p:spPr>
              <a:xfrm>
                <a:off x="6131384" y="1574589"/>
                <a:ext cx="45879" cy="45879"/>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grpSp>
        <p:sp>
          <p:nvSpPr>
            <p:cNvPr id="119" name="Circle">
              <a:extLst>
                <a:ext uri="{FF2B5EF4-FFF2-40B4-BE49-F238E27FC236}">
                  <a16:creationId xmlns:a16="http://schemas.microsoft.com/office/drawing/2014/main" id="{D3A191EC-6A3E-43FA-A55F-C6E3CA5B1E0A}"/>
                </a:ext>
              </a:extLst>
            </p:cNvPr>
            <p:cNvSpPr/>
            <p:nvPr/>
          </p:nvSpPr>
          <p:spPr>
            <a:xfrm>
              <a:off x="6101022" y="1578090"/>
              <a:ext cx="580916" cy="580916"/>
            </a:xfrm>
            <a:prstGeom prst="ellipse">
              <a:avLst/>
            </a:prstGeom>
            <a:solidFill>
              <a:schemeClr val="bg1"/>
            </a:solidFill>
            <a:ln w="12700" cap="flat">
              <a:noFill/>
              <a:miter lim="400000"/>
            </a:ln>
            <a:effectLst>
              <a:outerShdw blurRad="266700" sx="102000" sy="102000" algn="ctr" rotWithShape="0">
                <a:schemeClr val="tx2">
                  <a:lumMod val="60000"/>
                  <a:lumOff val="40000"/>
                  <a:alpha val="25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grpSp>
      <p:sp>
        <p:nvSpPr>
          <p:cNvPr id="84" name="Freeform: Shape 83">
            <a:extLst>
              <a:ext uri="{FF2B5EF4-FFF2-40B4-BE49-F238E27FC236}">
                <a16:creationId xmlns:a16="http://schemas.microsoft.com/office/drawing/2014/main" id="{CC271CEE-3FA2-455A-AB9A-8777F7FD1FCE}"/>
              </a:ext>
            </a:extLst>
          </p:cNvPr>
          <p:cNvSpPr/>
          <p:nvPr/>
        </p:nvSpPr>
        <p:spPr>
          <a:xfrm flipH="1">
            <a:off x="2543953" y="2302774"/>
            <a:ext cx="426806" cy="499992"/>
          </a:xfrm>
          <a:custGeom>
            <a:avLst/>
            <a:gdLst>
              <a:gd name="connsiteX0" fmla="*/ 997805 w 2816408"/>
              <a:gd name="connsiteY0" fmla="*/ 1738427 h 3299346"/>
              <a:gd name="connsiteX1" fmla="*/ 1406709 w 2816408"/>
              <a:gd name="connsiteY1" fmla="*/ 1738749 h 3299346"/>
              <a:gd name="connsiteX2" fmla="*/ 1815614 w 2816408"/>
              <a:gd name="connsiteY2" fmla="*/ 1738829 h 3299346"/>
              <a:gd name="connsiteX3" fmla="*/ 1840487 w 2816408"/>
              <a:gd name="connsiteY3" fmla="*/ 1772797 h 3299346"/>
              <a:gd name="connsiteX4" fmla="*/ 1422969 w 2816408"/>
              <a:gd name="connsiteY4" fmla="*/ 2969889 h 3299346"/>
              <a:gd name="connsiteX5" fmla="*/ 1408480 w 2816408"/>
              <a:gd name="connsiteY5" fmla="*/ 2996129 h 3299346"/>
              <a:gd name="connsiteX6" fmla="*/ 1392945 w 2816408"/>
              <a:gd name="connsiteY6" fmla="*/ 2971660 h 3299346"/>
              <a:gd name="connsiteX7" fmla="*/ 973898 w 2816408"/>
              <a:gd name="connsiteY7" fmla="*/ 1771751 h 3299346"/>
              <a:gd name="connsiteX8" fmla="*/ 997805 w 2816408"/>
              <a:gd name="connsiteY8" fmla="*/ 1738427 h 3299346"/>
              <a:gd name="connsiteX9" fmla="*/ 29997 w 2816408"/>
              <a:gd name="connsiteY9" fmla="*/ 1737703 h 3299346"/>
              <a:gd name="connsiteX10" fmla="*/ 46216 w 2816408"/>
              <a:gd name="connsiteY10" fmla="*/ 1738910 h 3299346"/>
              <a:gd name="connsiteX11" fmla="*/ 728636 w 2816408"/>
              <a:gd name="connsiteY11" fmla="*/ 1738105 h 3299346"/>
              <a:gd name="connsiteX12" fmla="*/ 776851 w 2816408"/>
              <a:gd name="connsiteY12" fmla="*/ 1772958 h 3299346"/>
              <a:gd name="connsiteX13" fmla="*/ 1129813 w 2816408"/>
              <a:gd name="connsiteY13" fmla="*/ 2774291 h 3299346"/>
              <a:gd name="connsiteX14" fmla="*/ 1298124 w 2816408"/>
              <a:gd name="connsiteY14" fmla="*/ 3250568 h 3299346"/>
              <a:gd name="connsiteX15" fmla="*/ 1298124 w 2816408"/>
              <a:gd name="connsiteY15" fmla="*/ 3299266 h 3299346"/>
              <a:gd name="connsiteX16" fmla="*/ 1291684 w 2816408"/>
              <a:gd name="connsiteY16" fmla="*/ 3299346 h 3299346"/>
              <a:gd name="connsiteX17" fmla="*/ 165588 w 2816408"/>
              <a:gd name="connsiteY17" fmla="*/ 1933461 h 3299346"/>
              <a:gd name="connsiteX18" fmla="*/ 30601 w 2816408"/>
              <a:gd name="connsiteY18" fmla="*/ 1769416 h 3299346"/>
              <a:gd name="connsiteX19" fmla="*/ 17400 w 2816408"/>
              <a:gd name="connsiteY19" fmla="*/ 1745430 h 3299346"/>
              <a:gd name="connsiteX20" fmla="*/ 29997 w 2816408"/>
              <a:gd name="connsiteY20" fmla="*/ 1737703 h 3299346"/>
              <a:gd name="connsiteX21" fmla="*/ 2783912 w 2816408"/>
              <a:gd name="connsiteY21" fmla="*/ 1737330 h 3299346"/>
              <a:gd name="connsiteX22" fmla="*/ 2797546 w 2816408"/>
              <a:gd name="connsiteY22" fmla="*/ 1745510 h 3299346"/>
              <a:gd name="connsiteX23" fmla="*/ 2780562 w 2816408"/>
              <a:gd name="connsiteY23" fmla="*/ 1774407 h 3299346"/>
              <a:gd name="connsiteX24" fmla="*/ 2289233 w 2816408"/>
              <a:gd name="connsiteY24" fmla="*/ 2370458 h 3299346"/>
              <a:gd name="connsiteX25" fmla="*/ 1523503 w 2816408"/>
              <a:gd name="connsiteY25" fmla="*/ 3299266 h 3299346"/>
              <a:gd name="connsiteX26" fmla="*/ 1517064 w 2816408"/>
              <a:gd name="connsiteY26" fmla="*/ 3299346 h 3299346"/>
              <a:gd name="connsiteX27" fmla="*/ 1514891 w 2816408"/>
              <a:gd name="connsiteY27" fmla="*/ 3256685 h 3299346"/>
              <a:gd name="connsiteX28" fmla="*/ 2039383 w 2816408"/>
              <a:gd name="connsiteY28" fmla="*/ 1769980 h 3299346"/>
              <a:gd name="connsiteX29" fmla="*/ 2086551 w 2816408"/>
              <a:gd name="connsiteY29" fmla="*/ 1738266 h 3299346"/>
              <a:gd name="connsiteX30" fmla="*/ 2765751 w 2816408"/>
              <a:gd name="connsiteY30" fmla="*/ 1738990 h 3299346"/>
              <a:gd name="connsiteX31" fmla="*/ 2783912 w 2816408"/>
              <a:gd name="connsiteY31" fmla="*/ 1737330 h 3299346"/>
              <a:gd name="connsiteX32" fmla="*/ 1407494 w 2816408"/>
              <a:gd name="connsiteY32" fmla="*/ 1038048 h 3299346"/>
              <a:gd name="connsiteX33" fmla="*/ 1429649 w 2816408"/>
              <a:gd name="connsiteY33" fmla="*/ 1055363 h 3299346"/>
              <a:gd name="connsiteX34" fmla="*/ 1776655 w 2816408"/>
              <a:gd name="connsiteY34" fmla="*/ 1519084 h 3299346"/>
              <a:gd name="connsiteX35" fmla="*/ 1787844 w 2816408"/>
              <a:gd name="connsiteY35" fmla="*/ 1543957 h 3299346"/>
              <a:gd name="connsiteX36" fmla="*/ 1761603 w 2816408"/>
              <a:gd name="connsiteY36" fmla="*/ 1549913 h 3299346"/>
              <a:gd name="connsiteX37" fmla="*/ 1407675 w 2816408"/>
              <a:gd name="connsiteY37" fmla="*/ 1550074 h 3299346"/>
              <a:gd name="connsiteX38" fmla="*/ 1053667 w 2816408"/>
              <a:gd name="connsiteY38" fmla="*/ 1549913 h 3299346"/>
              <a:gd name="connsiteX39" fmla="*/ 1027345 w 2816408"/>
              <a:gd name="connsiteY39" fmla="*/ 1544037 h 3299346"/>
              <a:gd name="connsiteX40" fmla="*/ 1038453 w 2816408"/>
              <a:gd name="connsiteY40" fmla="*/ 1519165 h 3299346"/>
              <a:gd name="connsiteX41" fmla="*/ 1385458 w 2816408"/>
              <a:gd name="connsiteY41" fmla="*/ 1055444 h 3299346"/>
              <a:gd name="connsiteX42" fmla="*/ 1407494 w 2816408"/>
              <a:gd name="connsiteY42" fmla="*/ 1038048 h 3299346"/>
              <a:gd name="connsiteX43" fmla="*/ 2482176 w 2816408"/>
              <a:gd name="connsiteY43" fmla="*/ 877555 h 3299346"/>
              <a:gd name="connsiteX44" fmla="*/ 2497390 w 2816408"/>
              <a:gd name="connsiteY44" fmla="*/ 896632 h 3299346"/>
              <a:gd name="connsiteX45" fmla="*/ 2807851 w 2816408"/>
              <a:gd name="connsiteY45" fmla="*/ 1517797 h 3299346"/>
              <a:gd name="connsiteX46" fmla="*/ 2787405 w 2816408"/>
              <a:gd name="connsiteY46" fmla="*/ 1549994 h 3299346"/>
              <a:gd name="connsiteX47" fmla="*/ 2478715 w 2816408"/>
              <a:gd name="connsiteY47" fmla="*/ 1549994 h 3299346"/>
              <a:gd name="connsiteX48" fmla="*/ 2173243 w 2816408"/>
              <a:gd name="connsiteY48" fmla="*/ 1550397 h 3299346"/>
              <a:gd name="connsiteX49" fmla="*/ 2153925 w 2816408"/>
              <a:gd name="connsiteY49" fmla="*/ 1518843 h 3299346"/>
              <a:gd name="connsiteX50" fmla="*/ 2464951 w 2816408"/>
              <a:gd name="connsiteY50" fmla="*/ 898000 h 3299346"/>
              <a:gd name="connsiteX51" fmla="*/ 2482176 w 2816408"/>
              <a:gd name="connsiteY51" fmla="*/ 877555 h 3299346"/>
              <a:gd name="connsiteX52" fmla="*/ 334221 w 2816408"/>
              <a:gd name="connsiteY52" fmla="*/ 877313 h 3299346"/>
              <a:gd name="connsiteX53" fmla="*/ 349434 w 2816408"/>
              <a:gd name="connsiteY53" fmla="*/ 896229 h 3299346"/>
              <a:gd name="connsiteX54" fmla="*/ 661907 w 2816408"/>
              <a:gd name="connsiteY54" fmla="*/ 1519970 h 3299346"/>
              <a:gd name="connsiteX55" fmla="*/ 640738 w 2816408"/>
              <a:gd name="connsiteY55" fmla="*/ 1550316 h 3299346"/>
              <a:gd name="connsiteX56" fmla="*/ 331967 w 2816408"/>
              <a:gd name="connsiteY56" fmla="*/ 1549994 h 3299346"/>
              <a:gd name="connsiteX57" fmla="*/ 26496 w 2816408"/>
              <a:gd name="connsiteY57" fmla="*/ 1550316 h 3299346"/>
              <a:gd name="connsiteX58" fmla="*/ 6051 w 2816408"/>
              <a:gd name="connsiteY58" fmla="*/ 1519245 h 3299346"/>
              <a:gd name="connsiteX59" fmla="*/ 318363 w 2816408"/>
              <a:gd name="connsiteY59" fmla="*/ 895424 h 3299346"/>
              <a:gd name="connsiteX60" fmla="*/ 334221 w 2816408"/>
              <a:gd name="connsiteY60" fmla="*/ 877313 h 3299346"/>
              <a:gd name="connsiteX61" fmla="*/ 1688031 w 2816408"/>
              <a:gd name="connsiteY61" fmla="*/ 772753 h 3299346"/>
              <a:gd name="connsiteX62" fmla="*/ 1954946 w 2816408"/>
              <a:gd name="connsiteY62" fmla="*/ 772753 h 3299346"/>
              <a:gd name="connsiteX63" fmla="*/ 2276515 w 2816408"/>
              <a:gd name="connsiteY63" fmla="*/ 772753 h 3299346"/>
              <a:gd name="connsiteX64" fmla="*/ 2300582 w 2816408"/>
              <a:gd name="connsiteY64" fmla="*/ 808492 h 3299346"/>
              <a:gd name="connsiteX65" fmla="*/ 1987223 w 2816408"/>
              <a:gd name="connsiteY65" fmla="*/ 1435451 h 3299346"/>
              <a:gd name="connsiteX66" fmla="*/ 1950116 w 2816408"/>
              <a:gd name="connsiteY66" fmla="*/ 1439718 h 3299346"/>
              <a:gd name="connsiteX67" fmla="*/ 1542580 w 2816408"/>
              <a:gd name="connsiteY67" fmla="*/ 897195 h 3299346"/>
              <a:gd name="connsiteX68" fmla="*/ 1542178 w 2816408"/>
              <a:gd name="connsiteY68" fmla="*/ 846404 h 3299346"/>
              <a:gd name="connsiteX69" fmla="*/ 1688031 w 2816408"/>
              <a:gd name="connsiteY69" fmla="*/ 772753 h 3299346"/>
              <a:gd name="connsiteX70" fmla="*/ 1178834 w 2816408"/>
              <a:gd name="connsiteY70" fmla="*/ 772190 h 3299346"/>
              <a:gd name="connsiteX71" fmla="*/ 1240411 w 2816408"/>
              <a:gd name="connsiteY71" fmla="*/ 802938 h 3299346"/>
              <a:gd name="connsiteX72" fmla="*/ 1241055 w 2816408"/>
              <a:gd name="connsiteY72" fmla="*/ 938166 h 3299346"/>
              <a:gd name="connsiteX73" fmla="*/ 868935 w 2816408"/>
              <a:gd name="connsiteY73" fmla="*/ 1434888 h 3299346"/>
              <a:gd name="connsiteX74" fmla="*/ 826515 w 2816408"/>
              <a:gd name="connsiteY74" fmla="*/ 1432474 h 3299346"/>
              <a:gd name="connsiteX75" fmla="*/ 514605 w 2816408"/>
              <a:gd name="connsiteY75" fmla="*/ 808412 h 3299346"/>
              <a:gd name="connsiteX76" fmla="*/ 535774 w 2816408"/>
              <a:gd name="connsiteY76" fmla="*/ 772914 h 3299346"/>
              <a:gd name="connsiteX77" fmla="*/ 863703 w 2816408"/>
              <a:gd name="connsiteY77" fmla="*/ 772834 h 3299346"/>
              <a:gd name="connsiteX78" fmla="*/ 1178834 w 2816408"/>
              <a:gd name="connsiteY78" fmla="*/ 772190 h 3299346"/>
              <a:gd name="connsiteX79" fmla="*/ 1995926 w 2816408"/>
              <a:gd name="connsiteY79" fmla="*/ 192962 h 3299346"/>
              <a:gd name="connsiteX80" fmla="*/ 2025699 w 2816408"/>
              <a:gd name="connsiteY80" fmla="*/ 201011 h 3299346"/>
              <a:gd name="connsiteX81" fmla="*/ 2085989 w 2816408"/>
              <a:gd name="connsiteY81" fmla="*/ 291566 h 3299346"/>
              <a:gd name="connsiteX82" fmla="*/ 2056045 w 2816408"/>
              <a:gd name="connsiteY82" fmla="*/ 363849 h 3299346"/>
              <a:gd name="connsiteX83" fmla="*/ 1864875 w 2816408"/>
              <a:gd name="connsiteY83" fmla="*/ 554617 h 3299346"/>
              <a:gd name="connsiteX84" fmla="*/ 1723448 w 2816408"/>
              <a:gd name="connsiteY84" fmla="*/ 555180 h 3299346"/>
              <a:gd name="connsiteX85" fmla="*/ 1725139 w 2816408"/>
              <a:gd name="connsiteY85" fmla="*/ 413674 h 3299346"/>
              <a:gd name="connsiteX86" fmla="*/ 1916068 w 2816408"/>
              <a:gd name="connsiteY86" fmla="*/ 222664 h 3299346"/>
              <a:gd name="connsiteX87" fmla="*/ 1967473 w 2816408"/>
              <a:gd name="connsiteY87" fmla="*/ 193968 h 3299346"/>
              <a:gd name="connsiteX88" fmla="*/ 1995926 w 2816408"/>
              <a:gd name="connsiteY88" fmla="*/ 192962 h 3299346"/>
              <a:gd name="connsiteX89" fmla="*/ 824081 w 2816408"/>
              <a:gd name="connsiteY89" fmla="*/ 192047 h 3299346"/>
              <a:gd name="connsiteX90" fmla="*/ 890266 w 2816408"/>
              <a:gd name="connsiteY90" fmla="*/ 215742 h 3299346"/>
              <a:gd name="connsiteX91" fmla="*/ 1097455 w 2816408"/>
              <a:gd name="connsiteY91" fmla="*/ 422206 h 3299346"/>
              <a:gd name="connsiteX92" fmla="*/ 1120074 w 2816408"/>
              <a:gd name="connsiteY92" fmla="*/ 484186 h 3299346"/>
              <a:gd name="connsiteX93" fmla="*/ 1064211 w 2816408"/>
              <a:gd name="connsiteY93" fmla="*/ 574338 h 3299346"/>
              <a:gd name="connsiteX94" fmla="*/ 959007 w 2816408"/>
              <a:gd name="connsiteY94" fmla="*/ 561701 h 3299346"/>
              <a:gd name="connsiteX95" fmla="*/ 752140 w 2816408"/>
              <a:gd name="connsiteY95" fmla="*/ 354914 h 3299346"/>
              <a:gd name="connsiteX96" fmla="*/ 758741 w 2816408"/>
              <a:gd name="connsiteY96" fmla="*/ 221054 h 3299346"/>
              <a:gd name="connsiteX97" fmla="*/ 824081 w 2816408"/>
              <a:gd name="connsiteY97" fmla="*/ 192047 h 3299346"/>
              <a:gd name="connsiteX98" fmla="*/ 1410250 w 2816408"/>
              <a:gd name="connsiteY98" fmla="*/ 423 h 3299346"/>
              <a:gd name="connsiteX99" fmla="*/ 1499517 w 2816408"/>
              <a:gd name="connsiteY99" fmla="*/ 104259 h 3299346"/>
              <a:gd name="connsiteX100" fmla="*/ 1499597 w 2816408"/>
              <a:gd name="connsiteY100" fmla="*/ 110699 h 3299346"/>
              <a:gd name="connsiteX101" fmla="*/ 1499517 w 2816408"/>
              <a:gd name="connsiteY101" fmla="*/ 245687 h 3299346"/>
              <a:gd name="connsiteX102" fmla="*/ 1499356 w 2816408"/>
              <a:gd name="connsiteY102" fmla="*/ 383812 h 3299346"/>
              <a:gd name="connsiteX103" fmla="*/ 1409687 w 2816408"/>
              <a:gd name="connsiteY103" fmla="*/ 487085 h 3299346"/>
              <a:gd name="connsiteX104" fmla="*/ 1301182 w 2816408"/>
              <a:gd name="connsiteY104" fmla="*/ 397416 h 3299346"/>
              <a:gd name="connsiteX105" fmla="*/ 1301262 w 2816408"/>
              <a:gd name="connsiteY105" fmla="*/ 89449 h 3299346"/>
              <a:gd name="connsiteX106" fmla="*/ 1410250 w 2816408"/>
              <a:gd name="connsiteY106" fmla="*/ 423 h 329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816408" h="3299346">
                <a:moveTo>
                  <a:pt x="997805" y="1738427"/>
                </a:moveTo>
                <a:cubicBezTo>
                  <a:pt x="1134079" y="1739232"/>
                  <a:pt x="1270434" y="1738749"/>
                  <a:pt x="1406709" y="1738749"/>
                </a:cubicBezTo>
                <a:cubicBezTo>
                  <a:pt x="1542985" y="1738749"/>
                  <a:pt x="1679259" y="1738668"/>
                  <a:pt x="1815614" y="1738829"/>
                </a:cubicBezTo>
                <a:cubicBezTo>
                  <a:pt x="1850870" y="1738829"/>
                  <a:pt x="1851755" y="1740439"/>
                  <a:pt x="1840487" y="1772797"/>
                </a:cubicBezTo>
                <a:cubicBezTo>
                  <a:pt x="1701395" y="2171801"/>
                  <a:pt x="1562222" y="2570885"/>
                  <a:pt x="1422969" y="2969889"/>
                </a:cubicBezTo>
                <a:cubicBezTo>
                  <a:pt x="1419588" y="2979548"/>
                  <a:pt x="1419829" y="2995244"/>
                  <a:pt x="1408480" y="2996129"/>
                </a:cubicBezTo>
                <a:cubicBezTo>
                  <a:pt x="1395440" y="2997095"/>
                  <a:pt x="1396164" y="2980916"/>
                  <a:pt x="1392945" y="2971660"/>
                </a:cubicBezTo>
                <a:cubicBezTo>
                  <a:pt x="1253209" y="2571690"/>
                  <a:pt x="1114037" y="2171559"/>
                  <a:pt x="973898" y="1771751"/>
                </a:cubicBezTo>
                <a:cubicBezTo>
                  <a:pt x="964481" y="1744866"/>
                  <a:pt x="970437" y="1738266"/>
                  <a:pt x="997805" y="1738427"/>
                </a:cubicBezTo>
                <a:close/>
                <a:moveTo>
                  <a:pt x="29997" y="1737703"/>
                </a:moveTo>
                <a:cubicBezTo>
                  <a:pt x="35330" y="1737562"/>
                  <a:pt x="41266" y="1738910"/>
                  <a:pt x="46216" y="1738910"/>
                </a:cubicBezTo>
                <a:cubicBezTo>
                  <a:pt x="273689" y="1738668"/>
                  <a:pt x="501163" y="1739151"/>
                  <a:pt x="728636" y="1738105"/>
                </a:cubicBezTo>
                <a:cubicBezTo>
                  <a:pt x="756245" y="1737944"/>
                  <a:pt x="768077" y="1748086"/>
                  <a:pt x="776851" y="1772958"/>
                </a:cubicBezTo>
                <a:cubicBezTo>
                  <a:pt x="893968" y="2106923"/>
                  <a:pt x="1011971" y="2440567"/>
                  <a:pt x="1129813" y="2774291"/>
                </a:cubicBezTo>
                <a:cubicBezTo>
                  <a:pt x="1185836" y="2933103"/>
                  <a:pt x="1241939" y="3091835"/>
                  <a:pt x="1298124" y="3250568"/>
                </a:cubicBezTo>
                <a:cubicBezTo>
                  <a:pt x="1303919" y="3266908"/>
                  <a:pt x="1310841" y="3283006"/>
                  <a:pt x="1298124" y="3299266"/>
                </a:cubicBezTo>
                <a:cubicBezTo>
                  <a:pt x="1296031" y="3299346"/>
                  <a:pt x="1293857" y="3299346"/>
                  <a:pt x="1291684" y="3299346"/>
                </a:cubicBezTo>
                <a:cubicBezTo>
                  <a:pt x="916346" y="2844078"/>
                  <a:pt x="540926" y="2388729"/>
                  <a:pt x="165588" y="1933461"/>
                </a:cubicBezTo>
                <a:cubicBezTo>
                  <a:pt x="120511" y="1878806"/>
                  <a:pt x="75355" y="1824313"/>
                  <a:pt x="30601" y="1769416"/>
                </a:cubicBezTo>
                <a:cubicBezTo>
                  <a:pt x="24805" y="1762253"/>
                  <a:pt x="13295" y="1755008"/>
                  <a:pt x="17400" y="1745430"/>
                </a:cubicBezTo>
                <a:cubicBezTo>
                  <a:pt x="19935" y="1739474"/>
                  <a:pt x="24664" y="1737844"/>
                  <a:pt x="29997" y="1737703"/>
                </a:cubicBezTo>
                <a:close/>
                <a:moveTo>
                  <a:pt x="2783912" y="1737330"/>
                </a:moveTo>
                <a:cubicBezTo>
                  <a:pt x="2789879" y="1737320"/>
                  <a:pt x="2795091" y="1738950"/>
                  <a:pt x="2797546" y="1745510"/>
                </a:cubicBezTo>
                <a:cubicBezTo>
                  <a:pt x="2801812" y="1756940"/>
                  <a:pt x="2787726" y="1765714"/>
                  <a:pt x="2780562" y="1774407"/>
                </a:cubicBezTo>
                <a:cubicBezTo>
                  <a:pt x="2616920" y="1973225"/>
                  <a:pt x="2453036" y="2171801"/>
                  <a:pt x="2289233" y="2370458"/>
                </a:cubicBezTo>
                <a:cubicBezTo>
                  <a:pt x="2033990" y="2680033"/>
                  <a:pt x="1778746" y="2989690"/>
                  <a:pt x="1523503" y="3299266"/>
                </a:cubicBezTo>
                <a:cubicBezTo>
                  <a:pt x="1521411" y="3299346"/>
                  <a:pt x="1519237" y="3299346"/>
                  <a:pt x="1517064" y="3299346"/>
                </a:cubicBezTo>
                <a:cubicBezTo>
                  <a:pt x="1506600" y="3285582"/>
                  <a:pt x="1509578" y="3271576"/>
                  <a:pt x="1514891" y="3256685"/>
                </a:cubicBezTo>
                <a:cubicBezTo>
                  <a:pt x="1690043" y="2761170"/>
                  <a:pt x="1865116" y="2265736"/>
                  <a:pt x="2039383" y="1769980"/>
                </a:cubicBezTo>
                <a:cubicBezTo>
                  <a:pt x="2048157" y="1745027"/>
                  <a:pt x="2061438" y="1738185"/>
                  <a:pt x="2086551" y="1738266"/>
                </a:cubicBezTo>
                <a:cubicBezTo>
                  <a:pt x="2312978" y="1739071"/>
                  <a:pt x="2539405" y="1738668"/>
                  <a:pt x="2765751" y="1738990"/>
                </a:cubicBezTo>
                <a:cubicBezTo>
                  <a:pt x="2771225" y="1738990"/>
                  <a:pt x="2777946" y="1737340"/>
                  <a:pt x="2783912" y="1737330"/>
                </a:cubicBezTo>
                <a:close/>
                <a:moveTo>
                  <a:pt x="1407494" y="1038048"/>
                </a:moveTo>
                <a:cubicBezTo>
                  <a:pt x="1414235" y="1037997"/>
                  <a:pt x="1420996" y="1043732"/>
                  <a:pt x="1429649" y="1055363"/>
                </a:cubicBezTo>
                <a:cubicBezTo>
                  <a:pt x="1544755" y="1210393"/>
                  <a:pt x="1660987" y="1364538"/>
                  <a:pt x="1776655" y="1519084"/>
                </a:cubicBezTo>
                <a:cubicBezTo>
                  <a:pt x="1782209" y="1526490"/>
                  <a:pt x="1792593" y="1533814"/>
                  <a:pt x="1787844" y="1543957"/>
                </a:cubicBezTo>
                <a:cubicBezTo>
                  <a:pt x="1782934" y="1554421"/>
                  <a:pt x="1770618" y="1549913"/>
                  <a:pt x="1761603" y="1549913"/>
                </a:cubicBezTo>
                <a:cubicBezTo>
                  <a:pt x="1643681" y="1550155"/>
                  <a:pt x="1525678" y="1550074"/>
                  <a:pt x="1407675" y="1550074"/>
                </a:cubicBezTo>
                <a:cubicBezTo>
                  <a:pt x="1289672" y="1550074"/>
                  <a:pt x="1171669" y="1550155"/>
                  <a:pt x="1053667" y="1549913"/>
                </a:cubicBezTo>
                <a:cubicBezTo>
                  <a:pt x="1044571" y="1549913"/>
                  <a:pt x="1032336" y="1554340"/>
                  <a:pt x="1027345" y="1544037"/>
                </a:cubicBezTo>
                <a:cubicBezTo>
                  <a:pt x="1022435" y="1533975"/>
                  <a:pt x="1032899" y="1526570"/>
                  <a:pt x="1038453" y="1519165"/>
                </a:cubicBezTo>
                <a:cubicBezTo>
                  <a:pt x="1154122" y="1364618"/>
                  <a:pt x="1270354" y="1210393"/>
                  <a:pt x="1385458" y="1055444"/>
                </a:cubicBezTo>
                <a:cubicBezTo>
                  <a:pt x="1394031" y="1043934"/>
                  <a:pt x="1400753" y="1038098"/>
                  <a:pt x="1407494" y="1038048"/>
                </a:cubicBezTo>
                <a:close/>
                <a:moveTo>
                  <a:pt x="2482176" y="877555"/>
                </a:moveTo>
                <a:cubicBezTo>
                  <a:pt x="2491916" y="877958"/>
                  <a:pt x="2493687" y="889227"/>
                  <a:pt x="2497390" y="896632"/>
                </a:cubicBezTo>
                <a:cubicBezTo>
                  <a:pt x="2601064" y="1103579"/>
                  <a:pt x="2704578" y="1310608"/>
                  <a:pt x="2807851" y="1517797"/>
                </a:cubicBezTo>
                <a:cubicBezTo>
                  <a:pt x="2822340" y="1546855"/>
                  <a:pt x="2820247" y="1549914"/>
                  <a:pt x="2787405" y="1549994"/>
                </a:cubicBezTo>
                <a:cubicBezTo>
                  <a:pt x="2684536" y="1550236"/>
                  <a:pt x="2581665" y="1549994"/>
                  <a:pt x="2478715" y="1549994"/>
                </a:cubicBezTo>
                <a:cubicBezTo>
                  <a:pt x="2376890" y="1549994"/>
                  <a:pt x="2275067" y="1549431"/>
                  <a:pt x="2173243" y="1550397"/>
                </a:cubicBezTo>
                <a:cubicBezTo>
                  <a:pt x="2145473" y="1550638"/>
                  <a:pt x="2142092" y="1542428"/>
                  <a:pt x="2153925" y="1518843"/>
                </a:cubicBezTo>
                <a:cubicBezTo>
                  <a:pt x="2257922" y="1312057"/>
                  <a:pt x="2361195" y="1104867"/>
                  <a:pt x="2464951" y="898000"/>
                </a:cubicBezTo>
                <a:cubicBezTo>
                  <a:pt x="2468975" y="890031"/>
                  <a:pt x="2470183" y="877072"/>
                  <a:pt x="2482176" y="877555"/>
                </a:cubicBezTo>
                <a:close/>
                <a:moveTo>
                  <a:pt x="334221" y="877313"/>
                </a:moveTo>
                <a:cubicBezTo>
                  <a:pt x="343799" y="877796"/>
                  <a:pt x="345731" y="888904"/>
                  <a:pt x="349434" y="896229"/>
                </a:cubicBezTo>
                <a:cubicBezTo>
                  <a:pt x="453592" y="1104142"/>
                  <a:pt x="557347" y="1312298"/>
                  <a:pt x="661907" y="1519970"/>
                </a:cubicBezTo>
                <a:cubicBezTo>
                  <a:pt x="675430" y="1546774"/>
                  <a:pt x="664805" y="1550396"/>
                  <a:pt x="640738" y="1550316"/>
                </a:cubicBezTo>
                <a:cubicBezTo>
                  <a:pt x="537787" y="1549672"/>
                  <a:pt x="434918" y="1550074"/>
                  <a:pt x="331967" y="1549994"/>
                </a:cubicBezTo>
                <a:cubicBezTo>
                  <a:pt x="230143" y="1549994"/>
                  <a:pt x="128320" y="1549511"/>
                  <a:pt x="26496" y="1550316"/>
                </a:cubicBezTo>
                <a:cubicBezTo>
                  <a:pt x="899" y="1550477"/>
                  <a:pt x="-6667" y="1544520"/>
                  <a:pt x="6051" y="1519245"/>
                </a:cubicBezTo>
                <a:cubicBezTo>
                  <a:pt x="110531" y="1311493"/>
                  <a:pt x="214206" y="1103337"/>
                  <a:pt x="318363" y="895424"/>
                </a:cubicBezTo>
                <a:cubicBezTo>
                  <a:pt x="321986" y="888180"/>
                  <a:pt x="323998" y="876750"/>
                  <a:pt x="334221" y="877313"/>
                </a:cubicBezTo>
                <a:close/>
                <a:moveTo>
                  <a:pt x="1688031" y="772753"/>
                </a:moveTo>
                <a:cubicBezTo>
                  <a:pt x="1776976" y="772753"/>
                  <a:pt x="1865920" y="772753"/>
                  <a:pt x="1954946" y="772753"/>
                </a:cubicBezTo>
                <a:cubicBezTo>
                  <a:pt x="2062162" y="772753"/>
                  <a:pt x="2169379" y="772672"/>
                  <a:pt x="2276515" y="772753"/>
                </a:cubicBezTo>
                <a:cubicBezTo>
                  <a:pt x="2316923" y="772753"/>
                  <a:pt x="2317808" y="773960"/>
                  <a:pt x="2300582" y="808492"/>
                </a:cubicBezTo>
                <a:cubicBezTo>
                  <a:pt x="2196183" y="1017532"/>
                  <a:pt x="2091784" y="1226492"/>
                  <a:pt x="1987223" y="1435451"/>
                </a:cubicBezTo>
                <a:cubicBezTo>
                  <a:pt x="1972091" y="1465797"/>
                  <a:pt x="1969917" y="1466039"/>
                  <a:pt x="1950116" y="1439718"/>
                </a:cubicBezTo>
                <a:cubicBezTo>
                  <a:pt x="1814325" y="1258850"/>
                  <a:pt x="1678855" y="1077741"/>
                  <a:pt x="1542580" y="897195"/>
                </a:cubicBezTo>
                <a:cubicBezTo>
                  <a:pt x="1528575" y="878682"/>
                  <a:pt x="1528092" y="865400"/>
                  <a:pt x="1542178" y="846404"/>
                </a:cubicBezTo>
                <a:cubicBezTo>
                  <a:pt x="1596511" y="773155"/>
                  <a:pt x="1595947" y="772753"/>
                  <a:pt x="1688031" y="772753"/>
                </a:cubicBezTo>
                <a:close/>
                <a:moveTo>
                  <a:pt x="1178834" y="772190"/>
                </a:moveTo>
                <a:cubicBezTo>
                  <a:pt x="1206604" y="771787"/>
                  <a:pt x="1224634" y="780159"/>
                  <a:pt x="1240411" y="802938"/>
                </a:cubicBezTo>
                <a:cubicBezTo>
                  <a:pt x="1300217" y="889146"/>
                  <a:pt x="1301827" y="856063"/>
                  <a:pt x="1241055" y="938166"/>
                </a:cubicBezTo>
                <a:cubicBezTo>
                  <a:pt x="1117900" y="1104384"/>
                  <a:pt x="993135" y="1269395"/>
                  <a:pt x="868935" y="1434888"/>
                </a:cubicBezTo>
                <a:cubicBezTo>
                  <a:pt x="844626" y="1467247"/>
                  <a:pt x="843902" y="1467247"/>
                  <a:pt x="826515" y="1432474"/>
                </a:cubicBezTo>
                <a:cubicBezTo>
                  <a:pt x="722438" y="1224480"/>
                  <a:pt x="618441" y="1016486"/>
                  <a:pt x="514605" y="808412"/>
                </a:cubicBezTo>
                <a:cubicBezTo>
                  <a:pt x="497782" y="774685"/>
                  <a:pt x="498748" y="772914"/>
                  <a:pt x="535774" y="772914"/>
                </a:cubicBezTo>
                <a:cubicBezTo>
                  <a:pt x="645084" y="772673"/>
                  <a:pt x="754393" y="772834"/>
                  <a:pt x="863703" y="772834"/>
                </a:cubicBezTo>
                <a:cubicBezTo>
                  <a:pt x="968746" y="772834"/>
                  <a:pt x="1073871" y="773800"/>
                  <a:pt x="1178834" y="772190"/>
                </a:cubicBezTo>
                <a:close/>
                <a:moveTo>
                  <a:pt x="1995926" y="192962"/>
                </a:moveTo>
                <a:cubicBezTo>
                  <a:pt x="2005652" y="194129"/>
                  <a:pt x="2015597" y="196805"/>
                  <a:pt x="2025699" y="201011"/>
                </a:cubicBezTo>
                <a:cubicBezTo>
                  <a:pt x="2064980" y="217432"/>
                  <a:pt x="2084781" y="248905"/>
                  <a:pt x="2085989" y="291566"/>
                </a:cubicBezTo>
                <a:cubicBezTo>
                  <a:pt x="2086874" y="320302"/>
                  <a:pt x="2075766" y="344047"/>
                  <a:pt x="2056045" y="363849"/>
                </a:cubicBezTo>
                <a:cubicBezTo>
                  <a:pt x="1992617" y="427680"/>
                  <a:pt x="1929430" y="491913"/>
                  <a:pt x="1864875" y="554617"/>
                </a:cubicBezTo>
                <a:cubicBezTo>
                  <a:pt x="1823099" y="595185"/>
                  <a:pt x="1762165" y="594300"/>
                  <a:pt x="1723448" y="555180"/>
                </a:cubicBezTo>
                <a:cubicBezTo>
                  <a:pt x="1684731" y="516222"/>
                  <a:pt x="1684409" y="455530"/>
                  <a:pt x="1725139" y="413674"/>
                </a:cubicBezTo>
                <a:cubicBezTo>
                  <a:pt x="1787923" y="349199"/>
                  <a:pt x="1851915" y="285851"/>
                  <a:pt x="1916068" y="222664"/>
                </a:cubicBezTo>
                <a:cubicBezTo>
                  <a:pt x="1931724" y="207250"/>
                  <a:pt x="1949030" y="197631"/>
                  <a:pt x="1967473" y="193968"/>
                </a:cubicBezTo>
                <a:cubicBezTo>
                  <a:pt x="1976694" y="192137"/>
                  <a:pt x="1986200" y="191795"/>
                  <a:pt x="1995926" y="192962"/>
                </a:cubicBezTo>
                <a:close/>
                <a:moveTo>
                  <a:pt x="824081" y="192047"/>
                </a:moveTo>
                <a:cubicBezTo>
                  <a:pt x="847826" y="190729"/>
                  <a:pt x="871712" y="198195"/>
                  <a:pt x="890266" y="215742"/>
                </a:cubicBezTo>
                <a:cubicBezTo>
                  <a:pt x="961100" y="282632"/>
                  <a:pt x="1029116" y="352660"/>
                  <a:pt x="1097455" y="422206"/>
                </a:cubicBezTo>
                <a:cubicBezTo>
                  <a:pt x="1113634" y="438627"/>
                  <a:pt x="1120717" y="460441"/>
                  <a:pt x="1120074" y="484186"/>
                </a:cubicBezTo>
                <a:cubicBezTo>
                  <a:pt x="1119832" y="525559"/>
                  <a:pt x="1101319" y="556630"/>
                  <a:pt x="1064211" y="574338"/>
                </a:cubicBezTo>
                <a:cubicBezTo>
                  <a:pt x="1027265" y="592047"/>
                  <a:pt x="988709" y="589954"/>
                  <a:pt x="959007" y="561701"/>
                </a:cubicBezTo>
                <a:cubicBezTo>
                  <a:pt x="888415" y="494489"/>
                  <a:pt x="819191" y="425748"/>
                  <a:pt x="752140" y="354914"/>
                </a:cubicBezTo>
                <a:cubicBezTo>
                  <a:pt x="716159" y="316922"/>
                  <a:pt x="721794" y="257035"/>
                  <a:pt x="758741" y="221054"/>
                </a:cubicBezTo>
                <a:cubicBezTo>
                  <a:pt x="776731" y="203467"/>
                  <a:pt x="800335" y="193365"/>
                  <a:pt x="824081" y="192047"/>
                </a:cubicBezTo>
                <a:close/>
                <a:moveTo>
                  <a:pt x="1410250" y="423"/>
                </a:moveTo>
                <a:cubicBezTo>
                  <a:pt x="1461846" y="4609"/>
                  <a:pt x="1497907" y="46546"/>
                  <a:pt x="1499517" y="104259"/>
                </a:cubicBezTo>
                <a:cubicBezTo>
                  <a:pt x="1499597" y="106433"/>
                  <a:pt x="1499597" y="108526"/>
                  <a:pt x="1499597" y="110699"/>
                </a:cubicBezTo>
                <a:cubicBezTo>
                  <a:pt x="1499517" y="155775"/>
                  <a:pt x="1499517" y="200691"/>
                  <a:pt x="1499517" y="245687"/>
                </a:cubicBezTo>
                <a:cubicBezTo>
                  <a:pt x="1499517" y="291728"/>
                  <a:pt x="1500161" y="337770"/>
                  <a:pt x="1499356" y="383812"/>
                </a:cubicBezTo>
                <a:cubicBezTo>
                  <a:pt x="1498310" y="441284"/>
                  <a:pt x="1461363" y="483141"/>
                  <a:pt x="1409687" y="487085"/>
                </a:cubicBezTo>
                <a:cubicBezTo>
                  <a:pt x="1352456" y="491432"/>
                  <a:pt x="1305609" y="457061"/>
                  <a:pt x="1301182" y="397416"/>
                </a:cubicBezTo>
                <a:cubicBezTo>
                  <a:pt x="1293535" y="294948"/>
                  <a:pt x="1293455" y="191916"/>
                  <a:pt x="1301262" y="89449"/>
                </a:cubicBezTo>
                <a:cubicBezTo>
                  <a:pt x="1305851" y="29964"/>
                  <a:pt x="1353020" y="-4245"/>
                  <a:pt x="1410250" y="423"/>
                </a:cubicBezTo>
                <a:close/>
              </a:path>
            </a:pathLst>
          </a:custGeom>
          <a:solidFill>
            <a:schemeClr val="accent2"/>
          </a:solidFill>
          <a:ln w="8043" cap="flat">
            <a:noFill/>
            <a:prstDash val="solid"/>
            <a:miter/>
          </a:ln>
        </p:spPr>
        <p:txBody>
          <a:bodyPr rtlCol="0" anchor="ctr"/>
          <a:lstStyle/>
          <a:p>
            <a:endParaRPr lang="en-US" dirty="0"/>
          </a:p>
        </p:txBody>
      </p:sp>
      <p:sp>
        <p:nvSpPr>
          <p:cNvPr id="124" name="Rounded Rectangle">
            <a:extLst>
              <a:ext uri="{FF2B5EF4-FFF2-40B4-BE49-F238E27FC236}">
                <a16:creationId xmlns:a16="http://schemas.microsoft.com/office/drawing/2014/main" id="{3E04F23D-C244-2176-0107-61D5A50958A6}"/>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405783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p:cTn id="7" dur="1500" fill="hold"/>
                                        <p:tgtEl>
                                          <p:spTgt spid="182"/>
                                        </p:tgtEl>
                                        <p:attrNameLst>
                                          <p:attrName>ppt_x</p:attrName>
                                        </p:attrNameLst>
                                      </p:cBhvr>
                                      <p:tavLst>
                                        <p:tav tm="0">
                                          <p:val>
                                            <p:strVal val="#ppt_x-#ppt_w/2"/>
                                          </p:val>
                                        </p:tav>
                                        <p:tav tm="100000">
                                          <p:val>
                                            <p:strVal val="#ppt_x"/>
                                          </p:val>
                                        </p:tav>
                                      </p:tavLst>
                                    </p:anim>
                                    <p:anim calcmode="lin" valueType="num">
                                      <p:cBhvr>
                                        <p:cTn id="8" dur="1500" fill="hold"/>
                                        <p:tgtEl>
                                          <p:spTgt spid="182"/>
                                        </p:tgtEl>
                                        <p:attrNameLst>
                                          <p:attrName>ppt_y</p:attrName>
                                        </p:attrNameLst>
                                      </p:cBhvr>
                                      <p:tavLst>
                                        <p:tav tm="0">
                                          <p:val>
                                            <p:strVal val="#ppt_y"/>
                                          </p:val>
                                        </p:tav>
                                        <p:tav tm="100000">
                                          <p:val>
                                            <p:strVal val="#ppt_y"/>
                                          </p:val>
                                        </p:tav>
                                      </p:tavLst>
                                    </p:anim>
                                    <p:anim calcmode="lin" valueType="num">
                                      <p:cBhvr>
                                        <p:cTn id="9" dur="1500" fill="hold"/>
                                        <p:tgtEl>
                                          <p:spTgt spid="182"/>
                                        </p:tgtEl>
                                        <p:attrNameLst>
                                          <p:attrName>ppt_w</p:attrName>
                                        </p:attrNameLst>
                                      </p:cBhvr>
                                      <p:tavLst>
                                        <p:tav tm="0">
                                          <p:val>
                                            <p:fltVal val="0"/>
                                          </p:val>
                                        </p:tav>
                                        <p:tav tm="100000">
                                          <p:val>
                                            <p:strVal val="#ppt_w"/>
                                          </p:val>
                                        </p:tav>
                                      </p:tavLst>
                                    </p:anim>
                                    <p:anim calcmode="lin" valueType="num">
                                      <p:cBhvr>
                                        <p:cTn id="10" dur="1500" fill="hold"/>
                                        <p:tgtEl>
                                          <p:spTgt spid="182"/>
                                        </p:tgtEl>
                                        <p:attrNameLst>
                                          <p:attrName>ppt_h</p:attrName>
                                        </p:attrNameLst>
                                      </p:cBhvr>
                                      <p:tavLst>
                                        <p:tav tm="0">
                                          <p:val>
                                            <p:strVal val="#ppt_h"/>
                                          </p:val>
                                        </p:tav>
                                        <p:tav tm="100000">
                                          <p:val>
                                            <p:strVal val="#ppt_h"/>
                                          </p:val>
                                        </p:tav>
                                      </p:tavLst>
                                    </p:anim>
                                  </p:childTnLst>
                                </p:cTn>
                              </p:par>
                              <p:par>
                                <p:cTn id="11" presetID="42"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500"/>
                                        <p:tgtEl>
                                          <p:spTgt spid="5"/>
                                        </p:tgtEl>
                                      </p:cBhvr>
                                    </p:animEffect>
                                    <p:anim calcmode="lin" valueType="num">
                                      <p:cBhvr>
                                        <p:cTn id="14" dur="1500" fill="hold"/>
                                        <p:tgtEl>
                                          <p:spTgt spid="5"/>
                                        </p:tgtEl>
                                        <p:attrNameLst>
                                          <p:attrName>ppt_x</p:attrName>
                                        </p:attrNameLst>
                                      </p:cBhvr>
                                      <p:tavLst>
                                        <p:tav tm="0">
                                          <p:val>
                                            <p:strVal val="#ppt_x"/>
                                          </p:val>
                                        </p:tav>
                                        <p:tav tm="100000">
                                          <p:val>
                                            <p:strVal val="#ppt_x"/>
                                          </p:val>
                                        </p:tav>
                                      </p:tavLst>
                                    </p:anim>
                                    <p:anim calcmode="lin" valueType="num">
                                      <p:cBhvr>
                                        <p:cTn id="15" dur="1500" fill="hold"/>
                                        <p:tgtEl>
                                          <p:spTgt spid="5"/>
                                        </p:tgtEl>
                                        <p:attrNameLst>
                                          <p:attrName>ppt_y</p:attrName>
                                        </p:attrNameLst>
                                      </p:cBhvr>
                                      <p:tavLst>
                                        <p:tav tm="0">
                                          <p:val>
                                            <p:strVal val="#ppt_y+.1"/>
                                          </p:val>
                                        </p:tav>
                                        <p:tav tm="100000">
                                          <p:val>
                                            <p:strVal val="#ppt_y"/>
                                          </p:val>
                                        </p:tav>
                                      </p:tavLst>
                                    </p:anim>
                                  </p:childTnLst>
                                </p:cTn>
                              </p:par>
                              <p:par>
                                <p:cTn id="16" presetID="23" presetClass="entr" presetSubtype="16" fill="hold" nodeType="withEffect">
                                  <p:stCondLst>
                                    <p:cond delay="1500"/>
                                  </p:stCondLst>
                                  <p:childTnLst>
                                    <p:set>
                                      <p:cBhvr>
                                        <p:cTn id="17" dur="1" fill="hold">
                                          <p:stCondLst>
                                            <p:cond delay="0"/>
                                          </p:stCondLst>
                                        </p:cTn>
                                        <p:tgtEl>
                                          <p:spTgt spid="115"/>
                                        </p:tgtEl>
                                        <p:attrNameLst>
                                          <p:attrName>style.visibility</p:attrName>
                                        </p:attrNameLst>
                                      </p:cBhvr>
                                      <p:to>
                                        <p:strVal val="visible"/>
                                      </p:to>
                                    </p:set>
                                    <p:anim calcmode="lin" valueType="num">
                                      <p:cBhvr>
                                        <p:cTn id="18" dur="1500" fill="hold"/>
                                        <p:tgtEl>
                                          <p:spTgt spid="115"/>
                                        </p:tgtEl>
                                        <p:attrNameLst>
                                          <p:attrName>ppt_w</p:attrName>
                                        </p:attrNameLst>
                                      </p:cBhvr>
                                      <p:tavLst>
                                        <p:tav tm="0">
                                          <p:val>
                                            <p:fltVal val="0"/>
                                          </p:val>
                                        </p:tav>
                                        <p:tav tm="100000">
                                          <p:val>
                                            <p:strVal val="#ppt_w"/>
                                          </p:val>
                                        </p:tav>
                                      </p:tavLst>
                                    </p:anim>
                                    <p:anim calcmode="lin" valueType="num">
                                      <p:cBhvr>
                                        <p:cTn id="19" dur="1500" fill="hold"/>
                                        <p:tgtEl>
                                          <p:spTgt spid="115"/>
                                        </p:tgtEl>
                                        <p:attrNameLst>
                                          <p:attrName>ppt_h</p:attrName>
                                        </p:attrNameLst>
                                      </p:cBhvr>
                                      <p:tavLst>
                                        <p:tav tm="0">
                                          <p:val>
                                            <p:fltVal val="0"/>
                                          </p:val>
                                        </p:tav>
                                        <p:tav tm="100000">
                                          <p:val>
                                            <p:strVal val="#ppt_h"/>
                                          </p:val>
                                        </p:tav>
                                      </p:tavLst>
                                    </p:anim>
                                  </p:childTnLst>
                                </p:cTn>
                              </p:par>
                              <p:par>
                                <p:cTn id="20" presetID="8" presetClass="emph" presetSubtype="0" repeatCount="indefinite" fill="hold" nodeType="withEffect">
                                  <p:stCondLst>
                                    <p:cond delay="1500"/>
                                  </p:stCondLst>
                                  <p:endCondLst>
                                    <p:cond evt="onNext" delay="0">
                                      <p:tgtEl>
                                        <p:sldTgt/>
                                      </p:tgtEl>
                                    </p:cond>
                                  </p:endCondLst>
                                  <p:childTnLst>
                                    <p:animRot by="21600000">
                                      <p:cBhvr>
                                        <p:cTn id="21" dur="60000" fill="hold"/>
                                        <p:tgtEl>
                                          <p:spTgt spid="115"/>
                                        </p:tgtEl>
                                        <p:attrNameLst>
                                          <p:attrName>r</p:attrName>
                                        </p:attrNameLst>
                                      </p:cBhvr>
                                    </p:animRot>
                                  </p:childTnLst>
                                </p:cTn>
                              </p:par>
                              <p:par>
                                <p:cTn id="22" presetID="10" presetClass="entr" presetSubtype="0" fill="hold" grpId="0" nodeType="withEffect">
                                  <p:stCondLst>
                                    <p:cond delay="200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grpId="0" nodeType="withEffect">
                                  <p:stCondLst>
                                    <p:cond delay="2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1500"/>
                                        <p:tgtEl>
                                          <p:spTgt spid="76"/>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500"/>
                                        <p:tgtEl>
                                          <p:spTgt spid="7"/>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500"/>
                                        <p:tgtEl>
                                          <p:spTgt spid="34"/>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1500"/>
                                        <p:tgtEl>
                                          <p:spTgt spid="110"/>
                                        </p:tgtEl>
                                      </p:cBhvr>
                                    </p:animEffect>
                                  </p:childTnLst>
                                </p:cTn>
                              </p:par>
                              <p:par>
                                <p:cTn id="37" presetID="17" presetClass="entr" presetSubtype="1" fill="hold" nodeType="withEffect">
                                  <p:stCondLst>
                                    <p:cond delay="1500"/>
                                  </p:stCondLst>
                                  <p:childTnLst>
                                    <p:set>
                                      <p:cBhvr>
                                        <p:cTn id="38" dur="1" fill="hold">
                                          <p:stCondLst>
                                            <p:cond delay="0"/>
                                          </p:stCondLst>
                                        </p:cTn>
                                        <p:tgtEl>
                                          <p:spTgt spid="2"/>
                                        </p:tgtEl>
                                        <p:attrNameLst>
                                          <p:attrName>style.visibility</p:attrName>
                                        </p:attrNameLst>
                                      </p:cBhvr>
                                      <p:to>
                                        <p:strVal val="visible"/>
                                      </p:to>
                                    </p:set>
                                    <p:anim calcmode="lin" valueType="num">
                                      <p:cBhvr>
                                        <p:cTn id="39" dur="1500" fill="hold"/>
                                        <p:tgtEl>
                                          <p:spTgt spid="2"/>
                                        </p:tgtEl>
                                        <p:attrNameLst>
                                          <p:attrName>ppt_x</p:attrName>
                                        </p:attrNameLst>
                                      </p:cBhvr>
                                      <p:tavLst>
                                        <p:tav tm="0">
                                          <p:val>
                                            <p:strVal val="#ppt_x"/>
                                          </p:val>
                                        </p:tav>
                                        <p:tav tm="100000">
                                          <p:val>
                                            <p:strVal val="#ppt_x"/>
                                          </p:val>
                                        </p:tav>
                                      </p:tavLst>
                                    </p:anim>
                                    <p:anim calcmode="lin" valueType="num">
                                      <p:cBhvr>
                                        <p:cTn id="40" dur="1500" fill="hold"/>
                                        <p:tgtEl>
                                          <p:spTgt spid="2"/>
                                        </p:tgtEl>
                                        <p:attrNameLst>
                                          <p:attrName>ppt_y</p:attrName>
                                        </p:attrNameLst>
                                      </p:cBhvr>
                                      <p:tavLst>
                                        <p:tav tm="0">
                                          <p:val>
                                            <p:strVal val="#ppt_y-#ppt_h/2"/>
                                          </p:val>
                                        </p:tav>
                                        <p:tav tm="100000">
                                          <p:val>
                                            <p:strVal val="#ppt_y"/>
                                          </p:val>
                                        </p:tav>
                                      </p:tavLst>
                                    </p:anim>
                                    <p:anim calcmode="lin" valueType="num">
                                      <p:cBhvr>
                                        <p:cTn id="41" dur="1500" fill="hold"/>
                                        <p:tgtEl>
                                          <p:spTgt spid="2"/>
                                        </p:tgtEl>
                                        <p:attrNameLst>
                                          <p:attrName>ppt_w</p:attrName>
                                        </p:attrNameLst>
                                      </p:cBhvr>
                                      <p:tavLst>
                                        <p:tav tm="0">
                                          <p:val>
                                            <p:strVal val="#ppt_w"/>
                                          </p:val>
                                        </p:tav>
                                        <p:tav tm="100000">
                                          <p:val>
                                            <p:strVal val="#ppt_w"/>
                                          </p:val>
                                        </p:tav>
                                      </p:tavLst>
                                    </p:anim>
                                    <p:anim calcmode="lin" valueType="num">
                                      <p:cBhvr>
                                        <p:cTn id="42" dur="1500" fill="hold"/>
                                        <p:tgtEl>
                                          <p:spTgt spid="2"/>
                                        </p:tgtEl>
                                        <p:attrNameLst>
                                          <p:attrName>ppt_h</p:attrName>
                                        </p:attrNameLst>
                                      </p:cBhvr>
                                      <p:tavLst>
                                        <p:tav tm="0">
                                          <p:val>
                                            <p:fltVal val="0"/>
                                          </p:val>
                                        </p:tav>
                                        <p:tav tm="100000">
                                          <p:val>
                                            <p:strVal val="#ppt_h"/>
                                          </p:val>
                                        </p:tav>
                                      </p:tavLst>
                                    </p:anim>
                                  </p:childTnLst>
                                </p:cTn>
                              </p:par>
                              <p:par>
                                <p:cTn id="43" presetID="0" presetClass="path" presetSubtype="0" repeatCount="indefinite" autoRev="1" fill="hold" nodeType="withEffect">
                                  <p:stCondLst>
                                    <p:cond delay="3000"/>
                                  </p:stCondLst>
                                  <p:endCondLst>
                                    <p:cond evt="onNext" delay="0">
                                      <p:tgtEl>
                                        <p:sldTgt/>
                                      </p:tgtEl>
                                    </p:cond>
                                  </p:endCondLst>
                                  <p:childTnLst>
                                    <p:animMotion origin="layout" path="M 3.33333E-6 2.22222E-6 L 0.00078 0.02083 " pathEditMode="relative" rAng="0" ptsTypes="AA">
                                      <p:cBhvr>
                                        <p:cTn id="44" dur="2000" fill="hold"/>
                                        <p:tgtEl>
                                          <p:spTgt spid="2"/>
                                        </p:tgtEl>
                                        <p:attrNameLst>
                                          <p:attrName>ppt_x</p:attrName>
                                          <p:attrName>ppt_y</p:attrName>
                                        </p:attrNameLst>
                                      </p:cBhvr>
                                      <p:rCtr x="39" y="1042"/>
                                    </p:animMotion>
                                  </p:childTnLst>
                                </p:cTn>
                              </p:par>
                              <p:par>
                                <p:cTn id="45" presetID="17" presetClass="entr" presetSubtype="1" fill="hold" nodeType="withEffect">
                                  <p:stCondLst>
                                    <p:cond delay="1500"/>
                                  </p:stCondLst>
                                  <p:childTnLst>
                                    <p:set>
                                      <p:cBhvr>
                                        <p:cTn id="46" dur="1" fill="hold">
                                          <p:stCondLst>
                                            <p:cond delay="0"/>
                                          </p:stCondLst>
                                        </p:cTn>
                                        <p:tgtEl>
                                          <p:spTgt spid="183"/>
                                        </p:tgtEl>
                                        <p:attrNameLst>
                                          <p:attrName>style.visibility</p:attrName>
                                        </p:attrNameLst>
                                      </p:cBhvr>
                                      <p:to>
                                        <p:strVal val="visible"/>
                                      </p:to>
                                    </p:set>
                                    <p:anim calcmode="lin" valueType="num">
                                      <p:cBhvr>
                                        <p:cTn id="47" dur="1500" fill="hold"/>
                                        <p:tgtEl>
                                          <p:spTgt spid="183"/>
                                        </p:tgtEl>
                                        <p:attrNameLst>
                                          <p:attrName>ppt_x</p:attrName>
                                        </p:attrNameLst>
                                      </p:cBhvr>
                                      <p:tavLst>
                                        <p:tav tm="0">
                                          <p:val>
                                            <p:strVal val="#ppt_x"/>
                                          </p:val>
                                        </p:tav>
                                        <p:tav tm="100000">
                                          <p:val>
                                            <p:strVal val="#ppt_x"/>
                                          </p:val>
                                        </p:tav>
                                      </p:tavLst>
                                    </p:anim>
                                    <p:anim calcmode="lin" valueType="num">
                                      <p:cBhvr>
                                        <p:cTn id="48" dur="1500" fill="hold"/>
                                        <p:tgtEl>
                                          <p:spTgt spid="183"/>
                                        </p:tgtEl>
                                        <p:attrNameLst>
                                          <p:attrName>ppt_y</p:attrName>
                                        </p:attrNameLst>
                                      </p:cBhvr>
                                      <p:tavLst>
                                        <p:tav tm="0">
                                          <p:val>
                                            <p:strVal val="#ppt_y-#ppt_h/2"/>
                                          </p:val>
                                        </p:tav>
                                        <p:tav tm="100000">
                                          <p:val>
                                            <p:strVal val="#ppt_y"/>
                                          </p:val>
                                        </p:tav>
                                      </p:tavLst>
                                    </p:anim>
                                    <p:anim calcmode="lin" valueType="num">
                                      <p:cBhvr>
                                        <p:cTn id="49" dur="1500" fill="hold"/>
                                        <p:tgtEl>
                                          <p:spTgt spid="183"/>
                                        </p:tgtEl>
                                        <p:attrNameLst>
                                          <p:attrName>ppt_w</p:attrName>
                                        </p:attrNameLst>
                                      </p:cBhvr>
                                      <p:tavLst>
                                        <p:tav tm="0">
                                          <p:val>
                                            <p:strVal val="#ppt_w"/>
                                          </p:val>
                                        </p:tav>
                                        <p:tav tm="100000">
                                          <p:val>
                                            <p:strVal val="#ppt_w"/>
                                          </p:val>
                                        </p:tav>
                                      </p:tavLst>
                                    </p:anim>
                                    <p:anim calcmode="lin" valueType="num">
                                      <p:cBhvr>
                                        <p:cTn id="50" dur="1500" fill="hold"/>
                                        <p:tgtEl>
                                          <p:spTgt spid="183"/>
                                        </p:tgtEl>
                                        <p:attrNameLst>
                                          <p:attrName>ppt_h</p:attrName>
                                        </p:attrNameLst>
                                      </p:cBhvr>
                                      <p:tavLst>
                                        <p:tav tm="0">
                                          <p:val>
                                            <p:fltVal val="0"/>
                                          </p:val>
                                        </p:tav>
                                        <p:tav tm="100000">
                                          <p:val>
                                            <p:strVal val="#ppt_h"/>
                                          </p:val>
                                        </p:tav>
                                      </p:tavLst>
                                    </p:anim>
                                  </p:childTnLst>
                                </p:cTn>
                              </p:par>
                              <p:par>
                                <p:cTn id="51" presetID="0" presetClass="path" presetSubtype="0" repeatCount="indefinite" autoRev="1" fill="hold" nodeType="withEffect">
                                  <p:stCondLst>
                                    <p:cond delay="3000"/>
                                  </p:stCondLst>
                                  <p:endCondLst>
                                    <p:cond evt="onNext" delay="0">
                                      <p:tgtEl>
                                        <p:sldTgt/>
                                      </p:tgtEl>
                                    </p:cond>
                                  </p:endCondLst>
                                  <p:childTnLst>
                                    <p:animMotion origin="layout" path="M 2.29167E-6 1.48148E-6 L 0.00078 0.02083 " pathEditMode="relative" rAng="0" ptsTypes="AA">
                                      <p:cBhvr>
                                        <p:cTn id="52" dur="2000" fill="hold"/>
                                        <p:tgtEl>
                                          <p:spTgt spid="183"/>
                                        </p:tgtEl>
                                        <p:attrNameLst>
                                          <p:attrName>ppt_x</p:attrName>
                                          <p:attrName>ppt_y</p:attrName>
                                        </p:attrNameLst>
                                      </p:cBhvr>
                                      <p:rCtr x="39" y="1042"/>
                                    </p:animMotion>
                                  </p:childTnLst>
                                </p:cTn>
                              </p:par>
                              <p:par>
                                <p:cTn id="53" presetID="12" presetClass="entr" presetSubtype="1" fill="hold" grpId="0" nodeType="withEffect">
                                  <p:stCondLst>
                                    <p:cond delay="150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1500"/>
                                        <p:tgtEl>
                                          <p:spTgt spid="87"/>
                                        </p:tgtEl>
                                        <p:attrNameLst>
                                          <p:attrName>ppt_y</p:attrName>
                                        </p:attrNameLst>
                                      </p:cBhvr>
                                      <p:tavLst>
                                        <p:tav tm="0">
                                          <p:val>
                                            <p:strVal val="#ppt_y-#ppt_h*1.125000"/>
                                          </p:val>
                                        </p:tav>
                                        <p:tav tm="100000">
                                          <p:val>
                                            <p:strVal val="#ppt_y"/>
                                          </p:val>
                                        </p:tav>
                                      </p:tavLst>
                                    </p:anim>
                                    <p:animEffect transition="in" filter="wipe(down)">
                                      <p:cBhvr>
                                        <p:cTn id="56" dur="1500"/>
                                        <p:tgtEl>
                                          <p:spTgt spid="87"/>
                                        </p:tgtEl>
                                      </p:cBhvr>
                                    </p:animEffect>
                                  </p:childTnLst>
                                </p:cTn>
                              </p:par>
                              <p:par>
                                <p:cTn id="57" presetID="12" presetClass="entr" presetSubtype="1" fill="hold" grpId="0" nodeType="withEffect">
                                  <p:stCondLst>
                                    <p:cond delay="1500"/>
                                  </p:stCondLst>
                                  <p:childTnLst>
                                    <p:set>
                                      <p:cBhvr>
                                        <p:cTn id="58" dur="1" fill="hold">
                                          <p:stCondLst>
                                            <p:cond delay="0"/>
                                          </p:stCondLst>
                                        </p:cTn>
                                        <p:tgtEl>
                                          <p:spTgt spid="106"/>
                                        </p:tgtEl>
                                        <p:attrNameLst>
                                          <p:attrName>style.visibility</p:attrName>
                                        </p:attrNameLst>
                                      </p:cBhvr>
                                      <p:to>
                                        <p:strVal val="visible"/>
                                      </p:to>
                                    </p:set>
                                    <p:anim calcmode="lin" valueType="num">
                                      <p:cBhvr additive="base">
                                        <p:cTn id="59" dur="1500"/>
                                        <p:tgtEl>
                                          <p:spTgt spid="106"/>
                                        </p:tgtEl>
                                        <p:attrNameLst>
                                          <p:attrName>ppt_y</p:attrName>
                                        </p:attrNameLst>
                                      </p:cBhvr>
                                      <p:tavLst>
                                        <p:tav tm="0">
                                          <p:val>
                                            <p:strVal val="#ppt_y-#ppt_h*1.125000"/>
                                          </p:val>
                                        </p:tav>
                                        <p:tav tm="100000">
                                          <p:val>
                                            <p:strVal val="#ppt_y"/>
                                          </p:val>
                                        </p:tav>
                                      </p:tavLst>
                                    </p:anim>
                                    <p:animEffect transition="in" filter="wipe(down)">
                                      <p:cBhvr>
                                        <p:cTn id="60" dur="1500"/>
                                        <p:tgtEl>
                                          <p:spTgt spid="106"/>
                                        </p:tgtEl>
                                      </p:cBhvr>
                                    </p:animEffect>
                                  </p:childTnLst>
                                </p:cTn>
                              </p:par>
                              <p:par>
                                <p:cTn id="61" presetID="6" presetClass="entr" presetSubtype="32" fill="hold" grpId="0" nodeType="withEffect">
                                  <p:stCondLst>
                                    <p:cond delay="1000"/>
                                  </p:stCondLst>
                                  <p:childTnLst>
                                    <p:set>
                                      <p:cBhvr>
                                        <p:cTn id="62" dur="1" fill="hold">
                                          <p:stCondLst>
                                            <p:cond delay="0"/>
                                          </p:stCondLst>
                                        </p:cTn>
                                        <p:tgtEl>
                                          <p:spTgt spid="66"/>
                                        </p:tgtEl>
                                        <p:attrNameLst>
                                          <p:attrName>style.visibility</p:attrName>
                                        </p:attrNameLst>
                                      </p:cBhvr>
                                      <p:to>
                                        <p:strVal val="visible"/>
                                      </p:to>
                                    </p:set>
                                    <p:animEffect transition="in" filter="circle(out)">
                                      <p:cBhvr>
                                        <p:cTn id="63" dur="2000"/>
                                        <p:tgtEl>
                                          <p:spTgt spid="66"/>
                                        </p:tgtEl>
                                      </p:cBhvr>
                                    </p:animEffect>
                                  </p:childTnLst>
                                </p:cTn>
                              </p:par>
                              <p:par>
                                <p:cTn id="64" presetID="6" presetClass="entr" presetSubtype="32" fill="hold" grpId="0" nodeType="withEffect">
                                  <p:stCondLst>
                                    <p:cond delay="1000"/>
                                  </p:stCondLst>
                                  <p:childTnLst>
                                    <p:set>
                                      <p:cBhvr>
                                        <p:cTn id="65" dur="1" fill="hold">
                                          <p:stCondLst>
                                            <p:cond delay="0"/>
                                          </p:stCondLst>
                                        </p:cTn>
                                        <p:tgtEl>
                                          <p:spTgt spid="100"/>
                                        </p:tgtEl>
                                        <p:attrNameLst>
                                          <p:attrName>style.visibility</p:attrName>
                                        </p:attrNameLst>
                                      </p:cBhvr>
                                      <p:to>
                                        <p:strVal val="visible"/>
                                      </p:to>
                                    </p:set>
                                    <p:animEffect transition="in" filter="circle(out)">
                                      <p:cBhvr>
                                        <p:cTn id="66" dur="2000"/>
                                        <p:tgtEl>
                                          <p:spTgt spid="100"/>
                                        </p:tgtEl>
                                      </p:cBhvr>
                                    </p:animEffect>
                                  </p:childTnLst>
                                </p:cTn>
                              </p:par>
                              <p:par>
                                <p:cTn id="67" presetID="23" presetClass="entr" presetSubtype="16" fill="hold" nodeType="withEffect">
                                  <p:stCondLst>
                                    <p:cond delay="1000"/>
                                  </p:stCondLst>
                                  <p:childTnLst>
                                    <p:set>
                                      <p:cBhvr>
                                        <p:cTn id="68" dur="1" fill="hold">
                                          <p:stCondLst>
                                            <p:cond delay="0"/>
                                          </p:stCondLst>
                                        </p:cTn>
                                        <p:tgtEl>
                                          <p:spTgt spid="4"/>
                                        </p:tgtEl>
                                        <p:attrNameLst>
                                          <p:attrName>style.visibility</p:attrName>
                                        </p:attrNameLst>
                                      </p:cBhvr>
                                      <p:to>
                                        <p:strVal val="visible"/>
                                      </p:to>
                                    </p:set>
                                    <p:anim calcmode="lin" valueType="num">
                                      <p:cBhvr>
                                        <p:cTn id="69" dur="1500" fill="hold"/>
                                        <p:tgtEl>
                                          <p:spTgt spid="4"/>
                                        </p:tgtEl>
                                        <p:attrNameLst>
                                          <p:attrName>ppt_w</p:attrName>
                                        </p:attrNameLst>
                                      </p:cBhvr>
                                      <p:tavLst>
                                        <p:tav tm="0">
                                          <p:val>
                                            <p:fltVal val="0"/>
                                          </p:val>
                                        </p:tav>
                                        <p:tav tm="100000">
                                          <p:val>
                                            <p:strVal val="#ppt_w"/>
                                          </p:val>
                                        </p:tav>
                                      </p:tavLst>
                                    </p:anim>
                                    <p:anim calcmode="lin" valueType="num">
                                      <p:cBhvr>
                                        <p:cTn id="70" dur="1500" fill="hold"/>
                                        <p:tgtEl>
                                          <p:spTgt spid="4"/>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1000"/>
                                  </p:stCondLst>
                                  <p:childTnLst>
                                    <p:set>
                                      <p:cBhvr>
                                        <p:cTn id="72" dur="1" fill="hold">
                                          <p:stCondLst>
                                            <p:cond delay="0"/>
                                          </p:stCondLst>
                                        </p:cTn>
                                        <p:tgtEl>
                                          <p:spTgt spid="6"/>
                                        </p:tgtEl>
                                        <p:attrNameLst>
                                          <p:attrName>style.visibility</p:attrName>
                                        </p:attrNameLst>
                                      </p:cBhvr>
                                      <p:to>
                                        <p:strVal val="visible"/>
                                      </p:to>
                                    </p:set>
                                    <p:anim calcmode="lin" valueType="num">
                                      <p:cBhvr>
                                        <p:cTn id="73" dur="1500" fill="hold"/>
                                        <p:tgtEl>
                                          <p:spTgt spid="6"/>
                                        </p:tgtEl>
                                        <p:attrNameLst>
                                          <p:attrName>ppt_w</p:attrName>
                                        </p:attrNameLst>
                                      </p:cBhvr>
                                      <p:tavLst>
                                        <p:tav tm="0">
                                          <p:val>
                                            <p:fltVal val="0"/>
                                          </p:val>
                                        </p:tav>
                                        <p:tav tm="100000">
                                          <p:val>
                                            <p:strVal val="#ppt_w"/>
                                          </p:val>
                                        </p:tav>
                                      </p:tavLst>
                                    </p:anim>
                                    <p:anim calcmode="lin" valueType="num">
                                      <p:cBhvr>
                                        <p:cTn id="74" dur="1500" fill="hold"/>
                                        <p:tgtEl>
                                          <p:spTgt spid="6"/>
                                        </p:tgtEl>
                                        <p:attrNameLst>
                                          <p:attrName>ppt_h</p:attrName>
                                        </p:attrNameLst>
                                      </p:cBhvr>
                                      <p:tavLst>
                                        <p:tav tm="0">
                                          <p:val>
                                            <p:fltVal val="0"/>
                                          </p:val>
                                        </p:tav>
                                        <p:tav tm="100000">
                                          <p:val>
                                            <p:strVal val="#ppt_h"/>
                                          </p:val>
                                        </p:tav>
                                      </p:tavLst>
                                    </p:anim>
                                  </p:childTnLst>
                                </p:cTn>
                              </p:par>
                              <p:par>
                                <p:cTn id="75" presetID="8" presetClass="emph" presetSubtype="0" repeatCount="indefinite" fill="hold" nodeType="withEffect">
                                  <p:stCondLst>
                                    <p:cond delay="1000"/>
                                  </p:stCondLst>
                                  <p:endCondLst>
                                    <p:cond evt="onNext" delay="0">
                                      <p:tgtEl>
                                        <p:sldTgt/>
                                      </p:tgtEl>
                                    </p:cond>
                                  </p:endCondLst>
                                  <p:childTnLst>
                                    <p:animRot by="21600000">
                                      <p:cBhvr>
                                        <p:cTn id="76" dur="40000" fill="hold"/>
                                        <p:tgtEl>
                                          <p:spTgt spid="6"/>
                                        </p:tgtEl>
                                        <p:attrNameLst>
                                          <p:attrName>r</p:attrName>
                                        </p:attrNameLst>
                                      </p:cBhvr>
                                    </p:animRot>
                                  </p:childTnLst>
                                </p:cTn>
                              </p:par>
                              <p:par>
                                <p:cTn id="77" presetID="8" presetClass="emph" presetSubtype="0" repeatCount="indefinite" fill="hold" nodeType="withEffect">
                                  <p:stCondLst>
                                    <p:cond delay="1000"/>
                                  </p:stCondLst>
                                  <p:endCondLst>
                                    <p:cond evt="onNext" delay="0">
                                      <p:tgtEl>
                                        <p:sldTgt/>
                                      </p:tgtEl>
                                    </p:cond>
                                  </p:endCondLst>
                                  <p:childTnLst>
                                    <p:animRot by="-21600000">
                                      <p:cBhvr>
                                        <p:cTn id="78" dur="40000" fill="hold"/>
                                        <p:tgtEl>
                                          <p:spTgt spid="4"/>
                                        </p:tgtEl>
                                        <p:attrNameLst>
                                          <p:attrName>r</p:attrName>
                                        </p:attrNameLst>
                                      </p:cBhvr>
                                    </p:animRot>
                                  </p:childTnLst>
                                </p:cTn>
                              </p:par>
                              <p:par>
                                <p:cTn id="79" presetID="10" presetClass="entr" presetSubtype="0" fill="hold" grpId="0" nodeType="withEffect">
                                  <p:stCondLst>
                                    <p:cond delay="250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1000"/>
                                        <p:tgtEl>
                                          <p:spTgt spid="89"/>
                                        </p:tgtEl>
                                      </p:cBhvr>
                                    </p:animEffect>
                                  </p:childTnLst>
                                </p:cTn>
                              </p:par>
                              <p:par>
                                <p:cTn id="82" presetID="10" presetClass="entr" presetSubtype="0" fill="hold" grpId="0" nodeType="withEffect">
                                  <p:stCondLst>
                                    <p:cond delay="250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1000"/>
                                        <p:tgtEl>
                                          <p:spTgt spid="90"/>
                                        </p:tgtEl>
                                      </p:cBhvr>
                                    </p:animEffect>
                                  </p:childTnLst>
                                </p:cTn>
                              </p:par>
                              <p:par>
                                <p:cTn id="85" presetID="10" presetClass="entr" presetSubtype="0" fill="hold" grpId="0" nodeType="withEffect">
                                  <p:stCondLst>
                                    <p:cond delay="350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500"/>
                                        <p:tgtEl>
                                          <p:spTgt spid="35"/>
                                        </p:tgtEl>
                                      </p:cBhvr>
                                    </p:animEffect>
                                  </p:childTnLst>
                                </p:cTn>
                              </p:par>
                              <p:par>
                                <p:cTn id="88" presetID="10" presetClass="entr" presetSubtype="0" fill="hold" grpId="0" nodeType="withEffect">
                                  <p:stCondLst>
                                    <p:cond delay="3500"/>
                                  </p:stCondLst>
                                  <p:childTnLst>
                                    <p:set>
                                      <p:cBhvr>
                                        <p:cTn id="89" dur="1" fill="hold">
                                          <p:stCondLst>
                                            <p:cond delay="0"/>
                                          </p:stCondLst>
                                        </p:cTn>
                                        <p:tgtEl>
                                          <p:spTgt spid="111"/>
                                        </p:tgtEl>
                                        <p:attrNameLst>
                                          <p:attrName>style.visibility</p:attrName>
                                        </p:attrNameLst>
                                      </p:cBhvr>
                                      <p:to>
                                        <p:strVal val="visible"/>
                                      </p:to>
                                    </p:set>
                                    <p:animEffect transition="in" filter="fade">
                                      <p:cBhvr>
                                        <p:cTn id="90" dur="1500"/>
                                        <p:tgtEl>
                                          <p:spTgt spid="111"/>
                                        </p:tgtEl>
                                      </p:cBhvr>
                                    </p:animEffect>
                                  </p:childTnLst>
                                </p:cTn>
                              </p:par>
                              <p:par>
                                <p:cTn id="91" presetID="22" presetClass="entr" presetSubtype="4" fill="hold" nodeType="withEffect">
                                  <p:stCondLst>
                                    <p:cond delay="1000"/>
                                  </p:stCondLst>
                                  <p:childTnLst>
                                    <p:set>
                                      <p:cBhvr>
                                        <p:cTn id="92" dur="1" fill="hold">
                                          <p:stCondLst>
                                            <p:cond delay="0"/>
                                          </p:stCondLst>
                                        </p:cTn>
                                        <p:tgtEl>
                                          <p:spTgt spid="38"/>
                                        </p:tgtEl>
                                        <p:attrNameLst>
                                          <p:attrName>style.visibility</p:attrName>
                                        </p:attrNameLst>
                                      </p:cBhvr>
                                      <p:to>
                                        <p:strVal val="visible"/>
                                      </p:to>
                                    </p:set>
                                    <p:animEffect transition="in" filter="wipe(down)">
                                      <p:cBhvr>
                                        <p:cTn id="93" dur="4000"/>
                                        <p:tgtEl>
                                          <p:spTgt spid="38"/>
                                        </p:tgtEl>
                                      </p:cBhvr>
                                    </p:animEffect>
                                  </p:childTnLst>
                                </p:cTn>
                              </p:par>
                              <p:par>
                                <p:cTn id="94" presetID="6" presetClass="emph" presetSubtype="0" repeatCount="indefinite" autoRev="1" fill="hold" nodeType="withEffect">
                                  <p:stCondLst>
                                    <p:cond delay="0"/>
                                  </p:stCondLst>
                                  <p:endCondLst>
                                    <p:cond evt="onNext" delay="0">
                                      <p:tgtEl>
                                        <p:sldTgt/>
                                      </p:tgtEl>
                                    </p:cond>
                                  </p:endCondLst>
                                  <p:childTnLst>
                                    <p:animScale>
                                      <p:cBhvr>
                                        <p:cTn id="95" dur="5000" fill="hold"/>
                                        <p:tgtEl>
                                          <p:spTgt spid="127"/>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5" grpId="0" animBg="1"/>
      <p:bldP spid="34" grpId="0" animBg="1"/>
      <p:bldP spid="35" grpId="0"/>
      <p:bldP spid="87" grpId="0"/>
      <p:bldP spid="66" grpId="0" animBg="1"/>
      <p:bldP spid="89" grpId="0" animBg="1"/>
      <p:bldP spid="110" grpId="0" animBg="1"/>
      <p:bldP spid="111" grpId="0"/>
      <p:bldP spid="106" grpId="0"/>
      <p:bldP spid="100" grpId="0" animBg="1"/>
      <p:bldP spid="90" grpId="0" animBg="1"/>
      <p:bldP spid="7" grpId="0"/>
      <p:bldP spid="76" grpId="0"/>
      <p:bldP spid="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B980B789-5501-403C-95BA-6D073F6A7E66}"/>
              </a:ext>
            </a:extLst>
          </p:cNvPr>
          <p:cNvGrpSpPr/>
          <p:nvPr/>
        </p:nvGrpSpPr>
        <p:grpSpPr>
          <a:xfrm rot="9432200">
            <a:off x="9047842" y="4255360"/>
            <a:ext cx="3719952" cy="3592160"/>
            <a:chOff x="-4943201" y="1623425"/>
            <a:chExt cx="1901258" cy="1835944"/>
          </a:xfrm>
        </p:grpSpPr>
        <p:grpSp>
          <p:nvGrpSpPr>
            <p:cNvPr id="166" name="Group 165">
              <a:extLst>
                <a:ext uri="{FF2B5EF4-FFF2-40B4-BE49-F238E27FC236}">
                  <a16:creationId xmlns:a16="http://schemas.microsoft.com/office/drawing/2014/main" id="{A191FA53-D8C9-4918-9C94-D3A9CA201EFF}"/>
                </a:ext>
              </a:extLst>
            </p:cNvPr>
            <p:cNvGrpSpPr/>
            <p:nvPr/>
          </p:nvGrpSpPr>
          <p:grpSpPr>
            <a:xfrm>
              <a:off x="-4827378" y="2019376"/>
              <a:ext cx="1785435" cy="1214438"/>
              <a:chOff x="-4827378" y="2019376"/>
              <a:chExt cx="1785435" cy="1214438"/>
            </a:xfrm>
          </p:grpSpPr>
          <p:sp>
            <p:nvSpPr>
              <p:cNvPr id="178" name="Freeform: Shape 177">
                <a:extLst>
                  <a:ext uri="{FF2B5EF4-FFF2-40B4-BE49-F238E27FC236}">
                    <a16:creationId xmlns:a16="http://schemas.microsoft.com/office/drawing/2014/main" id="{1F5041E9-1CED-4077-9AD4-3C72812739A1}"/>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B8F7ACE-7BD1-497B-B158-3BE37BBEA823}"/>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66B0F36-11E2-446F-A4FF-B7ABF45D83A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6FA9AC0-9EAF-4C37-9C04-F4F6FDECE590}"/>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5D1957B-ED80-414E-A740-7322CFE4ECF4}"/>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FA85457-4E97-4116-B4EE-C06798AC9637}"/>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99F28D-FC98-4750-B71F-8D7F318655EC}"/>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93A6CF5-83AE-49AC-A30C-4EE6DFB93957}"/>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5F8BA67-81FB-4985-9BFA-FCC085D3848F}"/>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4FF7C18-8E81-4926-B5EB-311CD76DF6EA}"/>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B0C76BA-5407-4B2A-8BCF-92B106EB9234}"/>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grpSp>
        <p:sp>
          <p:nvSpPr>
            <p:cNvPr id="167" name="Freeform: Shape 166">
              <a:extLst>
                <a:ext uri="{FF2B5EF4-FFF2-40B4-BE49-F238E27FC236}">
                  <a16:creationId xmlns:a16="http://schemas.microsoft.com/office/drawing/2014/main" id="{DA83E639-72D3-4518-8AAD-58545EE59AA3}"/>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8C5841F-25D6-45BD-AC75-B88D289D3147}"/>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A4B6839-8D92-46DB-895E-26A2D031686E}"/>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6B2956D-10B7-463E-9DFE-C775E5AD4767}"/>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755793F-1FF3-46CE-AEF3-CDBA9C150C2A}"/>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1CB244E-1E12-41CE-B423-FE786790C827}"/>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ADF6B69-DB54-476E-94DA-74A1E3E98794}"/>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4B1C22C-F3B9-4B61-B09E-2232A4B56FC2}"/>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DBF8322-1563-4802-891B-CDCC75CA8E1B}"/>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7A6B8B8-1D63-464A-9660-86FAB58B8033}"/>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94DB453-2CC8-43AD-A11E-12743765948A}"/>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tx2">
                      <a:lumMod val="20000"/>
                      <a:lumOff val="80000"/>
                      <a:alpha val="50000"/>
                    </a:schemeClr>
                  </a:gs>
                  <a:gs pos="0">
                    <a:schemeClr val="tx2">
                      <a:lumMod val="20000"/>
                      <a:lumOff val="80000"/>
                      <a:alpha val="0"/>
                    </a:schemeClr>
                  </a:gs>
                  <a:gs pos="100000">
                    <a:schemeClr val="tx2">
                      <a:lumMod val="20000"/>
                      <a:lumOff val="80000"/>
                      <a:alpha val="0"/>
                    </a:schemeClr>
                  </a:gs>
                </a:gsLst>
                <a:lin ang="5400000" scaled="1"/>
              </a:grad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7938D569-E2F4-494C-ACD7-75DE8B6643BF}"/>
              </a:ext>
            </a:extLst>
          </p:cNvPr>
          <p:cNvGrpSpPr/>
          <p:nvPr/>
        </p:nvGrpSpPr>
        <p:grpSpPr>
          <a:xfrm rot="20810729">
            <a:off x="-2818845" y="-589133"/>
            <a:ext cx="8837735" cy="8534132"/>
            <a:chOff x="-4943201" y="1623425"/>
            <a:chExt cx="1901258" cy="1835944"/>
          </a:xfrm>
        </p:grpSpPr>
        <p:grpSp>
          <p:nvGrpSpPr>
            <p:cNvPr id="96" name="Group 95">
              <a:extLst>
                <a:ext uri="{FF2B5EF4-FFF2-40B4-BE49-F238E27FC236}">
                  <a16:creationId xmlns:a16="http://schemas.microsoft.com/office/drawing/2014/main" id="{FCA3ABF2-CA5D-4FA9-9C03-A97F53C795E8}"/>
                </a:ext>
              </a:extLst>
            </p:cNvPr>
            <p:cNvGrpSpPr/>
            <p:nvPr/>
          </p:nvGrpSpPr>
          <p:grpSpPr>
            <a:xfrm>
              <a:off x="-4827378" y="2019376"/>
              <a:ext cx="1785435" cy="1214438"/>
              <a:chOff x="-4827378" y="2019376"/>
              <a:chExt cx="1785435" cy="1214438"/>
            </a:xfrm>
          </p:grpSpPr>
          <p:sp>
            <p:nvSpPr>
              <p:cNvPr id="6" name="Freeform: Shape 5">
                <a:extLst>
                  <a:ext uri="{FF2B5EF4-FFF2-40B4-BE49-F238E27FC236}">
                    <a16:creationId xmlns:a16="http://schemas.microsoft.com/office/drawing/2014/main" id="{CD08111F-4476-4059-BAD4-99AC9687B9A0}"/>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10F6633-B269-40C8-81B3-B4BA6830F4F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6F91B6-A429-433B-BBDE-4DA4BC7F049B}"/>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E34B74-0293-498F-B7B1-75C587029810}"/>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E0F94BF-38C0-4662-9022-24A66E70A4E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BB7E48E-8101-4E70-9D03-ED1AEED423F6}"/>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01C2AD-EDC8-4F24-A938-BA94D79569BA}"/>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1D5911-5BA8-4A0D-AB68-FBCDC19D8BED}"/>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C33F900-7D98-4E71-8909-2A0B3E0D20D6}"/>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38CBFD-FEEC-488F-AADB-5FAACF704A3A}"/>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5015039-B6B8-4D00-B16A-F49CECD50D25}"/>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6" name="Freeform: Shape 25">
              <a:extLst>
                <a:ext uri="{FF2B5EF4-FFF2-40B4-BE49-F238E27FC236}">
                  <a16:creationId xmlns:a16="http://schemas.microsoft.com/office/drawing/2014/main" id="{10EE7748-59EE-482D-B343-12DFC141FBA1}"/>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4852A-3BCC-44CC-8D75-55F2A7AEF23C}"/>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3A63249-6715-4BAF-BAB3-9EEA185D3A7C}"/>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CB87963-9B60-4F38-8C25-1B03A8BA990D}"/>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9E7CAA5-95E4-490A-BEF1-2F209FEF2766}"/>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D5096F3-297A-47AD-AF9D-CDE8FF6FA571}"/>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F87A9B-2325-4454-ABDE-8138C76E6255}"/>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4504988-4579-4E0C-AB74-13A2D8F21707}"/>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BF4CCC7-092B-44E0-A5E9-E7E3AEEB82F3}"/>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889275F-ED6F-4E13-9757-F1F89B463BED}"/>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6FD7169-1B8C-4F42-9541-172E17665ED0}"/>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38" name="Freeform: Shape 137">
            <a:extLst>
              <a:ext uri="{FF2B5EF4-FFF2-40B4-BE49-F238E27FC236}">
                <a16:creationId xmlns:a16="http://schemas.microsoft.com/office/drawing/2014/main" id="{0AFB5988-BD6B-4845-AB22-BF658DA491F9}"/>
              </a:ext>
            </a:extLst>
          </p:cNvPr>
          <p:cNvSpPr/>
          <p:nvPr/>
        </p:nvSpPr>
        <p:spPr>
          <a:xfrm>
            <a:off x="11049797" y="663765"/>
            <a:ext cx="152435" cy="152432"/>
          </a:xfrm>
          <a:custGeom>
            <a:avLst/>
            <a:gdLst>
              <a:gd name="connsiteX0" fmla="*/ 0 w 960644"/>
              <a:gd name="connsiteY0" fmla="*/ 747658 h 960644"/>
              <a:gd name="connsiteX1" fmla="*/ 0 w 960644"/>
              <a:gd name="connsiteY1" fmla="*/ 214155 h 960644"/>
              <a:gd name="connsiteX2" fmla="*/ 1621 w 960644"/>
              <a:gd name="connsiteY2" fmla="*/ 205907 h 960644"/>
              <a:gd name="connsiteX3" fmla="*/ 141522 w 960644"/>
              <a:gd name="connsiteY3" fmla="*/ 20977 h 960644"/>
              <a:gd name="connsiteX4" fmla="*/ 216038 w 960644"/>
              <a:gd name="connsiteY4" fmla="*/ 0 h 960644"/>
              <a:gd name="connsiteX5" fmla="*/ 745775 w 960644"/>
              <a:gd name="connsiteY5" fmla="*/ 0 h 960644"/>
              <a:gd name="connsiteX6" fmla="*/ 759505 w 960644"/>
              <a:gd name="connsiteY6" fmla="*/ 2884 h 960644"/>
              <a:gd name="connsiteX7" fmla="*/ 962290 w 960644"/>
              <a:gd name="connsiteY7" fmla="*/ 236037 h 960644"/>
              <a:gd name="connsiteX8" fmla="*/ 962170 w 960644"/>
              <a:gd name="connsiteY8" fmla="*/ 728207 h 960644"/>
              <a:gd name="connsiteX9" fmla="*/ 901862 w 960644"/>
              <a:gd name="connsiteY9" fmla="*/ 880217 h 960644"/>
              <a:gd name="connsiteX10" fmla="*/ 715502 w 960644"/>
              <a:gd name="connsiteY10" fmla="*/ 962480 h 960644"/>
              <a:gd name="connsiteX11" fmla="*/ 554886 w 960644"/>
              <a:gd name="connsiteY11" fmla="*/ 962456 h 960644"/>
              <a:gd name="connsiteX12" fmla="*/ 236490 w 960644"/>
              <a:gd name="connsiteY12" fmla="*/ 961932 h 960644"/>
              <a:gd name="connsiteX13" fmla="*/ 35470 w 960644"/>
              <a:gd name="connsiteY13" fmla="*/ 847703 h 960644"/>
              <a:gd name="connsiteX14" fmla="*/ 0 w 960644"/>
              <a:gd name="connsiteY14" fmla="*/ 747658 h 960644"/>
              <a:gd name="connsiteX15" fmla="*/ 405759 w 960644"/>
              <a:gd name="connsiteY15" fmla="*/ 580344 h 960644"/>
              <a:gd name="connsiteX16" fmla="*/ 405783 w 960644"/>
              <a:gd name="connsiteY16" fmla="*/ 764392 h 960644"/>
              <a:gd name="connsiteX17" fmla="*/ 418631 w 960644"/>
              <a:gd name="connsiteY17" fmla="*/ 777121 h 960644"/>
              <a:gd name="connsiteX18" fmla="*/ 504088 w 960644"/>
              <a:gd name="connsiteY18" fmla="*/ 777121 h 960644"/>
              <a:gd name="connsiteX19" fmla="*/ 517771 w 960644"/>
              <a:gd name="connsiteY19" fmla="*/ 763605 h 960644"/>
              <a:gd name="connsiteX20" fmla="*/ 517842 w 960644"/>
              <a:gd name="connsiteY20" fmla="*/ 573931 h 960644"/>
              <a:gd name="connsiteX21" fmla="*/ 523420 w 960644"/>
              <a:gd name="connsiteY21" fmla="*/ 531263 h 960644"/>
              <a:gd name="connsiteX22" fmla="*/ 591190 w 960644"/>
              <a:gd name="connsiteY22" fmla="*/ 478844 h 960644"/>
              <a:gd name="connsiteX23" fmla="*/ 657362 w 960644"/>
              <a:gd name="connsiteY23" fmla="*/ 525899 h 960644"/>
              <a:gd name="connsiteX24" fmla="*/ 664966 w 960644"/>
              <a:gd name="connsiteY24" fmla="*/ 590880 h 960644"/>
              <a:gd name="connsiteX25" fmla="*/ 665109 w 960644"/>
              <a:gd name="connsiteY25" fmla="*/ 762723 h 960644"/>
              <a:gd name="connsiteX26" fmla="*/ 679102 w 960644"/>
              <a:gd name="connsiteY26" fmla="*/ 777097 h 960644"/>
              <a:gd name="connsiteX27" fmla="*/ 763605 w 960644"/>
              <a:gd name="connsiteY27" fmla="*/ 777097 h 960644"/>
              <a:gd name="connsiteX28" fmla="*/ 777288 w 960644"/>
              <a:gd name="connsiteY28" fmla="*/ 763486 h 960644"/>
              <a:gd name="connsiteX29" fmla="*/ 777002 w 960644"/>
              <a:gd name="connsiteY29" fmla="*/ 539057 h 960644"/>
              <a:gd name="connsiteX30" fmla="*/ 769350 w 960644"/>
              <a:gd name="connsiteY30" fmla="*/ 474935 h 960644"/>
              <a:gd name="connsiteX31" fmla="*/ 692880 w 960644"/>
              <a:gd name="connsiteY31" fmla="*/ 390146 h 960644"/>
              <a:gd name="connsiteX32" fmla="*/ 645730 w 960644"/>
              <a:gd name="connsiteY32" fmla="*/ 382613 h 960644"/>
              <a:gd name="connsiteX33" fmla="*/ 517675 w 960644"/>
              <a:gd name="connsiteY33" fmla="*/ 431503 h 960644"/>
              <a:gd name="connsiteX34" fmla="*/ 512479 w 960644"/>
              <a:gd name="connsiteY34" fmla="*/ 434578 h 960644"/>
              <a:gd name="connsiteX35" fmla="*/ 510334 w 960644"/>
              <a:gd name="connsiteY35" fmla="*/ 428905 h 960644"/>
              <a:gd name="connsiteX36" fmla="*/ 510357 w 960644"/>
              <a:gd name="connsiteY36" fmla="*/ 394174 h 960644"/>
              <a:gd name="connsiteX37" fmla="*/ 499345 w 960644"/>
              <a:gd name="connsiteY37" fmla="*/ 383185 h 960644"/>
              <a:gd name="connsiteX38" fmla="*/ 420467 w 960644"/>
              <a:gd name="connsiteY38" fmla="*/ 383280 h 960644"/>
              <a:gd name="connsiteX39" fmla="*/ 405759 w 960644"/>
              <a:gd name="connsiteY39" fmla="*/ 398155 h 960644"/>
              <a:gd name="connsiteX40" fmla="*/ 405759 w 960644"/>
              <a:gd name="connsiteY40" fmla="*/ 580344 h 960644"/>
              <a:gd name="connsiteX41" fmla="*/ 318920 w 960644"/>
              <a:gd name="connsiteY41" fmla="*/ 580344 h 960644"/>
              <a:gd name="connsiteX42" fmla="*/ 318896 w 960644"/>
              <a:gd name="connsiteY42" fmla="*/ 396391 h 960644"/>
              <a:gd name="connsiteX43" fmla="*/ 306405 w 960644"/>
              <a:gd name="connsiteY43" fmla="*/ 383280 h 960644"/>
              <a:gd name="connsiteX44" fmla="*/ 196610 w 960644"/>
              <a:gd name="connsiteY44" fmla="*/ 383280 h 960644"/>
              <a:gd name="connsiteX45" fmla="*/ 184525 w 960644"/>
              <a:gd name="connsiteY45" fmla="*/ 395843 h 960644"/>
              <a:gd name="connsiteX46" fmla="*/ 184525 w 960644"/>
              <a:gd name="connsiteY46" fmla="*/ 764654 h 960644"/>
              <a:gd name="connsiteX47" fmla="*/ 196563 w 960644"/>
              <a:gd name="connsiteY47" fmla="*/ 777073 h 960644"/>
              <a:gd name="connsiteX48" fmla="*/ 306357 w 960644"/>
              <a:gd name="connsiteY48" fmla="*/ 777073 h 960644"/>
              <a:gd name="connsiteX49" fmla="*/ 318920 w 960644"/>
              <a:gd name="connsiteY49" fmla="*/ 764249 h 960644"/>
              <a:gd name="connsiteX50" fmla="*/ 318920 w 960644"/>
              <a:gd name="connsiteY50" fmla="*/ 580344 h 960644"/>
              <a:gd name="connsiteX51" fmla="*/ 182499 w 960644"/>
              <a:gd name="connsiteY51" fmla="*/ 251007 h 960644"/>
              <a:gd name="connsiteX52" fmla="*/ 251031 w 960644"/>
              <a:gd name="connsiteY52" fmla="*/ 319015 h 960644"/>
              <a:gd name="connsiteX53" fmla="*/ 319611 w 960644"/>
              <a:gd name="connsiteY53" fmla="*/ 250435 h 960644"/>
              <a:gd name="connsiteX54" fmla="*/ 251079 w 960644"/>
              <a:gd name="connsiteY54" fmla="*/ 181855 h 960644"/>
              <a:gd name="connsiteX55" fmla="*/ 182499 w 960644"/>
              <a:gd name="connsiteY55" fmla="*/ 251007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60644" h="960644">
                <a:moveTo>
                  <a:pt x="0" y="747658"/>
                </a:moveTo>
                <a:cubicBezTo>
                  <a:pt x="0" y="569831"/>
                  <a:pt x="0" y="391981"/>
                  <a:pt x="0" y="214155"/>
                </a:cubicBezTo>
                <a:cubicBezTo>
                  <a:pt x="548" y="211413"/>
                  <a:pt x="1120" y="208672"/>
                  <a:pt x="1621" y="205907"/>
                </a:cubicBezTo>
                <a:cubicBezTo>
                  <a:pt x="16686" y="120379"/>
                  <a:pt x="63383" y="58759"/>
                  <a:pt x="141522" y="20977"/>
                </a:cubicBezTo>
                <a:cubicBezTo>
                  <a:pt x="165074" y="9583"/>
                  <a:pt x="190437" y="4267"/>
                  <a:pt x="216038" y="0"/>
                </a:cubicBezTo>
                <a:cubicBezTo>
                  <a:pt x="392625" y="0"/>
                  <a:pt x="569188" y="0"/>
                  <a:pt x="745775" y="0"/>
                </a:cubicBezTo>
                <a:cubicBezTo>
                  <a:pt x="750352" y="977"/>
                  <a:pt x="754905" y="2193"/>
                  <a:pt x="759505" y="2884"/>
                </a:cubicBezTo>
                <a:cubicBezTo>
                  <a:pt x="872089" y="19857"/>
                  <a:pt x="961813" y="122047"/>
                  <a:pt x="962290" y="236037"/>
                </a:cubicBezTo>
                <a:cubicBezTo>
                  <a:pt x="962981" y="400086"/>
                  <a:pt x="962957" y="564158"/>
                  <a:pt x="962170" y="728207"/>
                </a:cubicBezTo>
                <a:cubicBezTo>
                  <a:pt x="961884" y="786155"/>
                  <a:pt x="940359" y="837119"/>
                  <a:pt x="901862" y="880217"/>
                </a:cubicBezTo>
                <a:cubicBezTo>
                  <a:pt x="852376" y="935639"/>
                  <a:pt x="789803" y="962599"/>
                  <a:pt x="715502" y="962480"/>
                </a:cubicBezTo>
                <a:cubicBezTo>
                  <a:pt x="661963" y="962385"/>
                  <a:pt x="608424" y="962480"/>
                  <a:pt x="554886" y="962456"/>
                </a:cubicBezTo>
                <a:cubicBezTo>
                  <a:pt x="448762" y="962432"/>
                  <a:pt x="342590" y="963886"/>
                  <a:pt x="236490" y="961932"/>
                </a:cubicBezTo>
                <a:cubicBezTo>
                  <a:pt x="149842" y="960335"/>
                  <a:pt x="82763" y="920288"/>
                  <a:pt x="35470" y="847703"/>
                </a:cubicBezTo>
                <a:cubicBezTo>
                  <a:pt x="15661" y="817287"/>
                  <a:pt x="5244" y="783342"/>
                  <a:pt x="0" y="747658"/>
                </a:cubicBezTo>
                <a:close/>
                <a:moveTo>
                  <a:pt x="405759" y="580344"/>
                </a:moveTo>
                <a:cubicBezTo>
                  <a:pt x="405759" y="641701"/>
                  <a:pt x="405735" y="703034"/>
                  <a:pt x="405783" y="764392"/>
                </a:cubicBezTo>
                <a:cubicBezTo>
                  <a:pt x="405783" y="776382"/>
                  <a:pt x="406594" y="777097"/>
                  <a:pt x="418631" y="777121"/>
                </a:cubicBezTo>
                <a:cubicBezTo>
                  <a:pt x="447117" y="777169"/>
                  <a:pt x="475603" y="777145"/>
                  <a:pt x="504088" y="777121"/>
                </a:cubicBezTo>
                <a:cubicBezTo>
                  <a:pt x="517747" y="777121"/>
                  <a:pt x="517771" y="777073"/>
                  <a:pt x="517771" y="763605"/>
                </a:cubicBezTo>
                <a:cubicBezTo>
                  <a:pt x="517795" y="700389"/>
                  <a:pt x="517819" y="637148"/>
                  <a:pt x="517842" y="573931"/>
                </a:cubicBezTo>
                <a:cubicBezTo>
                  <a:pt x="517842" y="559462"/>
                  <a:pt x="519797" y="545279"/>
                  <a:pt x="523420" y="531263"/>
                </a:cubicBezTo>
                <a:cubicBezTo>
                  <a:pt x="532073" y="497843"/>
                  <a:pt x="554719" y="480298"/>
                  <a:pt x="591190" y="478844"/>
                </a:cubicBezTo>
                <a:cubicBezTo>
                  <a:pt x="624205" y="477533"/>
                  <a:pt x="646540" y="493361"/>
                  <a:pt x="657362" y="525899"/>
                </a:cubicBezTo>
                <a:cubicBezTo>
                  <a:pt x="664394" y="547019"/>
                  <a:pt x="664800" y="569021"/>
                  <a:pt x="664966" y="590880"/>
                </a:cubicBezTo>
                <a:cubicBezTo>
                  <a:pt x="665372" y="648161"/>
                  <a:pt x="665086" y="705442"/>
                  <a:pt x="665109" y="762723"/>
                </a:cubicBezTo>
                <a:cubicBezTo>
                  <a:pt x="665109" y="776859"/>
                  <a:pt x="665348" y="777097"/>
                  <a:pt x="679102" y="777097"/>
                </a:cubicBezTo>
                <a:cubicBezTo>
                  <a:pt x="707278" y="777121"/>
                  <a:pt x="735453" y="777121"/>
                  <a:pt x="763605" y="777097"/>
                </a:cubicBezTo>
                <a:cubicBezTo>
                  <a:pt x="777121" y="777097"/>
                  <a:pt x="777312" y="776954"/>
                  <a:pt x="777288" y="763486"/>
                </a:cubicBezTo>
                <a:cubicBezTo>
                  <a:pt x="777216" y="688684"/>
                  <a:pt x="777169" y="613859"/>
                  <a:pt x="777002" y="539057"/>
                </a:cubicBezTo>
                <a:cubicBezTo>
                  <a:pt x="776954" y="517413"/>
                  <a:pt x="774427" y="495983"/>
                  <a:pt x="769350" y="474935"/>
                </a:cubicBezTo>
                <a:cubicBezTo>
                  <a:pt x="759195" y="432910"/>
                  <a:pt x="735501" y="402970"/>
                  <a:pt x="692880" y="390146"/>
                </a:cubicBezTo>
                <a:cubicBezTo>
                  <a:pt x="677505" y="385521"/>
                  <a:pt x="661653" y="383066"/>
                  <a:pt x="645730" y="382613"/>
                </a:cubicBezTo>
                <a:cubicBezTo>
                  <a:pt x="596434" y="381254"/>
                  <a:pt x="549618" y="387094"/>
                  <a:pt x="517675" y="431503"/>
                </a:cubicBezTo>
                <a:cubicBezTo>
                  <a:pt x="516436" y="433220"/>
                  <a:pt x="515101" y="435484"/>
                  <a:pt x="512479" y="434578"/>
                </a:cubicBezTo>
                <a:cubicBezTo>
                  <a:pt x="509833" y="433649"/>
                  <a:pt x="510357" y="430979"/>
                  <a:pt x="510334" y="428905"/>
                </a:cubicBezTo>
                <a:cubicBezTo>
                  <a:pt x="510214" y="417320"/>
                  <a:pt x="509881" y="405735"/>
                  <a:pt x="510357" y="394174"/>
                </a:cubicBezTo>
                <a:cubicBezTo>
                  <a:pt x="510691" y="385926"/>
                  <a:pt x="507354" y="383090"/>
                  <a:pt x="499345" y="383185"/>
                </a:cubicBezTo>
                <a:cubicBezTo>
                  <a:pt x="473052" y="383447"/>
                  <a:pt x="446759" y="383257"/>
                  <a:pt x="420467" y="383280"/>
                </a:cubicBezTo>
                <a:cubicBezTo>
                  <a:pt x="406236" y="383304"/>
                  <a:pt x="405759" y="383781"/>
                  <a:pt x="405759" y="398155"/>
                </a:cubicBezTo>
                <a:cubicBezTo>
                  <a:pt x="405735" y="458893"/>
                  <a:pt x="405735" y="519630"/>
                  <a:pt x="405759" y="580344"/>
                </a:cubicBezTo>
                <a:close/>
                <a:moveTo>
                  <a:pt x="318920" y="580344"/>
                </a:moveTo>
                <a:cubicBezTo>
                  <a:pt x="318920" y="519034"/>
                  <a:pt x="318944" y="457724"/>
                  <a:pt x="318896" y="396391"/>
                </a:cubicBezTo>
                <a:cubicBezTo>
                  <a:pt x="318896" y="384067"/>
                  <a:pt x="318205" y="383304"/>
                  <a:pt x="306405" y="383280"/>
                </a:cubicBezTo>
                <a:cubicBezTo>
                  <a:pt x="269815" y="383209"/>
                  <a:pt x="233201" y="383209"/>
                  <a:pt x="196610" y="383280"/>
                </a:cubicBezTo>
                <a:cubicBezTo>
                  <a:pt x="185359" y="383304"/>
                  <a:pt x="184525" y="384234"/>
                  <a:pt x="184525" y="395843"/>
                </a:cubicBezTo>
                <a:cubicBezTo>
                  <a:pt x="184501" y="518772"/>
                  <a:pt x="184501" y="641725"/>
                  <a:pt x="184525" y="764654"/>
                </a:cubicBezTo>
                <a:cubicBezTo>
                  <a:pt x="184525" y="776525"/>
                  <a:pt x="185073" y="777049"/>
                  <a:pt x="196563" y="777073"/>
                </a:cubicBezTo>
                <a:cubicBezTo>
                  <a:pt x="233153" y="777121"/>
                  <a:pt x="269767" y="777121"/>
                  <a:pt x="306357" y="777073"/>
                </a:cubicBezTo>
                <a:cubicBezTo>
                  <a:pt x="318515" y="777073"/>
                  <a:pt x="318920" y="776668"/>
                  <a:pt x="318920" y="764249"/>
                </a:cubicBezTo>
                <a:cubicBezTo>
                  <a:pt x="318920" y="702987"/>
                  <a:pt x="318920" y="641677"/>
                  <a:pt x="318920" y="580344"/>
                </a:cubicBezTo>
                <a:close/>
                <a:moveTo>
                  <a:pt x="182499" y="251007"/>
                </a:moveTo>
                <a:cubicBezTo>
                  <a:pt x="182689" y="289528"/>
                  <a:pt x="212462" y="319063"/>
                  <a:pt x="251031" y="319015"/>
                </a:cubicBezTo>
                <a:cubicBezTo>
                  <a:pt x="288742" y="318967"/>
                  <a:pt x="319540" y="288146"/>
                  <a:pt x="319611" y="250435"/>
                </a:cubicBezTo>
                <a:cubicBezTo>
                  <a:pt x="319683" y="212486"/>
                  <a:pt x="289266" y="182046"/>
                  <a:pt x="251079" y="181855"/>
                </a:cubicBezTo>
                <a:cubicBezTo>
                  <a:pt x="212629" y="181617"/>
                  <a:pt x="182284" y="212224"/>
                  <a:pt x="182499" y="251007"/>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48A39E0E-06BD-455C-AEA6-B6D37AFC53D6}"/>
              </a:ext>
            </a:extLst>
          </p:cNvPr>
          <p:cNvSpPr/>
          <p:nvPr/>
        </p:nvSpPr>
        <p:spPr>
          <a:xfrm>
            <a:off x="11049797" y="1240789"/>
            <a:ext cx="152435" cy="152432"/>
          </a:xfrm>
          <a:custGeom>
            <a:avLst/>
            <a:gdLst>
              <a:gd name="connsiteX0" fmla="*/ 521409 w 960644"/>
              <a:gd name="connsiteY0" fmla="*/ 962863 h 960644"/>
              <a:gd name="connsiteX1" fmla="*/ 442531 w 960644"/>
              <a:gd name="connsiteY1" fmla="*/ 962863 h 960644"/>
              <a:gd name="connsiteX2" fmla="*/ 391567 w 960644"/>
              <a:gd name="connsiteY2" fmla="*/ 955378 h 960644"/>
              <a:gd name="connsiteX3" fmla="*/ 6928 w 960644"/>
              <a:gd name="connsiteY3" fmla="*/ 401446 h 960644"/>
              <a:gd name="connsiteX4" fmla="*/ 579286 w 960644"/>
              <a:gd name="connsiteY4" fmla="*/ 10872 h 960644"/>
              <a:gd name="connsiteX5" fmla="*/ 947001 w 960644"/>
              <a:gd name="connsiteY5" fmla="*/ 356012 h 960644"/>
              <a:gd name="connsiteX6" fmla="*/ 962757 w 960644"/>
              <a:gd name="connsiteY6" fmla="*/ 442590 h 960644"/>
              <a:gd name="connsiteX7" fmla="*/ 962757 w 960644"/>
              <a:gd name="connsiteY7" fmla="*/ 521467 h 960644"/>
              <a:gd name="connsiteX8" fmla="*/ 955821 w 960644"/>
              <a:gd name="connsiteY8" fmla="*/ 568689 h 960644"/>
              <a:gd name="connsiteX9" fmla="*/ 609702 w 960644"/>
              <a:gd name="connsiteY9" fmla="*/ 946582 h 960644"/>
              <a:gd name="connsiteX10" fmla="*/ 521409 w 960644"/>
              <a:gd name="connsiteY10" fmla="*/ 962863 h 960644"/>
              <a:gd name="connsiteX11" fmla="*/ 522553 w 960644"/>
              <a:gd name="connsiteY11" fmla="*/ 637746 h 960644"/>
              <a:gd name="connsiteX12" fmla="*/ 522553 w 960644"/>
              <a:gd name="connsiteY12" fmla="*/ 511932 h 960644"/>
              <a:gd name="connsiteX13" fmla="*/ 536641 w 960644"/>
              <a:gd name="connsiteY13" fmla="*/ 498202 h 960644"/>
              <a:gd name="connsiteX14" fmla="*/ 591085 w 960644"/>
              <a:gd name="connsiteY14" fmla="*/ 498226 h 960644"/>
              <a:gd name="connsiteX15" fmla="*/ 601431 w 960644"/>
              <a:gd name="connsiteY15" fmla="*/ 490312 h 960644"/>
              <a:gd name="connsiteX16" fmla="*/ 609273 w 960644"/>
              <a:gd name="connsiteY16" fmla="*/ 411935 h 960644"/>
              <a:gd name="connsiteX17" fmla="*/ 599834 w 960644"/>
              <a:gd name="connsiteY17" fmla="*/ 401589 h 960644"/>
              <a:gd name="connsiteX18" fmla="*/ 534114 w 960644"/>
              <a:gd name="connsiteY18" fmla="*/ 401875 h 960644"/>
              <a:gd name="connsiteX19" fmla="*/ 522410 w 960644"/>
              <a:gd name="connsiteY19" fmla="*/ 389814 h 960644"/>
              <a:gd name="connsiteX20" fmla="*/ 522577 w 960644"/>
              <a:gd name="connsiteY20" fmla="*/ 343808 h 960644"/>
              <a:gd name="connsiteX21" fmla="*/ 551802 w 960644"/>
              <a:gd name="connsiteY21" fmla="*/ 314416 h 960644"/>
              <a:gd name="connsiteX22" fmla="*/ 599691 w 960644"/>
              <a:gd name="connsiteY22" fmla="*/ 314440 h 960644"/>
              <a:gd name="connsiteX23" fmla="*/ 609130 w 960644"/>
              <a:gd name="connsiteY23" fmla="*/ 304953 h 960644"/>
              <a:gd name="connsiteX24" fmla="*/ 609130 w 960644"/>
              <a:gd name="connsiteY24" fmla="*/ 230771 h 960644"/>
              <a:gd name="connsiteX25" fmla="*/ 599595 w 960644"/>
              <a:gd name="connsiteY25" fmla="*/ 221355 h 960644"/>
              <a:gd name="connsiteX26" fmla="*/ 508537 w 960644"/>
              <a:gd name="connsiteY26" fmla="*/ 221808 h 960644"/>
              <a:gd name="connsiteX27" fmla="*/ 416096 w 960644"/>
              <a:gd name="connsiteY27" fmla="*/ 290937 h 960644"/>
              <a:gd name="connsiteX28" fmla="*/ 408968 w 960644"/>
              <a:gd name="connsiteY28" fmla="*/ 333295 h 960644"/>
              <a:gd name="connsiteX29" fmla="*/ 408897 w 960644"/>
              <a:gd name="connsiteY29" fmla="*/ 386810 h 960644"/>
              <a:gd name="connsiteX30" fmla="*/ 394404 w 960644"/>
              <a:gd name="connsiteY30" fmla="*/ 401780 h 960644"/>
              <a:gd name="connsiteX31" fmla="*/ 362485 w 960644"/>
              <a:gd name="connsiteY31" fmla="*/ 401732 h 960644"/>
              <a:gd name="connsiteX32" fmla="*/ 352998 w 960644"/>
              <a:gd name="connsiteY32" fmla="*/ 411148 h 960644"/>
              <a:gd name="connsiteX33" fmla="*/ 352998 w 960644"/>
              <a:gd name="connsiteY33" fmla="*/ 489072 h 960644"/>
              <a:gd name="connsiteX34" fmla="*/ 362628 w 960644"/>
              <a:gd name="connsiteY34" fmla="*/ 498297 h 960644"/>
              <a:gd name="connsiteX35" fmla="*/ 390804 w 960644"/>
              <a:gd name="connsiteY35" fmla="*/ 498250 h 960644"/>
              <a:gd name="connsiteX36" fmla="*/ 408921 w 960644"/>
              <a:gd name="connsiteY36" fmla="*/ 516819 h 960644"/>
              <a:gd name="connsiteX37" fmla="*/ 408921 w 960644"/>
              <a:gd name="connsiteY37" fmla="*/ 762820 h 960644"/>
              <a:gd name="connsiteX38" fmla="*/ 422722 w 960644"/>
              <a:gd name="connsiteY38" fmla="*/ 776431 h 960644"/>
              <a:gd name="connsiteX39" fmla="*/ 510038 w 960644"/>
              <a:gd name="connsiteY39" fmla="*/ 776431 h 960644"/>
              <a:gd name="connsiteX40" fmla="*/ 522529 w 960644"/>
              <a:gd name="connsiteY40" fmla="*/ 763583 h 960644"/>
              <a:gd name="connsiteX41" fmla="*/ 522553 w 960644"/>
              <a:gd name="connsiteY41" fmla="*/ 637746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0644" h="960644">
                <a:moveTo>
                  <a:pt x="521409" y="962863"/>
                </a:moveTo>
                <a:cubicBezTo>
                  <a:pt x="495116" y="962863"/>
                  <a:pt x="468824" y="962863"/>
                  <a:pt x="442531" y="962863"/>
                </a:cubicBezTo>
                <a:cubicBezTo>
                  <a:pt x="425535" y="960408"/>
                  <a:pt x="408420" y="958620"/>
                  <a:pt x="391567" y="955378"/>
                </a:cubicBezTo>
                <a:cubicBezTo>
                  <a:pt x="140679" y="907060"/>
                  <a:pt x="-37982" y="667399"/>
                  <a:pt x="6928" y="401446"/>
                </a:cubicBezTo>
                <a:cubicBezTo>
                  <a:pt x="52409" y="132085"/>
                  <a:pt x="312451" y="-46958"/>
                  <a:pt x="579286" y="10872"/>
                </a:cubicBezTo>
                <a:cubicBezTo>
                  <a:pt x="768531" y="51896"/>
                  <a:pt x="890339" y="170796"/>
                  <a:pt x="947001" y="356012"/>
                </a:cubicBezTo>
                <a:cubicBezTo>
                  <a:pt x="955630" y="384188"/>
                  <a:pt x="959253" y="413413"/>
                  <a:pt x="962757" y="442590"/>
                </a:cubicBezTo>
                <a:cubicBezTo>
                  <a:pt x="962757" y="468882"/>
                  <a:pt x="962757" y="495175"/>
                  <a:pt x="962757" y="521467"/>
                </a:cubicBezTo>
                <a:cubicBezTo>
                  <a:pt x="960493" y="537224"/>
                  <a:pt x="959205" y="553195"/>
                  <a:pt x="955821" y="568689"/>
                </a:cubicBezTo>
                <a:cubicBezTo>
                  <a:pt x="913915" y="761843"/>
                  <a:pt x="798232" y="887680"/>
                  <a:pt x="609702" y="946582"/>
                </a:cubicBezTo>
                <a:cubicBezTo>
                  <a:pt x="581026" y="955593"/>
                  <a:pt x="551206" y="959288"/>
                  <a:pt x="521409" y="962863"/>
                </a:cubicBezTo>
                <a:close/>
                <a:moveTo>
                  <a:pt x="522553" y="637746"/>
                </a:moveTo>
                <a:cubicBezTo>
                  <a:pt x="522553" y="595816"/>
                  <a:pt x="522529" y="553862"/>
                  <a:pt x="522553" y="511932"/>
                </a:cubicBezTo>
                <a:cubicBezTo>
                  <a:pt x="522553" y="498250"/>
                  <a:pt x="522601" y="498226"/>
                  <a:pt x="536641" y="498202"/>
                </a:cubicBezTo>
                <a:cubicBezTo>
                  <a:pt x="554781" y="498178"/>
                  <a:pt x="572945" y="498107"/>
                  <a:pt x="591085" y="498226"/>
                </a:cubicBezTo>
                <a:cubicBezTo>
                  <a:pt x="596783" y="498274"/>
                  <a:pt x="600787" y="497010"/>
                  <a:pt x="601431" y="490312"/>
                </a:cubicBezTo>
                <a:cubicBezTo>
                  <a:pt x="603886" y="464162"/>
                  <a:pt x="606365" y="438037"/>
                  <a:pt x="609273" y="411935"/>
                </a:cubicBezTo>
                <a:cubicBezTo>
                  <a:pt x="610132" y="404140"/>
                  <a:pt x="607891" y="401423"/>
                  <a:pt x="599834" y="401589"/>
                </a:cubicBezTo>
                <a:cubicBezTo>
                  <a:pt x="577927" y="402042"/>
                  <a:pt x="556021" y="401423"/>
                  <a:pt x="534114" y="401875"/>
                </a:cubicBezTo>
                <a:cubicBezTo>
                  <a:pt x="525008" y="402066"/>
                  <a:pt x="522076" y="398681"/>
                  <a:pt x="522410" y="389814"/>
                </a:cubicBezTo>
                <a:cubicBezTo>
                  <a:pt x="522958" y="374510"/>
                  <a:pt x="522482" y="359159"/>
                  <a:pt x="522577" y="343808"/>
                </a:cubicBezTo>
                <a:cubicBezTo>
                  <a:pt x="522696" y="323546"/>
                  <a:pt x="531564" y="314583"/>
                  <a:pt x="551802" y="314416"/>
                </a:cubicBezTo>
                <a:cubicBezTo>
                  <a:pt x="567773" y="314273"/>
                  <a:pt x="583720" y="314202"/>
                  <a:pt x="599691" y="314440"/>
                </a:cubicBezTo>
                <a:cubicBezTo>
                  <a:pt x="606532" y="314535"/>
                  <a:pt x="609178" y="311770"/>
                  <a:pt x="609130" y="304953"/>
                </a:cubicBezTo>
                <a:cubicBezTo>
                  <a:pt x="608916" y="280234"/>
                  <a:pt x="608916" y="255514"/>
                  <a:pt x="609130" y="230771"/>
                </a:cubicBezTo>
                <a:cubicBezTo>
                  <a:pt x="609178" y="223882"/>
                  <a:pt x="606365" y="221308"/>
                  <a:pt x="599595" y="221355"/>
                </a:cubicBezTo>
                <a:cubicBezTo>
                  <a:pt x="569250" y="221570"/>
                  <a:pt x="538858" y="220759"/>
                  <a:pt x="508537" y="221808"/>
                </a:cubicBezTo>
                <a:cubicBezTo>
                  <a:pt x="464795" y="223310"/>
                  <a:pt x="430446" y="249603"/>
                  <a:pt x="416096" y="290937"/>
                </a:cubicBezTo>
                <a:cubicBezTo>
                  <a:pt x="411328" y="304643"/>
                  <a:pt x="408921" y="318755"/>
                  <a:pt x="408968" y="333295"/>
                </a:cubicBezTo>
                <a:cubicBezTo>
                  <a:pt x="409040" y="351126"/>
                  <a:pt x="408944" y="368980"/>
                  <a:pt x="408897" y="386810"/>
                </a:cubicBezTo>
                <a:cubicBezTo>
                  <a:pt x="408849" y="401446"/>
                  <a:pt x="408563" y="401709"/>
                  <a:pt x="394404" y="401780"/>
                </a:cubicBezTo>
                <a:cubicBezTo>
                  <a:pt x="383772" y="401828"/>
                  <a:pt x="373117" y="401995"/>
                  <a:pt x="362485" y="401732"/>
                </a:cubicBezTo>
                <a:cubicBezTo>
                  <a:pt x="355716" y="401566"/>
                  <a:pt x="352950" y="404259"/>
                  <a:pt x="352998" y="411148"/>
                </a:cubicBezTo>
                <a:cubicBezTo>
                  <a:pt x="353213" y="437131"/>
                  <a:pt x="353213" y="463090"/>
                  <a:pt x="352998" y="489072"/>
                </a:cubicBezTo>
                <a:cubicBezTo>
                  <a:pt x="352950" y="496104"/>
                  <a:pt x="355954" y="498488"/>
                  <a:pt x="362628" y="498297"/>
                </a:cubicBezTo>
                <a:cubicBezTo>
                  <a:pt x="371996" y="498011"/>
                  <a:pt x="381412" y="498107"/>
                  <a:pt x="390804" y="498250"/>
                </a:cubicBezTo>
                <a:cubicBezTo>
                  <a:pt x="408015" y="498536"/>
                  <a:pt x="408944" y="494603"/>
                  <a:pt x="408921" y="516819"/>
                </a:cubicBezTo>
                <a:cubicBezTo>
                  <a:pt x="408873" y="598819"/>
                  <a:pt x="408897" y="680820"/>
                  <a:pt x="408921" y="762820"/>
                </a:cubicBezTo>
                <a:cubicBezTo>
                  <a:pt x="408921" y="776074"/>
                  <a:pt x="409302" y="776408"/>
                  <a:pt x="422722" y="776431"/>
                </a:cubicBezTo>
                <a:cubicBezTo>
                  <a:pt x="451828" y="776455"/>
                  <a:pt x="480933" y="776455"/>
                  <a:pt x="510038" y="776431"/>
                </a:cubicBezTo>
                <a:cubicBezTo>
                  <a:pt x="522219" y="776408"/>
                  <a:pt x="522529" y="776074"/>
                  <a:pt x="522529" y="763583"/>
                </a:cubicBezTo>
                <a:cubicBezTo>
                  <a:pt x="522577" y="721629"/>
                  <a:pt x="522553" y="679700"/>
                  <a:pt x="522553" y="637746"/>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281AA93-D631-4E2E-995A-6A57C6FC7EAB}"/>
              </a:ext>
            </a:extLst>
          </p:cNvPr>
          <p:cNvSpPr/>
          <p:nvPr/>
        </p:nvSpPr>
        <p:spPr>
          <a:xfrm>
            <a:off x="11050476" y="971768"/>
            <a:ext cx="154703" cy="135032"/>
          </a:xfrm>
          <a:custGeom>
            <a:avLst/>
            <a:gdLst>
              <a:gd name="connsiteX0" fmla="*/ 0 w 974947"/>
              <a:gd name="connsiteY0" fmla="*/ 305281 h 850992"/>
              <a:gd name="connsiteX1" fmla="*/ 0 w 974947"/>
              <a:gd name="connsiteY1" fmla="*/ 284304 h 850992"/>
              <a:gd name="connsiteX2" fmla="*/ 44695 w 974947"/>
              <a:gd name="connsiteY2" fmla="*/ 267117 h 850992"/>
              <a:gd name="connsiteX3" fmla="*/ 66506 w 974947"/>
              <a:gd name="connsiteY3" fmla="*/ 273529 h 850992"/>
              <a:gd name="connsiteX4" fmla="*/ 64933 w 974947"/>
              <a:gd name="connsiteY4" fmla="*/ 268476 h 850992"/>
              <a:gd name="connsiteX5" fmla="*/ 47031 w 974947"/>
              <a:gd name="connsiteY5" fmla="*/ 150576 h 850992"/>
              <a:gd name="connsiteX6" fmla="*/ 80856 w 974947"/>
              <a:gd name="connsiteY6" fmla="*/ 66669 h 850992"/>
              <a:gd name="connsiteX7" fmla="*/ 131320 w 974947"/>
              <a:gd name="connsiteY7" fmla="*/ 68552 h 850992"/>
              <a:gd name="connsiteX8" fmla="*/ 141570 w 974947"/>
              <a:gd name="connsiteY8" fmla="*/ 85739 h 850992"/>
              <a:gd name="connsiteX9" fmla="*/ 449167 w 974947"/>
              <a:gd name="connsiteY9" fmla="*/ 294626 h 850992"/>
              <a:gd name="connsiteX10" fmla="*/ 464637 w 974947"/>
              <a:gd name="connsiteY10" fmla="*/ 281443 h 850992"/>
              <a:gd name="connsiteX11" fmla="*/ 537127 w 974947"/>
              <a:gd name="connsiteY11" fmla="*/ 100637 h 850992"/>
              <a:gd name="connsiteX12" fmla="*/ 769660 w 974947"/>
              <a:gd name="connsiteY12" fmla="*/ 57778 h 850992"/>
              <a:gd name="connsiteX13" fmla="*/ 791876 w 974947"/>
              <a:gd name="connsiteY13" fmla="*/ 57444 h 850992"/>
              <a:gd name="connsiteX14" fmla="*/ 877333 w 974947"/>
              <a:gd name="connsiteY14" fmla="*/ 15252 h 850992"/>
              <a:gd name="connsiteX15" fmla="*/ 907678 w 974947"/>
              <a:gd name="connsiteY15" fmla="*/ 1569 h 850992"/>
              <a:gd name="connsiteX16" fmla="*/ 946080 w 974947"/>
              <a:gd name="connsiteY16" fmla="*/ 25335 h 850992"/>
              <a:gd name="connsiteX17" fmla="*/ 941122 w 974947"/>
              <a:gd name="connsiteY17" fmla="*/ 48219 h 850992"/>
              <a:gd name="connsiteX18" fmla="*/ 902553 w 974947"/>
              <a:gd name="connsiteY18" fmla="*/ 125905 h 850992"/>
              <a:gd name="connsiteX19" fmla="*/ 900742 w 974947"/>
              <a:gd name="connsiteY19" fmla="*/ 132961 h 850992"/>
              <a:gd name="connsiteX20" fmla="*/ 908560 w 974947"/>
              <a:gd name="connsiteY20" fmla="*/ 134534 h 850992"/>
              <a:gd name="connsiteX21" fmla="*/ 936974 w 974947"/>
              <a:gd name="connsiteY21" fmla="*/ 131626 h 850992"/>
              <a:gd name="connsiteX22" fmla="*/ 972230 w 974947"/>
              <a:gd name="connsiteY22" fmla="*/ 145070 h 850992"/>
              <a:gd name="connsiteX23" fmla="*/ 969727 w 974947"/>
              <a:gd name="connsiteY23" fmla="*/ 182566 h 850992"/>
              <a:gd name="connsiteX24" fmla="*/ 932445 w 974947"/>
              <a:gd name="connsiteY24" fmla="*/ 242446 h 850992"/>
              <a:gd name="connsiteX25" fmla="*/ 928321 w 974947"/>
              <a:gd name="connsiteY25" fmla="*/ 255651 h 850992"/>
              <a:gd name="connsiteX26" fmla="*/ 933709 w 974947"/>
              <a:gd name="connsiteY26" fmla="*/ 303898 h 850992"/>
              <a:gd name="connsiteX27" fmla="*/ 928131 w 974947"/>
              <a:gd name="connsiteY27" fmla="*/ 435742 h 850992"/>
              <a:gd name="connsiteX28" fmla="*/ 812996 w 974947"/>
              <a:gd name="connsiteY28" fmla="*/ 678216 h 850992"/>
              <a:gd name="connsiteX29" fmla="*/ 679317 w 974947"/>
              <a:gd name="connsiteY29" fmla="*/ 789918 h 850992"/>
              <a:gd name="connsiteX30" fmla="*/ 457319 w 974947"/>
              <a:gd name="connsiteY30" fmla="*/ 849225 h 850992"/>
              <a:gd name="connsiteX31" fmla="*/ 246883 w 974947"/>
              <a:gd name="connsiteY31" fmla="*/ 835900 h 850992"/>
              <a:gd name="connsiteX32" fmla="*/ 82573 w 974947"/>
              <a:gd name="connsiteY32" fmla="*/ 785246 h 850992"/>
              <a:gd name="connsiteX33" fmla="*/ 28843 w 974947"/>
              <a:gd name="connsiteY33" fmla="*/ 749585 h 850992"/>
              <a:gd name="connsiteX34" fmla="*/ 33348 w 974947"/>
              <a:gd name="connsiteY34" fmla="*/ 702005 h 850992"/>
              <a:gd name="connsiteX35" fmla="*/ 54421 w 974947"/>
              <a:gd name="connsiteY35" fmla="*/ 697357 h 850992"/>
              <a:gd name="connsiteX36" fmla="*/ 157136 w 974947"/>
              <a:gd name="connsiteY36" fmla="*/ 693662 h 850992"/>
              <a:gd name="connsiteX37" fmla="*/ 272723 w 974947"/>
              <a:gd name="connsiteY37" fmla="*/ 650159 h 850992"/>
              <a:gd name="connsiteX38" fmla="*/ 278802 w 974947"/>
              <a:gd name="connsiteY38" fmla="*/ 643771 h 850992"/>
              <a:gd name="connsiteX39" fmla="*/ 271412 w 974947"/>
              <a:gd name="connsiteY39" fmla="*/ 640434 h 850992"/>
              <a:gd name="connsiteX40" fmla="*/ 218112 w 974947"/>
              <a:gd name="connsiteY40" fmla="*/ 622651 h 850992"/>
              <a:gd name="connsiteX41" fmla="*/ 96112 w 974947"/>
              <a:gd name="connsiteY41" fmla="*/ 544774 h 850992"/>
              <a:gd name="connsiteX42" fmla="*/ 85147 w 974947"/>
              <a:gd name="connsiteY42" fmla="*/ 524251 h 850992"/>
              <a:gd name="connsiteX43" fmla="*/ 111010 w 974947"/>
              <a:gd name="connsiteY43" fmla="*/ 490711 h 850992"/>
              <a:gd name="connsiteX44" fmla="*/ 134514 w 974947"/>
              <a:gd name="connsiteY44" fmla="*/ 482654 h 850992"/>
              <a:gd name="connsiteX45" fmla="*/ 122047 w 974947"/>
              <a:gd name="connsiteY45" fmla="*/ 475456 h 850992"/>
              <a:gd name="connsiteX46" fmla="*/ 22288 w 974947"/>
              <a:gd name="connsiteY46" fmla="*/ 370833 h 850992"/>
              <a:gd name="connsiteX47" fmla="*/ 0 w 974947"/>
              <a:gd name="connsiteY47" fmla="*/ 305281 h 8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4947" h="850992">
                <a:moveTo>
                  <a:pt x="0" y="305281"/>
                </a:moveTo>
                <a:cubicBezTo>
                  <a:pt x="0" y="298297"/>
                  <a:pt x="0" y="291289"/>
                  <a:pt x="0" y="284304"/>
                </a:cubicBezTo>
                <a:cubicBezTo>
                  <a:pt x="11799" y="264853"/>
                  <a:pt x="22884" y="260610"/>
                  <a:pt x="44695" y="267117"/>
                </a:cubicBezTo>
                <a:cubicBezTo>
                  <a:pt x="51560" y="269167"/>
                  <a:pt x="58449" y="271169"/>
                  <a:pt x="66506" y="273529"/>
                </a:cubicBezTo>
                <a:cubicBezTo>
                  <a:pt x="65672" y="270788"/>
                  <a:pt x="65433" y="269573"/>
                  <a:pt x="64933" y="268476"/>
                </a:cubicBezTo>
                <a:cubicBezTo>
                  <a:pt x="47651" y="230885"/>
                  <a:pt x="41382" y="191672"/>
                  <a:pt x="47031" y="150576"/>
                </a:cubicBezTo>
                <a:cubicBezTo>
                  <a:pt x="51250" y="119707"/>
                  <a:pt x="62120" y="91508"/>
                  <a:pt x="80856" y="66669"/>
                </a:cubicBezTo>
                <a:cubicBezTo>
                  <a:pt x="94753" y="48243"/>
                  <a:pt x="118519" y="49387"/>
                  <a:pt x="131320" y="68552"/>
                </a:cubicBezTo>
                <a:cubicBezTo>
                  <a:pt x="135015" y="74083"/>
                  <a:pt x="138114" y="80042"/>
                  <a:pt x="141570" y="85739"/>
                </a:cubicBezTo>
                <a:cubicBezTo>
                  <a:pt x="212200" y="202351"/>
                  <a:pt x="313461" y="273863"/>
                  <a:pt x="449167" y="294626"/>
                </a:cubicBezTo>
                <a:cubicBezTo>
                  <a:pt x="464542" y="296985"/>
                  <a:pt x="464590" y="296842"/>
                  <a:pt x="464637" y="281443"/>
                </a:cubicBezTo>
                <a:cubicBezTo>
                  <a:pt x="464876" y="211600"/>
                  <a:pt x="487974" y="150958"/>
                  <a:pt x="537127" y="100637"/>
                </a:cubicBezTo>
                <a:cubicBezTo>
                  <a:pt x="596172" y="40210"/>
                  <a:pt x="693095" y="22046"/>
                  <a:pt x="769660" y="57778"/>
                </a:cubicBezTo>
                <a:cubicBezTo>
                  <a:pt x="777765" y="61544"/>
                  <a:pt x="784058" y="61425"/>
                  <a:pt x="791876" y="57444"/>
                </a:cubicBezTo>
                <a:cubicBezTo>
                  <a:pt x="820171" y="43022"/>
                  <a:pt x="848776" y="29149"/>
                  <a:pt x="877333" y="15252"/>
                </a:cubicBezTo>
                <a:cubicBezTo>
                  <a:pt x="887321" y="10389"/>
                  <a:pt x="897237" y="5145"/>
                  <a:pt x="907678" y="1569"/>
                </a:cubicBezTo>
                <a:cubicBezTo>
                  <a:pt x="925079" y="-4390"/>
                  <a:pt x="943196" y="7290"/>
                  <a:pt x="946080" y="25335"/>
                </a:cubicBezTo>
                <a:cubicBezTo>
                  <a:pt x="947391" y="33583"/>
                  <a:pt x="944698" y="41020"/>
                  <a:pt x="941122" y="48219"/>
                </a:cubicBezTo>
                <a:cubicBezTo>
                  <a:pt x="928250" y="74106"/>
                  <a:pt x="915378" y="99994"/>
                  <a:pt x="902553" y="125905"/>
                </a:cubicBezTo>
                <a:cubicBezTo>
                  <a:pt x="901457" y="128098"/>
                  <a:pt x="899311" y="130434"/>
                  <a:pt x="900742" y="132961"/>
                </a:cubicBezTo>
                <a:cubicBezTo>
                  <a:pt x="902505" y="136083"/>
                  <a:pt x="905890" y="134772"/>
                  <a:pt x="908560" y="134534"/>
                </a:cubicBezTo>
                <a:cubicBezTo>
                  <a:pt x="918047" y="133700"/>
                  <a:pt x="927511" y="132722"/>
                  <a:pt x="936974" y="131626"/>
                </a:cubicBezTo>
                <a:cubicBezTo>
                  <a:pt x="951110" y="129981"/>
                  <a:pt x="963934" y="132174"/>
                  <a:pt x="972230" y="145070"/>
                </a:cubicBezTo>
                <a:cubicBezTo>
                  <a:pt x="980501" y="157942"/>
                  <a:pt x="977426" y="170409"/>
                  <a:pt x="969727" y="182566"/>
                </a:cubicBezTo>
                <a:cubicBezTo>
                  <a:pt x="957141" y="202423"/>
                  <a:pt x="944841" y="222470"/>
                  <a:pt x="932445" y="242446"/>
                </a:cubicBezTo>
                <a:cubicBezTo>
                  <a:pt x="929942" y="246474"/>
                  <a:pt x="927654" y="250288"/>
                  <a:pt x="928321" y="255651"/>
                </a:cubicBezTo>
                <a:cubicBezTo>
                  <a:pt x="930348" y="271694"/>
                  <a:pt x="932326" y="287737"/>
                  <a:pt x="933709" y="303898"/>
                </a:cubicBezTo>
                <a:cubicBezTo>
                  <a:pt x="937523" y="348140"/>
                  <a:pt x="935949" y="392096"/>
                  <a:pt x="928131" y="435742"/>
                </a:cubicBezTo>
                <a:cubicBezTo>
                  <a:pt x="911802" y="526992"/>
                  <a:pt x="872256" y="607252"/>
                  <a:pt x="812996" y="678216"/>
                </a:cubicBezTo>
                <a:cubicBezTo>
                  <a:pt x="775143" y="723554"/>
                  <a:pt x="731925" y="762218"/>
                  <a:pt x="679317" y="789918"/>
                </a:cubicBezTo>
                <a:cubicBezTo>
                  <a:pt x="609783" y="826532"/>
                  <a:pt x="535101" y="843576"/>
                  <a:pt x="457319" y="849225"/>
                </a:cubicBezTo>
                <a:cubicBezTo>
                  <a:pt x="386570" y="854374"/>
                  <a:pt x="316488" y="849201"/>
                  <a:pt x="246883" y="835900"/>
                </a:cubicBezTo>
                <a:cubicBezTo>
                  <a:pt x="190222" y="825078"/>
                  <a:pt x="134896" y="809965"/>
                  <a:pt x="82573" y="785246"/>
                </a:cubicBezTo>
                <a:cubicBezTo>
                  <a:pt x="63002" y="775996"/>
                  <a:pt x="44123" y="765365"/>
                  <a:pt x="28843" y="749585"/>
                </a:cubicBezTo>
                <a:cubicBezTo>
                  <a:pt x="14159" y="734424"/>
                  <a:pt x="16424" y="712494"/>
                  <a:pt x="33348" y="702005"/>
                </a:cubicBezTo>
                <a:cubicBezTo>
                  <a:pt x="39856" y="697977"/>
                  <a:pt x="46983" y="697309"/>
                  <a:pt x="54421" y="697357"/>
                </a:cubicBezTo>
                <a:cubicBezTo>
                  <a:pt x="88699" y="697524"/>
                  <a:pt x="123001" y="698430"/>
                  <a:pt x="157136" y="693662"/>
                </a:cubicBezTo>
                <a:cubicBezTo>
                  <a:pt x="198970" y="687822"/>
                  <a:pt x="238135" y="675070"/>
                  <a:pt x="272723" y="650159"/>
                </a:cubicBezTo>
                <a:cubicBezTo>
                  <a:pt x="275131" y="648443"/>
                  <a:pt x="279517" y="647514"/>
                  <a:pt x="278802" y="643771"/>
                </a:cubicBezTo>
                <a:cubicBezTo>
                  <a:pt x="278182" y="640624"/>
                  <a:pt x="274034" y="641149"/>
                  <a:pt x="271412" y="640434"/>
                </a:cubicBezTo>
                <a:cubicBezTo>
                  <a:pt x="253319" y="635428"/>
                  <a:pt x="235537" y="629588"/>
                  <a:pt x="218112" y="622651"/>
                </a:cubicBezTo>
                <a:cubicBezTo>
                  <a:pt x="172487" y="604487"/>
                  <a:pt x="130772" y="580197"/>
                  <a:pt x="96112" y="544774"/>
                </a:cubicBezTo>
                <a:cubicBezTo>
                  <a:pt x="90391" y="538934"/>
                  <a:pt x="85886" y="532665"/>
                  <a:pt x="85147" y="524251"/>
                </a:cubicBezTo>
                <a:cubicBezTo>
                  <a:pt x="83669" y="507517"/>
                  <a:pt x="92584" y="496099"/>
                  <a:pt x="111010" y="490711"/>
                </a:cubicBezTo>
                <a:cubicBezTo>
                  <a:pt x="118615" y="488495"/>
                  <a:pt x="126910" y="488041"/>
                  <a:pt x="134514" y="482654"/>
                </a:cubicBezTo>
                <a:cubicBezTo>
                  <a:pt x="129723" y="479889"/>
                  <a:pt x="125885" y="477673"/>
                  <a:pt x="122047" y="475456"/>
                </a:cubicBezTo>
                <a:cubicBezTo>
                  <a:pt x="78544" y="450379"/>
                  <a:pt x="44814" y="416077"/>
                  <a:pt x="22288" y="370833"/>
                </a:cubicBezTo>
                <a:cubicBezTo>
                  <a:pt x="11943" y="349952"/>
                  <a:pt x="5888" y="327688"/>
                  <a:pt x="0" y="305281"/>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AEB26DD-6602-4150-A971-E376E8430CC3}"/>
              </a:ext>
            </a:extLst>
          </p:cNvPr>
          <p:cNvSpPr/>
          <p:nvPr/>
        </p:nvSpPr>
        <p:spPr>
          <a:xfrm>
            <a:off x="11049797" y="2261996"/>
            <a:ext cx="152435" cy="152432"/>
          </a:xfrm>
          <a:custGeom>
            <a:avLst/>
            <a:gdLst>
              <a:gd name="connsiteX0" fmla="*/ 0 w 960644"/>
              <a:gd name="connsiteY0" fmla="*/ 747658 h 960644"/>
              <a:gd name="connsiteX1" fmla="*/ 0 w 960644"/>
              <a:gd name="connsiteY1" fmla="*/ 214155 h 960644"/>
              <a:gd name="connsiteX2" fmla="*/ 1621 w 960644"/>
              <a:gd name="connsiteY2" fmla="*/ 205907 h 960644"/>
              <a:gd name="connsiteX3" fmla="*/ 141522 w 960644"/>
              <a:gd name="connsiteY3" fmla="*/ 20977 h 960644"/>
              <a:gd name="connsiteX4" fmla="*/ 216038 w 960644"/>
              <a:gd name="connsiteY4" fmla="*/ 0 h 960644"/>
              <a:gd name="connsiteX5" fmla="*/ 745775 w 960644"/>
              <a:gd name="connsiteY5" fmla="*/ 0 h 960644"/>
              <a:gd name="connsiteX6" fmla="*/ 759505 w 960644"/>
              <a:gd name="connsiteY6" fmla="*/ 2884 h 960644"/>
              <a:gd name="connsiteX7" fmla="*/ 962290 w 960644"/>
              <a:gd name="connsiteY7" fmla="*/ 236037 h 960644"/>
              <a:gd name="connsiteX8" fmla="*/ 962170 w 960644"/>
              <a:gd name="connsiteY8" fmla="*/ 728207 h 960644"/>
              <a:gd name="connsiteX9" fmla="*/ 901862 w 960644"/>
              <a:gd name="connsiteY9" fmla="*/ 880217 h 960644"/>
              <a:gd name="connsiteX10" fmla="*/ 715502 w 960644"/>
              <a:gd name="connsiteY10" fmla="*/ 962480 h 960644"/>
              <a:gd name="connsiteX11" fmla="*/ 554886 w 960644"/>
              <a:gd name="connsiteY11" fmla="*/ 962456 h 960644"/>
              <a:gd name="connsiteX12" fmla="*/ 236490 w 960644"/>
              <a:gd name="connsiteY12" fmla="*/ 961932 h 960644"/>
              <a:gd name="connsiteX13" fmla="*/ 35470 w 960644"/>
              <a:gd name="connsiteY13" fmla="*/ 847703 h 960644"/>
              <a:gd name="connsiteX14" fmla="*/ 0 w 960644"/>
              <a:gd name="connsiteY14" fmla="*/ 747658 h 960644"/>
              <a:gd name="connsiteX15" fmla="*/ 405759 w 960644"/>
              <a:gd name="connsiteY15" fmla="*/ 580344 h 960644"/>
              <a:gd name="connsiteX16" fmla="*/ 405783 w 960644"/>
              <a:gd name="connsiteY16" fmla="*/ 764392 h 960644"/>
              <a:gd name="connsiteX17" fmla="*/ 418631 w 960644"/>
              <a:gd name="connsiteY17" fmla="*/ 777121 h 960644"/>
              <a:gd name="connsiteX18" fmla="*/ 504088 w 960644"/>
              <a:gd name="connsiteY18" fmla="*/ 777121 h 960644"/>
              <a:gd name="connsiteX19" fmla="*/ 517771 w 960644"/>
              <a:gd name="connsiteY19" fmla="*/ 763605 h 960644"/>
              <a:gd name="connsiteX20" fmla="*/ 517842 w 960644"/>
              <a:gd name="connsiteY20" fmla="*/ 573931 h 960644"/>
              <a:gd name="connsiteX21" fmla="*/ 523420 w 960644"/>
              <a:gd name="connsiteY21" fmla="*/ 531263 h 960644"/>
              <a:gd name="connsiteX22" fmla="*/ 591190 w 960644"/>
              <a:gd name="connsiteY22" fmla="*/ 478844 h 960644"/>
              <a:gd name="connsiteX23" fmla="*/ 657362 w 960644"/>
              <a:gd name="connsiteY23" fmla="*/ 525899 h 960644"/>
              <a:gd name="connsiteX24" fmla="*/ 664966 w 960644"/>
              <a:gd name="connsiteY24" fmla="*/ 590880 h 960644"/>
              <a:gd name="connsiteX25" fmla="*/ 665109 w 960644"/>
              <a:gd name="connsiteY25" fmla="*/ 762723 h 960644"/>
              <a:gd name="connsiteX26" fmla="*/ 679102 w 960644"/>
              <a:gd name="connsiteY26" fmla="*/ 777097 h 960644"/>
              <a:gd name="connsiteX27" fmla="*/ 763605 w 960644"/>
              <a:gd name="connsiteY27" fmla="*/ 777097 h 960644"/>
              <a:gd name="connsiteX28" fmla="*/ 777288 w 960644"/>
              <a:gd name="connsiteY28" fmla="*/ 763486 h 960644"/>
              <a:gd name="connsiteX29" fmla="*/ 777002 w 960644"/>
              <a:gd name="connsiteY29" fmla="*/ 539057 h 960644"/>
              <a:gd name="connsiteX30" fmla="*/ 769350 w 960644"/>
              <a:gd name="connsiteY30" fmla="*/ 474935 h 960644"/>
              <a:gd name="connsiteX31" fmla="*/ 692880 w 960644"/>
              <a:gd name="connsiteY31" fmla="*/ 390146 h 960644"/>
              <a:gd name="connsiteX32" fmla="*/ 645730 w 960644"/>
              <a:gd name="connsiteY32" fmla="*/ 382613 h 960644"/>
              <a:gd name="connsiteX33" fmla="*/ 517675 w 960644"/>
              <a:gd name="connsiteY33" fmla="*/ 431503 h 960644"/>
              <a:gd name="connsiteX34" fmla="*/ 512479 w 960644"/>
              <a:gd name="connsiteY34" fmla="*/ 434578 h 960644"/>
              <a:gd name="connsiteX35" fmla="*/ 510334 w 960644"/>
              <a:gd name="connsiteY35" fmla="*/ 428905 h 960644"/>
              <a:gd name="connsiteX36" fmla="*/ 510357 w 960644"/>
              <a:gd name="connsiteY36" fmla="*/ 394174 h 960644"/>
              <a:gd name="connsiteX37" fmla="*/ 499345 w 960644"/>
              <a:gd name="connsiteY37" fmla="*/ 383185 h 960644"/>
              <a:gd name="connsiteX38" fmla="*/ 420467 w 960644"/>
              <a:gd name="connsiteY38" fmla="*/ 383280 h 960644"/>
              <a:gd name="connsiteX39" fmla="*/ 405759 w 960644"/>
              <a:gd name="connsiteY39" fmla="*/ 398155 h 960644"/>
              <a:gd name="connsiteX40" fmla="*/ 405759 w 960644"/>
              <a:gd name="connsiteY40" fmla="*/ 580344 h 960644"/>
              <a:gd name="connsiteX41" fmla="*/ 318920 w 960644"/>
              <a:gd name="connsiteY41" fmla="*/ 580344 h 960644"/>
              <a:gd name="connsiteX42" fmla="*/ 318896 w 960644"/>
              <a:gd name="connsiteY42" fmla="*/ 396391 h 960644"/>
              <a:gd name="connsiteX43" fmla="*/ 306405 w 960644"/>
              <a:gd name="connsiteY43" fmla="*/ 383280 h 960644"/>
              <a:gd name="connsiteX44" fmla="*/ 196610 w 960644"/>
              <a:gd name="connsiteY44" fmla="*/ 383280 h 960644"/>
              <a:gd name="connsiteX45" fmla="*/ 184525 w 960644"/>
              <a:gd name="connsiteY45" fmla="*/ 395843 h 960644"/>
              <a:gd name="connsiteX46" fmla="*/ 184525 w 960644"/>
              <a:gd name="connsiteY46" fmla="*/ 764654 h 960644"/>
              <a:gd name="connsiteX47" fmla="*/ 196563 w 960644"/>
              <a:gd name="connsiteY47" fmla="*/ 777073 h 960644"/>
              <a:gd name="connsiteX48" fmla="*/ 306357 w 960644"/>
              <a:gd name="connsiteY48" fmla="*/ 777073 h 960644"/>
              <a:gd name="connsiteX49" fmla="*/ 318920 w 960644"/>
              <a:gd name="connsiteY49" fmla="*/ 764249 h 960644"/>
              <a:gd name="connsiteX50" fmla="*/ 318920 w 960644"/>
              <a:gd name="connsiteY50" fmla="*/ 580344 h 960644"/>
              <a:gd name="connsiteX51" fmla="*/ 182499 w 960644"/>
              <a:gd name="connsiteY51" fmla="*/ 251007 h 960644"/>
              <a:gd name="connsiteX52" fmla="*/ 251031 w 960644"/>
              <a:gd name="connsiteY52" fmla="*/ 319015 h 960644"/>
              <a:gd name="connsiteX53" fmla="*/ 319611 w 960644"/>
              <a:gd name="connsiteY53" fmla="*/ 250435 h 960644"/>
              <a:gd name="connsiteX54" fmla="*/ 251079 w 960644"/>
              <a:gd name="connsiteY54" fmla="*/ 181855 h 960644"/>
              <a:gd name="connsiteX55" fmla="*/ 182499 w 960644"/>
              <a:gd name="connsiteY55" fmla="*/ 251007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60644" h="960644">
                <a:moveTo>
                  <a:pt x="0" y="747658"/>
                </a:moveTo>
                <a:cubicBezTo>
                  <a:pt x="0" y="569831"/>
                  <a:pt x="0" y="391981"/>
                  <a:pt x="0" y="214155"/>
                </a:cubicBezTo>
                <a:cubicBezTo>
                  <a:pt x="548" y="211413"/>
                  <a:pt x="1120" y="208672"/>
                  <a:pt x="1621" y="205907"/>
                </a:cubicBezTo>
                <a:cubicBezTo>
                  <a:pt x="16686" y="120379"/>
                  <a:pt x="63383" y="58759"/>
                  <a:pt x="141522" y="20977"/>
                </a:cubicBezTo>
                <a:cubicBezTo>
                  <a:pt x="165074" y="9583"/>
                  <a:pt x="190437" y="4267"/>
                  <a:pt x="216038" y="0"/>
                </a:cubicBezTo>
                <a:cubicBezTo>
                  <a:pt x="392625" y="0"/>
                  <a:pt x="569188" y="0"/>
                  <a:pt x="745775" y="0"/>
                </a:cubicBezTo>
                <a:cubicBezTo>
                  <a:pt x="750352" y="977"/>
                  <a:pt x="754905" y="2193"/>
                  <a:pt x="759505" y="2884"/>
                </a:cubicBezTo>
                <a:cubicBezTo>
                  <a:pt x="872089" y="19857"/>
                  <a:pt x="961813" y="122047"/>
                  <a:pt x="962290" y="236037"/>
                </a:cubicBezTo>
                <a:cubicBezTo>
                  <a:pt x="962981" y="400086"/>
                  <a:pt x="962957" y="564158"/>
                  <a:pt x="962170" y="728207"/>
                </a:cubicBezTo>
                <a:cubicBezTo>
                  <a:pt x="961884" y="786155"/>
                  <a:pt x="940359" y="837119"/>
                  <a:pt x="901862" y="880217"/>
                </a:cubicBezTo>
                <a:cubicBezTo>
                  <a:pt x="852376" y="935639"/>
                  <a:pt x="789803" y="962599"/>
                  <a:pt x="715502" y="962480"/>
                </a:cubicBezTo>
                <a:cubicBezTo>
                  <a:pt x="661963" y="962385"/>
                  <a:pt x="608424" y="962480"/>
                  <a:pt x="554886" y="962456"/>
                </a:cubicBezTo>
                <a:cubicBezTo>
                  <a:pt x="448762" y="962432"/>
                  <a:pt x="342590" y="963886"/>
                  <a:pt x="236490" y="961932"/>
                </a:cubicBezTo>
                <a:cubicBezTo>
                  <a:pt x="149842" y="960335"/>
                  <a:pt x="82763" y="920288"/>
                  <a:pt x="35470" y="847703"/>
                </a:cubicBezTo>
                <a:cubicBezTo>
                  <a:pt x="15661" y="817287"/>
                  <a:pt x="5244" y="783342"/>
                  <a:pt x="0" y="747658"/>
                </a:cubicBezTo>
                <a:close/>
                <a:moveTo>
                  <a:pt x="405759" y="580344"/>
                </a:moveTo>
                <a:cubicBezTo>
                  <a:pt x="405759" y="641701"/>
                  <a:pt x="405735" y="703034"/>
                  <a:pt x="405783" y="764392"/>
                </a:cubicBezTo>
                <a:cubicBezTo>
                  <a:pt x="405783" y="776382"/>
                  <a:pt x="406594" y="777097"/>
                  <a:pt x="418631" y="777121"/>
                </a:cubicBezTo>
                <a:cubicBezTo>
                  <a:pt x="447117" y="777169"/>
                  <a:pt x="475603" y="777145"/>
                  <a:pt x="504088" y="777121"/>
                </a:cubicBezTo>
                <a:cubicBezTo>
                  <a:pt x="517747" y="777121"/>
                  <a:pt x="517771" y="777073"/>
                  <a:pt x="517771" y="763605"/>
                </a:cubicBezTo>
                <a:cubicBezTo>
                  <a:pt x="517795" y="700389"/>
                  <a:pt x="517819" y="637148"/>
                  <a:pt x="517842" y="573931"/>
                </a:cubicBezTo>
                <a:cubicBezTo>
                  <a:pt x="517842" y="559462"/>
                  <a:pt x="519797" y="545279"/>
                  <a:pt x="523420" y="531263"/>
                </a:cubicBezTo>
                <a:cubicBezTo>
                  <a:pt x="532073" y="497843"/>
                  <a:pt x="554719" y="480298"/>
                  <a:pt x="591190" y="478844"/>
                </a:cubicBezTo>
                <a:cubicBezTo>
                  <a:pt x="624205" y="477533"/>
                  <a:pt x="646540" y="493361"/>
                  <a:pt x="657362" y="525899"/>
                </a:cubicBezTo>
                <a:cubicBezTo>
                  <a:pt x="664394" y="547019"/>
                  <a:pt x="664800" y="569021"/>
                  <a:pt x="664966" y="590880"/>
                </a:cubicBezTo>
                <a:cubicBezTo>
                  <a:pt x="665372" y="648161"/>
                  <a:pt x="665086" y="705442"/>
                  <a:pt x="665109" y="762723"/>
                </a:cubicBezTo>
                <a:cubicBezTo>
                  <a:pt x="665109" y="776859"/>
                  <a:pt x="665348" y="777097"/>
                  <a:pt x="679102" y="777097"/>
                </a:cubicBezTo>
                <a:cubicBezTo>
                  <a:pt x="707278" y="777121"/>
                  <a:pt x="735453" y="777121"/>
                  <a:pt x="763605" y="777097"/>
                </a:cubicBezTo>
                <a:cubicBezTo>
                  <a:pt x="777121" y="777097"/>
                  <a:pt x="777312" y="776954"/>
                  <a:pt x="777288" y="763486"/>
                </a:cubicBezTo>
                <a:cubicBezTo>
                  <a:pt x="777216" y="688684"/>
                  <a:pt x="777169" y="613859"/>
                  <a:pt x="777002" y="539057"/>
                </a:cubicBezTo>
                <a:cubicBezTo>
                  <a:pt x="776954" y="517413"/>
                  <a:pt x="774427" y="495983"/>
                  <a:pt x="769350" y="474935"/>
                </a:cubicBezTo>
                <a:cubicBezTo>
                  <a:pt x="759195" y="432910"/>
                  <a:pt x="735501" y="402970"/>
                  <a:pt x="692880" y="390146"/>
                </a:cubicBezTo>
                <a:cubicBezTo>
                  <a:pt x="677505" y="385521"/>
                  <a:pt x="661653" y="383066"/>
                  <a:pt x="645730" y="382613"/>
                </a:cubicBezTo>
                <a:cubicBezTo>
                  <a:pt x="596434" y="381254"/>
                  <a:pt x="549618" y="387094"/>
                  <a:pt x="517675" y="431503"/>
                </a:cubicBezTo>
                <a:cubicBezTo>
                  <a:pt x="516436" y="433220"/>
                  <a:pt x="515101" y="435484"/>
                  <a:pt x="512479" y="434578"/>
                </a:cubicBezTo>
                <a:cubicBezTo>
                  <a:pt x="509833" y="433649"/>
                  <a:pt x="510357" y="430979"/>
                  <a:pt x="510334" y="428905"/>
                </a:cubicBezTo>
                <a:cubicBezTo>
                  <a:pt x="510214" y="417320"/>
                  <a:pt x="509881" y="405735"/>
                  <a:pt x="510357" y="394174"/>
                </a:cubicBezTo>
                <a:cubicBezTo>
                  <a:pt x="510691" y="385926"/>
                  <a:pt x="507354" y="383090"/>
                  <a:pt x="499345" y="383185"/>
                </a:cubicBezTo>
                <a:cubicBezTo>
                  <a:pt x="473052" y="383447"/>
                  <a:pt x="446759" y="383257"/>
                  <a:pt x="420467" y="383280"/>
                </a:cubicBezTo>
                <a:cubicBezTo>
                  <a:pt x="406236" y="383304"/>
                  <a:pt x="405759" y="383781"/>
                  <a:pt x="405759" y="398155"/>
                </a:cubicBezTo>
                <a:cubicBezTo>
                  <a:pt x="405735" y="458893"/>
                  <a:pt x="405735" y="519630"/>
                  <a:pt x="405759" y="580344"/>
                </a:cubicBezTo>
                <a:close/>
                <a:moveTo>
                  <a:pt x="318920" y="580344"/>
                </a:moveTo>
                <a:cubicBezTo>
                  <a:pt x="318920" y="519034"/>
                  <a:pt x="318944" y="457724"/>
                  <a:pt x="318896" y="396391"/>
                </a:cubicBezTo>
                <a:cubicBezTo>
                  <a:pt x="318896" y="384067"/>
                  <a:pt x="318205" y="383304"/>
                  <a:pt x="306405" y="383280"/>
                </a:cubicBezTo>
                <a:cubicBezTo>
                  <a:pt x="269815" y="383209"/>
                  <a:pt x="233201" y="383209"/>
                  <a:pt x="196610" y="383280"/>
                </a:cubicBezTo>
                <a:cubicBezTo>
                  <a:pt x="185359" y="383304"/>
                  <a:pt x="184525" y="384234"/>
                  <a:pt x="184525" y="395843"/>
                </a:cubicBezTo>
                <a:cubicBezTo>
                  <a:pt x="184501" y="518772"/>
                  <a:pt x="184501" y="641725"/>
                  <a:pt x="184525" y="764654"/>
                </a:cubicBezTo>
                <a:cubicBezTo>
                  <a:pt x="184525" y="776525"/>
                  <a:pt x="185073" y="777049"/>
                  <a:pt x="196563" y="777073"/>
                </a:cubicBezTo>
                <a:cubicBezTo>
                  <a:pt x="233153" y="777121"/>
                  <a:pt x="269767" y="777121"/>
                  <a:pt x="306357" y="777073"/>
                </a:cubicBezTo>
                <a:cubicBezTo>
                  <a:pt x="318515" y="777073"/>
                  <a:pt x="318920" y="776668"/>
                  <a:pt x="318920" y="764249"/>
                </a:cubicBezTo>
                <a:cubicBezTo>
                  <a:pt x="318920" y="702987"/>
                  <a:pt x="318920" y="641677"/>
                  <a:pt x="318920" y="580344"/>
                </a:cubicBezTo>
                <a:close/>
                <a:moveTo>
                  <a:pt x="182499" y="251007"/>
                </a:moveTo>
                <a:cubicBezTo>
                  <a:pt x="182689" y="289528"/>
                  <a:pt x="212462" y="319063"/>
                  <a:pt x="251031" y="319015"/>
                </a:cubicBezTo>
                <a:cubicBezTo>
                  <a:pt x="288742" y="318967"/>
                  <a:pt x="319540" y="288146"/>
                  <a:pt x="319611" y="250435"/>
                </a:cubicBezTo>
                <a:cubicBezTo>
                  <a:pt x="319683" y="212486"/>
                  <a:pt x="289266" y="182046"/>
                  <a:pt x="251079" y="181855"/>
                </a:cubicBezTo>
                <a:cubicBezTo>
                  <a:pt x="212629" y="181617"/>
                  <a:pt x="182284" y="212224"/>
                  <a:pt x="182499" y="251007"/>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0C0D6FCA-A6FF-4DDD-8B8E-58F0C3DC1489}"/>
              </a:ext>
            </a:extLst>
          </p:cNvPr>
          <p:cNvSpPr/>
          <p:nvPr/>
        </p:nvSpPr>
        <p:spPr>
          <a:xfrm>
            <a:off x="11049797" y="2839020"/>
            <a:ext cx="152435" cy="152432"/>
          </a:xfrm>
          <a:custGeom>
            <a:avLst/>
            <a:gdLst>
              <a:gd name="connsiteX0" fmla="*/ 521409 w 960644"/>
              <a:gd name="connsiteY0" fmla="*/ 962863 h 960644"/>
              <a:gd name="connsiteX1" fmla="*/ 442531 w 960644"/>
              <a:gd name="connsiteY1" fmla="*/ 962863 h 960644"/>
              <a:gd name="connsiteX2" fmla="*/ 391567 w 960644"/>
              <a:gd name="connsiteY2" fmla="*/ 955378 h 960644"/>
              <a:gd name="connsiteX3" fmla="*/ 6928 w 960644"/>
              <a:gd name="connsiteY3" fmla="*/ 401446 h 960644"/>
              <a:gd name="connsiteX4" fmla="*/ 579286 w 960644"/>
              <a:gd name="connsiteY4" fmla="*/ 10872 h 960644"/>
              <a:gd name="connsiteX5" fmla="*/ 947001 w 960644"/>
              <a:gd name="connsiteY5" fmla="*/ 356012 h 960644"/>
              <a:gd name="connsiteX6" fmla="*/ 962757 w 960644"/>
              <a:gd name="connsiteY6" fmla="*/ 442590 h 960644"/>
              <a:gd name="connsiteX7" fmla="*/ 962757 w 960644"/>
              <a:gd name="connsiteY7" fmla="*/ 521467 h 960644"/>
              <a:gd name="connsiteX8" fmla="*/ 955821 w 960644"/>
              <a:gd name="connsiteY8" fmla="*/ 568689 h 960644"/>
              <a:gd name="connsiteX9" fmla="*/ 609702 w 960644"/>
              <a:gd name="connsiteY9" fmla="*/ 946582 h 960644"/>
              <a:gd name="connsiteX10" fmla="*/ 521409 w 960644"/>
              <a:gd name="connsiteY10" fmla="*/ 962863 h 960644"/>
              <a:gd name="connsiteX11" fmla="*/ 522553 w 960644"/>
              <a:gd name="connsiteY11" fmla="*/ 637746 h 960644"/>
              <a:gd name="connsiteX12" fmla="*/ 522553 w 960644"/>
              <a:gd name="connsiteY12" fmla="*/ 511932 h 960644"/>
              <a:gd name="connsiteX13" fmla="*/ 536641 w 960644"/>
              <a:gd name="connsiteY13" fmla="*/ 498202 h 960644"/>
              <a:gd name="connsiteX14" fmla="*/ 591085 w 960644"/>
              <a:gd name="connsiteY14" fmla="*/ 498226 h 960644"/>
              <a:gd name="connsiteX15" fmla="*/ 601431 w 960644"/>
              <a:gd name="connsiteY15" fmla="*/ 490312 h 960644"/>
              <a:gd name="connsiteX16" fmla="*/ 609273 w 960644"/>
              <a:gd name="connsiteY16" fmla="*/ 411935 h 960644"/>
              <a:gd name="connsiteX17" fmla="*/ 599834 w 960644"/>
              <a:gd name="connsiteY17" fmla="*/ 401589 h 960644"/>
              <a:gd name="connsiteX18" fmla="*/ 534114 w 960644"/>
              <a:gd name="connsiteY18" fmla="*/ 401875 h 960644"/>
              <a:gd name="connsiteX19" fmla="*/ 522410 w 960644"/>
              <a:gd name="connsiteY19" fmla="*/ 389814 h 960644"/>
              <a:gd name="connsiteX20" fmla="*/ 522577 w 960644"/>
              <a:gd name="connsiteY20" fmla="*/ 343808 h 960644"/>
              <a:gd name="connsiteX21" fmla="*/ 551802 w 960644"/>
              <a:gd name="connsiteY21" fmla="*/ 314416 h 960644"/>
              <a:gd name="connsiteX22" fmla="*/ 599691 w 960644"/>
              <a:gd name="connsiteY22" fmla="*/ 314440 h 960644"/>
              <a:gd name="connsiteX23" fmla="*/ 609130 w 960644"/>
              <a:gd name="connsiteY23" fmla="*/ 304953 h 960644"/>
              <a:gd name="connsiteX24" fmla="*/ 609130 w 960644"/>
              <a:gd name="connsiteY24" fmla="*/ 230771 h 960644"/>
              <a:gd name="connsiteX25" fmla="*/ 599595 w 960644"/>
              <a:gd name="connsiteY25" fmla="*/ 221355 h 960644"/>
              <a:gd name="connsiteX26" fmla="*/ 508537 w 960644"/>
              <a:gd name="connsiteY26" fmla="*/ 221808 h 960644"/>
              <a:gd name="connsiteX27" fmla="*/ 416096 w 960644"/>
              <a:gd name="connsiteY27" fmla="*/ 290937 h 960644"/>
              <a:gd name="connsiteX28" fmla="*/ 408968 w 960644"/>
              <a:gd name="connsiteY28" fmla="*/ 333295 h 960644"/>
              <a:gd name="connsiteX29" fmla="*/ 408897 w 960644"/>
              <a:gd name="connsiteY29" fmla="*/ 386810 h 960644"/>
              <a:gd name="connsiteX30" fmla="*/ 394404 w 960644"/>
              <a:gd name="connsiteY30" fmla="*/ 401780 h 960644"/>
              <a:gd name="connsiteX31" fmla="*/ 362485 w 960644"/>
              <a:gd name="connsiteY31" fmla="*/ 401732 h 960644"/>
              <a:gd name="connsiteX32" fmla="*/ 352998 w 960644"/>
              <a:gd name="connsiteY32" fmla="*/ 411148 h 960644"/>
              <a:gd name="connsiteX33" fmla="*/ 352998 w 960644"/>
              <a:gd name="connsiteY33" fmla="*/ 489072 h 960644"/>
              <a:gd name="connsiteX34" fmla="*/ 362628 w 960644"/>
              <a:gd name="connsiteY34" fmla="*/ 498297 h 960644"/>
              <a:gd name="connsiteX35" fmla="*/ 390804 w 960644"/>
              <a:gd name="connsiteY35" fmla="*/ 498250 h 960644"/>
              <a:gd name="connsiteX36" fmla="*/ 408921 w 960644"/>
              <a:gd name="connsiteY36" fmla="*/ 516819 h 960644"/>
              <a:gd name="connsiteX37" fmla="*/ 408921 w 960644"/>
              <a:gd name="connsiteY37" fmla="*/ 762820 h 960644"/>
              <a:gd name="connsiteX38" fmla="*/ 422722 w 960644"/>
              <a:gd name="connsiteY38" fmla="*/ 776431 h 960644"/>
              <a:gd name="connsiteX39" fmla="*/ 510038 w 960644"/>
              <a:gd name="connsiteY39" fmla="*/ 776431 h 960644"/>
              <a:gd name="connsiteX40" fmla="*/ 522529 w 960644"/>
              <a:gd name="connsiteY40" fmla="*/ 763583 h 960644"/>
              <a:gd name="connsiteX41" fmla="*/ 522553 w 960644"/>
              <a:gd name="connsiteY41" fmla="*/ 637746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0644" h="960644">
                <a:moveTo>
                  <a:pt x="521409" y="962863"/>
                </a:moveTo>
                <a:cubicBezTo>
                  <a:pt x="495116" y="962863"/>
                  <a:pt x="468824" y="962863"/>
                  <a:pt x="442531" y="962863"/>
                </a:cubicBezTo>
                <a:cubicBezTo>
                  <a:pt x="425535" y="960408"/>
                  <a:pt x="408420" y="958620"/>
                  <a:pt x="391567" y="955378"/>
                </a:cubicBezTo>
                <a:cubicBezTo>
                  <a:pt x="140679" y="907060"/>
                  <a:pt x="-37982" y="667399"/>
                  <a:pt x="6928" y="401446"/>
                </a:cubicBezTo>
                <a:cubicBezTo>
                  <a:pt x="52409" y="132085"/>
                  <a:pt x="312451" y="-46958"/>
                  <a:pt x="579286" y="10872"/>
                </a:cubicBezTo>
                <a:cubicBezTo>
                  <a:pt x="768531" y="51896"/>
                  <a:pt x="890339" y="170796"/>
                  <a:pt x="947001" y="356012"/>
                </a:cubicBezTo>
                <a:cubicBezTo>
                  <a:pt x="955630" y="384188"/>
                  <a:pt x="959253" y="413413"/>
                  <a:pt x="962757" y="442590"/>
                </a:cubicBezTo>
                <a:cubicBezTo>
                  <a:pt x="962757" y="468882"/>
                  <a:pt x="962757" y="495175"/>
                  <a:pt x="962757" y="521467"/>
                </a:cubicBezTo>
                <a:cubicBezTo>
                  <a:pt x="960493" y="537224"/>
                  <a:pt x="959205" y="553195"/>
                  <a:pt x="955821" y="568689"/>
                </a:cubicBezTo>
                <a:cubicBezTo>
                  <a:pt x="913915" y="761843"/>
                  <a:pt x="798232" y="887680"/>
                  <a:pt x="609702" y="946582"/>
                </a:cubicBezTo>
                <a:cubicBezTo>
                  <a:pt x="581026" y="955593"/>
                  <a:pt x="551206" y="959288"/>
                  <a:pt x="521409" y="962863"/>
                </a:cubicBezTo>
                <a:close/>
                <a:moveTo>
                  <a:pt x="522553" y="637746"/>
                </a:moveTo>
                <a:cubicBezTo>
                  <a:pt x="522553" y="595816"/>
                  <a:pt x="522529" y="553862"/>
                  <a:pt x="522553" y="511932"/>
                </a:cubicBezTo>
                <a:cubicBezTo>
                  <a:pt x="522553" y="498250"/>
                  <a:pt x="522601" y="498226"/>
                  <a:pt x="536641" y="498202"/>
                </a:cubicBezTo>
                <a:cubicBezTo>
                  <a:pt x="554781" y="498178"/>
                  <a:pt x="572945" y="498107"/>
                  <a:pt x="591085" y="498226"/>
                </a:cubicBezTo>
                <a:cubicBezTo>
                  <a:pt x="596783" y="498274"/>
                  <a:pt x="600787" y="497010"/>
                  <a:pt x="601431" y="490312"/>
                </a:cubicBezTo>
                <a:cubicBezTo>
                  <a:pt x="603886" y="464162"/>
                  <a:pt x="606365" y="438037"/>
                  <a:pt x="609273" y="411935"/>
                </a:cubicBezTo>
                <a:cubicBezTo>
                  <a:pt x="610132" y="404140"/>
                  <a:pt x="607891" y="401423"/>
                  <a:pt x="599834" y="401589"/>
                </a:cubicBezTo>
                <a:cubicBezTo>
                  <a:pt x="577927" y="402042"/>
                  <a:pt x="556021" y="401423"/>
                  <a:pt x="534114" y="401875"/>
                </a:cubicBezTo>
                <a:cubicBezTo>
                  <a:pt x="525008" y="402066"/>
                  <a:pt x="522076" y="398681"/>
                  <a:pt x="522410" y="389814"/>
                </a:cubicBezTo>
                <a:cubicBezTo>
                  <a:pt x="522958" y="374510"/>
                  <a:pt x="522482" y="359159"/>
                  <a:pt x="522577" y="343808"/>
                </a:cubicBezTo>
                <a:cubicBezTo>
                  <a:pt x="522696" y="323546"/>
                  <a:pt x="531564" y="314583"/>
                  <a:pt x="551802" y="314416"/>
                </a:cubicBezTo>
                <a:cubicBezTo>
                  <a:pt x="567773" y="314273"/>
                  <a:pt x="583720" y="314202"/>
                  <a:pt x="599691" y="314440"/>
                </a:cubicBezTo>
                <a:cubicBezTo>
                  <a:pt x="606532" y="314535"/>
                  <a:pt x="609178" y="311770"/>
                  <a:pt x="609130" y="304953"/>
                </a:cubicBezTo>
                <a:cubicBezTo>
                  <a:pt x="608916" y="280234"/>
                  <a:pt x="608916" y="255514"/>
                  <a:pt x="609130" y="230771"/>
                </a:cubicBezTo>
                <a:cubicBezTo>
                  <a:pt x="609178" y="223882"/>
                  <a:pt x="606365" y="221308"/>
                  <a:pt x="599595" y="221355"/>
                </a:cubicBezTo>
                <a:cubicBezTo>
                  <a:pt x="569250" y="221570"/>
                  <a:pt x="538858" y="220759"/>
                  <a:pt x="508537" y="221808"/>
                </a:cubicBezTo>
                <a:cubicBezTo>
                  <a:pt x="464795" y="223310"/>
                  <a:pt x="430446" y="249603"/>
                  <a:pt x="416096" y="290937"/>
                </a:cubicBezTo>
                <a:cubicBezTo>
                  <a:pt x="411328" y="304643"/>
                  <a:pt x="408921" y="318755"/>
                  <a:pt x="408968" y="333295"/>
                </a:cubicBezTo>
                <a:cubicBezTo>
                  <a:pt x="409040" y="351126"/>
                  <a:pt x="408944" y="368980"/>
                  <a:pt x="408897" y="386810"/>
                </a:cubicBezTo>
                <a:cubicBezTo>
                  <a:pt x="408849" y="401446"/>
                  <a:pt x="408563" y="401709"/>
                  <a:pt x="394404" y="401780"/>
                </a:cubicBezTo>
                <a:cubicBezTo>
                  <a:pt x="383772" y="401828"/>
                  <a:pt x="373117" y="401995"/>
                  <a:pt x="362485" y="401732"/>
                </a:cubicBezTo>
                <a:cubicBezTo>
                  <a:pt x="355716" y="401566"/>
                  <a:pt x="352950" y="404259"/>
                  <a:pt x="352998" y="411148"/>
                </a:cubicBezTo>
                <a:cubicBezTo>
                  <a:pt x="353213" y="437131"/>
                  <a:pt x="353213" y="463090"/>
                  <a:pt x="352998" y="489072"/>
                </a:cubicBezTo>
                <a:cubicBezTo>
                  <a:pt x="352950" y="496104"/>
                  <a:pt x="355954" y="498488"/>
                  <a:pt x="362628" y="498297"/>
                </a:cubicBezTo>
                <a:cubicBezTo>
                  <a:pt x="371996" y="498011"/>
                  <a:pt x="381412" y="498107"/>
                  <a:pt x="390804" y="498250"/>
                </a:cubicBezTo>
                <a:cubicBezTo>
                  <a:pt x="408015" y="498536"/>
                  <a:pt x="408944" y="494603"/>
                  <a:pt x="408921" y="516819"/>
                </a:cubicBezTo>
                <a:cubicBezTo>
                  <a:pt x="408873" y="598819"/>
                  <a:pt x="408897" y="680820"/>
                  <a:pt x="408921" y="762820"/>
                </a:cubicBezTo>
                <a:cubicBezTo>
                  <a:pt x="408921" y="776074"/>
                  <a:pt x="409302" y="776408"/>
                  <a:pt x="422722" y="776431"/>
                </a:cubicBezTo>
                <a:cubicBezTo>
                  <a:pt x="451828" y="776455"/>
                  <a:pt x="480933" y="776455"/>
                  <a:pt x="510038" y="776431"/>
                </a:cubicBezTo>
                <a:cubicBezTo>
                  <a:pt x="522219" y="776408"/>
                  <a:pt x="522529" y="776074"/>
                  <a:pt x="522529" y="763583"/>
                </a:cubicBezTo>
                <a:cubicBezTo>
                  <a:pt x="522577" y="721629"/>
                  <a:pt x="522553" y="679700"/>
                  <a:pt x="522553" y="637746"/>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495DA4D-48D5-47D1-897F-3A802842F11A}"/>
              </a:ext>
            </a:extLst>
          </p:cNvPr>
          <p:cNvSpPr/>
          <p:nvPr/>
        </p:nvSpPr>
        <p:spPr>
          <a:xfrm>
            <a:off x="11050476" y="2569999"/>
            <a:ext cx="154703" cy="135032"/>
          </a:xfrm>
          <a:custGeom>
            <a:avLst/>
            <a:gdLst>
              <a:gd name="connsiteX0" fmla="*/ 0 w 974947"/>
              <a:gd name="connsiteY0" fmla="*/ 305281 h 850992"/>
              <a:gd name="connsiteX1" fmla="*/ 0 w 974947"/>
              <a:gd name="connsiteY1" fmla="*/ 284304 h 850992"/>
              <a:gd name="connsiteX2" fmla="*/ 44695 w 974947"/>
              <a:gd name="connsiteY2" fmla="*/ 267117 h 850992"/>
              <a:gd name="connsiteX3" fmla="*/ 66506 w 974947"/>
              <a:gd name="connsiteY3" fmla="*/ 273529 h 850992"/>
              <a:gd name="connsiteX4" fmla="*/ 64933 w 974947"/>
              <a:gd name="connsiteY4" fmla="*/ 268476 h 850992"/>
              <a:gd name="connsiteX5" fmla="*/ 47031 w 974947"/>
              <a:gd name="connsiteY5" fmla="*/ 150576 h 850992"/>
              <a:gd name="connsiteX6" fmla="*/ 80856 w 974947"/>
              <a:gd name="connsiteY6" fmla="*/ 66669 h 850992"/>
              <a:gd name="connsiteX7" fmla="*/ 131320 w 974947"/>
              <a:gd name="connsiteY7" fmla="*/ 68552 h 850992"/>
              <a:gd name="connsiteX8" fmla="*/ 141570 w 974947"/>
              <a:gd name="connsiteY8" fmla="*/ 85739 h 850992"/>
              <a:gd name="connsiteX9" fmla="*/ 449167 w 974947"/>
              <a:gd name="connsiteY9" fmla="*/ 294626 h 850992"/>
              <a:gd name="connsiteX10" fmla="*/ 464637 w 974947"/>
              <a:gd name="connsiteY10" fmla="*/ 281443 h 850992"/>
              <a:gd name="connsiteX11" fmla="*/ 537127 w 974947"/>
              <a:gd name="connsiteY11" fmla="*/ 100637 h 850992"/>
              <a:gd name="connsiteX12" fmla="*/ 769660 w 974947"/>
              <a:gd name="connsiteY12" fmla="*/ 57778 h 850992"/>
              <a:gd name="connsiteX13" fmla="*/ 791876 w 974947"/>
              <a:gd name="connsiteY13" fmla="*/ 57444 h 850992"/>
              <a:gd name="connsiteX14" fmla="*/ 877333 w 974947"/>
              <a:gd name="connsiteY14" fmla="*/ 15252 h 850992"/>
              <a:gd name="connsiteX15" fmla="*/ 907678 w 974947"/>
              <a:gd name="connsiteY15" fmla="*/ 1569 h 850992"/>
              <a:gd name="connsiteX16" fmla="*/ 946080 w 974947"/>
              <a:gd name="connsiteY16" fmla="*/ 25335 h 850992"/>
              <a:gd name="connsiteX17" fmla="*/ 941122 w 974947"/>
              <a:gd name="connsiteY17" fmla="*/ 48219 h 850992"/>
              <a:gd name="connsiteX18" fmla="*/ 902553 w 974947"/>
              <a:gd name="connsiteY18" fmla="*/ 125905 h 850992"/>
              <a:gd name="connsiteX19" fmla="*/ 900742 w 974947"/>
              <a:gd name="connsiteY19" fmla="*/ 132961 h 850992"/>
              <a:gd name="connsiteX20" fmla="*/ 908560 w 974947"/>
              <a:gd name="connsiteY20" fmla="*/ 134534 h 850992"/>
              <a:gd name="connsiteX21" fmla="*/ 936974 w 974947"/>
              <a:gd name="connsiteY21" fmla="*/ 131626 h 850992"/>
              <a:gd name="connsiteX22" fmla="*/ 972230 w 974947"/>
              <a:gd name="connsiteY22" fmla="*/ 145070 h 850992"/>
              <a:gd name="connsiteX23" fmla="*/ 969727 w 974947"/>
              <a:gd name="connsiteY23" fmla="*/ 182566 h 850992"/>
              <a:gd name="connsiteX24" fmla="*/ 932445 w 974947"/>
              <a:gd name="connsiteY24" fmla="*/ 242446 h 850992"/>
              <a:gd name="connsiteX25" fmla="*/ 928321 w 974947"/>
              <a:gd name="connsiteY25" fmla="*/ 255651 h 850992"/>
              <a:gd name="connsiteX26" fmla="*/ 933709 w 974947"/>
              <a:gd name="connsiteY26" fmla="*/ 303898 h 850992"/>
              <a:gd name="connsiteX27" fmla="*/ 928131 w 974947"/>
              <a:gd name="connsiteY27" fmla="*/ 435742 h 850992"/>
              <a:gd name="connsiteX28" fmla="*/ 812996 w 974947"/>
              <a:gd name="connsiteY28" fmla="*/ 678216 h 850992"/>
              <a:gd name="connsiteX29" fmla="*/ 679317 w 974947"/>
              <a:gd name="connsiteY29" fmla="*/ 789918 h 850992"/>
              <a:gd name="connsiteX30" fmla="*/ 457319 w 974947"/>
              <a:gd name="connsiteY30" fmla="*/ 849225 h 850992"/>
              <a:gd name="connsiteX31" fmla="*/ 246883 w 974947"/>
              <a:gd name="connsiteY31" fmla="*/ 835900 h 850992"/>
              <a:gd name="connsiteX32" fmla="*/ 82573 w 974947"/>
              <a:gd name="connsiteY32" fmla="*/ 785246 h 850992"/>
              <a:gd name="connsiteX33" fmla="*/ 28843 w 974947"/>
              <a:gd name="connsiteY33" fmla="*/ 749585 h 850992"/>
              <a:gd name="connsiteX34" fmla="*/ 33348 w 974947"/>
              <a:gd name="connsiteY34" fmla="*/ 702005 h 850992"/>
              <a:gd name="connsiteX35" fmla="*/ 54421 w 974947"/>
              <a:gd name="connsiteY35" fmla="*/ 697357 h 850992"/>
              <a:gd name="connsiteX36" fmla="*/ 157136 w 974947"/>
              <a:gd name="connsiteY36" fmla="*/ 693662 h 850992"/>
              <a:gd name="connsiteX37" fmla="*/ 272723 w 974947"/>
              <a:gd name="connsiteY37" fmla="*/ 650159 h 850992"/>
              <a:gd name="connsiteX38" fmla="*/ 278802 w 974947"/>
              <a:gd name="connsiteY38" fmla="*/ 643771 h 850992"/>
              <a:gd name="connsiteX39" fmla="*/ 271412 w 974947"/>
              <a:gd name="connsiteY39" fmla="*/ 640434 h 850992"/>
              <a:gd name="connsiteX40" fmla="*/ 218112 w 974947"/>
              <a:gd name="connsiteY40" fmla="*/ 622651 h 850992"/>
              <a:gd name="connsiteX41" fmla="*/ 96112 w 974947"/>
              <a:gd name="connsiteY41" fmla="*/ 544774 h 850992"/>
              <a:gd name="connsiteX42" fmla="*/ 85147 w 974947"/>
              <a:gd name="connsiteY42" fmla="*/ 524251 h 850992"/>
              <a:gd name="connsiteX43" fmla="*/ 111010 w 974947"/>
              <a:gd name="connsiteY43" fmla="*/ 490711 h 850992"/>
              <a:gd name="connsiteX44" fmla="*/ 134514 w 974947"/>
              <a:gd name="connsiteY44" fmla="*/ 482654 h 850992"/>
              <a:gd name="connsiteX45" fmla="*/ 122047 w 974947"/>
              <a:gd name="connsiteY45" fmla="*/ 475456 h 850992"/>
              <a:gd name="connsiteX46" fmla="*/ 22288 w 974947"/>
              <a:gd name="connsiteY46" fmla="*/ 370833 h 850992"/>
              <a:gd name="connsiteX47" fmla="*/ 0 w 974947"/>
              <a:gd name="connsiteY47" fmla="*/ 305281 h 8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4947" h="850992">
                <a:moveTo>
                  <a:pt x="0" y="305281"/>
                </a:moveTo>
                <a:cubicBezTo>
                  <a:pt x="0" y="298297"/>
                  <a:pt x="0" y="291289"/>
                  <a:pt x="0" y="284304"/>
                </a:cubicBezTo>
                <a:cubicBezTo>
                  <a:pt x="11799" y="264853"/>
                  <a:pt x="22884" y="260610"/>
                  <a:pt x="44695" y="267117"/>
                </a:cubicBezTo>
                <a:cubicBezTo>
                  <a:pt x="51560" y="269167"/>
                  <a:pt x="58449" y="271169"/>
                  <a:pt x="66506" y="273529"/>
                </a:cubicBezTo>
                <a:cubicBezTo>
                  <a:pt x="65672" y="270788"/>
                  <a:pt x="65433" y="269573"/>
                  <a:pt x="64933" y="268476"/>
                </a:cubicBezTo>
                <a:cubicBezTo>
                  <a:pt x="47651" y="230885"/>
                  <a:pt x="41382" y="191672"/>
                  <a:pt x="47031" y="150576"/>
                </a:cubicBezTo>
                <a:cubicBezTo>
                  <a:pt x="51250" y="119707"/>
                  <a:pt x="62120" y="91508"/>
                  <a:pt x="80856" y="66669"/>
                </a:cubicBezTo>
                <a:cubicBezTo>
                  <a:pt x="94753" y="48243"/>
                  <a:pt x="118519" y="49387"/>
                  <a:pt x="131320" y="68552"/>
                </a:cubicBezTo>
                <a:cubicBezTo>
                  <a:pt x="135015" y="74083"/>
                  <a:pt x="138114" y="80042"/>
                  <a:pt x="141570" y="85739"/>
                </a:cubicBezTo>
                <a:cubicBezTo>
                  <a:pt x="212200" y="202351"/>
                  <a:pt x="313461" y="273863"/>
                  <a:pt x="449167" y="294626"/>
                </a:cubicBezTo>
                <a:cubicBezTo>
                  <a:pt x="464542" y="296985"/>
                  <a:pt x="464590" y="296842"/>
                  <a:pt x="464637" y="281443"/>
                </a:cubicBezTo>
                <a:cubicBezTo>
                  <a:pt x="464876" y="211600"/>
                  <a:pt x="487974" y="150958"/>
                  <a:pt x="537127" y="100637"/>
                </a:cubicBezTo>
                <a:cubicBezTo>
                  <a:pt x="596172" y="40210"/>
                  <a:pt x="693095" y="22046"/>
                  <a:pt x="769660" y="57778"/>
                </a:cubicBezTo>
                <a:cubicBezTo>
                  <a:pt x="777765" y="61544"/>
                  <a:pt x="784058" y="61425"/>
                  <a:pt x="791876" y="57444"/>
                </a:cubicBezTo>
                <a:cubicBezTo>
                  <a:pt x="820171" y="43022"/>
                  <a:pt x="848776" y="29149"/>
                  <a:pt x="877333" y="15252"/>
                </a:cubicBezTo>
                <a:cubicBezTo>
                  <a:pt x="887321" y="10389"/>
                  <a:pt x="897237" y="5145"/>
                  <a:pt x="907678" y="1569"/>
                </a:cubicBezTo>
                <a:cubicBezTo>
                  <a:pt x="925079" y="-4390"/>
                  <a:pt x="943196" y="7290"/>
                  <a:pt x="946080" y="25335"/>
                </a:cubicBezTo>
                <a:cubicBezTo>
                  <a:pt x="947391" y="33583"/>
                  <a:pt x="944698" y="41020"/>
                  <a:pt x="941122" y="48219"/>
                </a:cubicBezTo>
                <a:cubicBezTo>
                  <a:pt x="928250" y="74106"/>
                  <a:pt x="915378" y="99994"/>
                  <a:pt x="902553" y="125905"/>
                </a:cubicBezTo>
                <a:cubicBezTo>
                  <a:pt x="901457" y="128098"/>
                  <a:pt x="899311" y="130434"/>
                  <a:pt x="900742" y="132961"/>
                </a:cubicBezTo>
                <a:cubicBezTo>
                  <a:pt x="902505" y="136083"/>
                  <a:pt x="905890" y="134772"/>
                  <a:pt x="908560" y="134534"/>
                </a:cubicBezTo>
                <a:cubicBezTo>
                  <a:pt x="918047" y="133700"/>
                  <a:pt x="927511" y="132722"/>
                  <a:pt x="936974" y="131626"/>
                </a:cubicBezTo>
                <a:cubicBezTo>
                  <a:pt x="951110" y="129981"/>
                  <a:pt x="963934" y="132174"/>
                  <a:pt x="972230" y="145070"/>
                </a:cubicBezTo>
                <a:cubicBezTo>
                  <a:pt x="980501" y="157942"/>
                  <a:pt x="977426" y="170409"/>
                  <a:pt x="969727" y="182566"/>
                </a:cubicBezTo>
                <a:cubicBezTo>
                  <a:pt x="957141" y="202423"/>
                  <a:pt x="944841" y="222470"/>
                  <a:pt x="932445" y="242446"/>
                </a:cubicBezTo>
                <a:cubicBezTo>
                  <a:pt x="929942" y="246474"/>
                  <a:pt x="927654" y="250288"/>
                  <a:pt x="928321" y="255651"/>
                </a:cubicBezTo>
                <a:cubicBezTo>
                  <a:pt x="930348" y="271694"/>
                  <a:pt x="932326" y="287737"/>
                  <a:pt x="933709" y="303898"/>
                </a:cubicBezTo>
                <a:cubicBezTo>
                  <a:pt x="937523" y="348140"/>
                  <a:pt x="935949" y="392096"/>
                  <a:pt x="928131" y="435742"/>
                </a:cubicBezTo>
                <a:cubicBezTo>
                  <a:pt x="911802" y="526992"/>
                  <a:pt x="872256" y="607252"/>
                  <a:pt x="812996" y="678216"/>
                </a:cubicBezTo>
                <a:cubicBezTo>
                  <a:pt x="775143" y="723554"/>
                  <a:pt x="731925" y="762218"/>
                  <a:pt x="679317" y="789918"/>
                </a:cubicBezTo>
                <a:cubicBezTo>
                  <a:pt x="609783" y="826532"/>
                  <a:pt x="535101" y="843576"/>
                  <a:pt x="457319" y="849225"/>
                </a:cubicBezTo>
                <a:cubicBezTo>
                  <a:pt x="386570" y="854374"/>
                  <a:pt x="316488" y="849201"/>
                  <a:pt x="246883" y="835900"/>
                </a:cubicBezTo>
                <a:cubicBezTo>
                  <a:pt x="190222" y="825078"/>
                  <a:pt x="134896" y="809965"/>
                  <a:pt x="82573" y="785246"/>
                </a:cubicBezTo>
                <a:cubicBezTo>
                  <a:pt x="63002" y="775996"/>
                  <a:pt x="44123" y="765365"/>
                  <a:pt x="28843" y="749585"/>
                </a:cubicBezTo>
                <a:cubicBezTo>
                  <a:pt x="14159" y="734424"/>
                  <a:pt x="16424" y="712494"/>
                  <a:pt x="33348" y="702005"/>
                </a:cubicBezTo>
                <a:cubicBezTo>
                  <a:pt x="39856" y="697977"/>
                  <a:pt x="46983" y="697309"/>
                  <a:pt x="54421" y="697357"/>
                </a:cubicBezTo>
                <a:cubicBezTo>
                  <a:pt x="88699" y="697524"/>
                  <a:pt x="123001" y="698430"/>
                  <a:pt x="157136" y="693662"/>
                </a:cubicBezTo>
                <a:cubicBezTo>
                  <a:pt x="198970" y="687822"/>
                  <a:pt x="238135" y="675070"/>
                  <a:pt x="272723" y="650159"/>
                </a:cubicBezTo>
                <a:cubicBezTo>
                  <a:pt x="275131" y="648443"/>
                  <a:pt x="279517" y="647514"/>
                  <a:pt x="278802" y="643771"/>
                </a:cubicBezTo>
                <a:cubicBezTo>
                  <a:pt x="278182" y="640624"/>
                  <a:pt x="274034" y="641149"/>
                  <a:pt x="271412" y="640434"/>
                </a:cubicBezTo>
                <a:cubicBezTo>
                  <a:pt x="253319" y="635428"/>
                  <a:pt x="235537" y="629588"/>
                  <a:pt x="218112" y="622651"/>
                </a:cubicBezTo>
                <a:cubicBezTo>
                  <a:pt x="172487" y="604487"/>
                  <a:pt x="130772" y="580197"/>
                  <a:pt x="96112" y="544774"/>
                </a:cubicBezTo>
                <a:cubicBezTo>
                  <a:pt x="90391" y="538934"/>
                  <a:pt x="85886" y="532665"/>
                  <a:pt x="85147" y="524251"/>
                </a:cubicBezTo>
                <a:cubicBezTo>
                  <a:pt x="83669" y="507517"/>
                  <a:pt x="92584" y="496099"/>
                  <a:pt x="111010" y="490711"/>
                </a:cubicBezTo>
                <a:cubicBezTo>
                  <a:pt x="118615" y="488495"/>
                  <a:pt x="126910" y="488041"/>
                  <a:pt x="134514" y="482654"/>
                </a:cubicBezTo>
                <a:cubicBezTo>
                  <a:pt x="129723" y="479889"/>
                  <a:pt x="125885" y="477673"/>
                  <a:pt x="122047" y="475456"/>
                </a:cubicBezTo>
                <a:cubicBezTo>
                  <a:pt x="78544" y="450379"/>
                  <a:pt x="44814" y="416077"/>
                  <a:pt x="22288" y="370833"/>
                </a:cubicBezTo>
                <a:cubicBezTo>
                  <a:pt x="11943" y="349952"/>
                  <a:pt x="5888" y="327688"/>
                  <a:pt x="0" y="305281"/>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C551D07-BC3D-41F7-AEFC-44E704008889}"/>
              </a:ext>
            </a:extLst>
          </p:cNvPr>
          <p:cNvSpPr/>
          <p:nvPr/>
        </p:nvSpPr>
        <p:spPr>
          <a:xfrm>
            <a:off x="11049797" y="3847394"/>
            <a:ext cx="152435" cy="152432"/>
          </a:xfrm>
          <a:custGeom>
            <a:avLst/>
            <a:gdLst>
              <a:gd name="connsiteX0" fmla="*/ 0 w 960644"/>
              <a:gd name="connsiteY0" fmla="*/ 747658 h 960644"/>
              <a:gd name="connsiteX1" fmla="*/ 0 w 960644"/>
              <a:gd name="connsiteY1" fmla="*/ 214155 h 960644"/>
              <a:gd name="connsiteX2" fmla="*/ 1621 w 960644"/>
              <a:gd name="connsiteY2" fmla="*/ 205907 h 960644"/>
              <a:gd name="connsiteX3" fmla="*/ 141522 w 960644"/>
              <a:gd name="connsiteY3" fmla="*/ 20977 h 960644"/>
              <a:gd name="connsiteX4" fmla="*/ 216038 w 960644"/>
              <a:gd name="connsiteY4" fmla="*/ 0 h 960644"/>
              <a:gd name="connsiteX5" fmla="*/ 745775 w 960644"/>
              <a:gd name="connsiteY5" fmla="*/ 0 h 960644"/>
              <a:gd name="connsiteX6" fmla="*/ 759505 w 960644"/>
              <a:gd name="connsiteY6" fmla="*/ 2884 h 960644"/>
              <a:gd name="connsiteX7" fmla="*/ 962290 w 960644"/>
              <a:gd name="connsiteY7" fmla="*/ 236037 h 960644"/>
              <a:gd name="connsiteX8" fmla="*/ 962170 w 960644"/>
              <a:gd name="connsiteY8" fmla="*/ 728207 h 960644"/>
              <a:gd name="connsiteX9" fmla="*/ 901862 w 960644"/>
              <a:gd name="connsiteY9" fmla="*/ 880217 h 960644"/>
              <a:gd name="connsiteX10" fmla="*/ 715502 w 960644"/>
              <a:gd name="connsiteY10" fmla="*/ 962480 h 960644"/>
              <a:gd name="connsiteX11" fmla="*/ 554886 w 960644"/>
              <a:gd name="connsiteY11" fmla="*/ 962456 h 960644"/>
              <a:gd name="connsiteX12" fmla="*/ 236490 w 960644"/>
              <a:gd name="connsiteY12" fmla="*/ 961932 h 960644"/>
              <a:gd name="connsiteX13" fmla="*/ 35470 w 960644"/>
              <a:gd name="connsiteY13" fmla="*/ 847703 h 960644"/>
              <a:gd name="connsiteX14" fmla="*/ 0 w 960644"/>
              <a:gd name="connsiteY14" fmla="*/ 747658 h 960644"/>
              <a:gd name="connsiteX15" fmla="*/ 405759 w 960644"/>
              <a:gd name="connsiteY15" fmla="*/ 580344 h 960644"/>
              <a:gd name="connsiteX16" fmla="*/ 405783 w 960644"/>
              <a:gd name="connsiteY16" fmla="*/ 764392 h 960644"/>
              <a:gd name="connsiteX17" fmla="*/ 418631 w 960644"/>
              <a:gd name="connsiteY17" fmla="*/ 777121 h 960644"/>
              <a:gd name="connsiteX18" fmla="*/ 504088 w 960644"/>
              <a:gd name="connsiteY18" fmla="*/ 777121 h 960644"/>
              <a:gd name="connsiteX19" fmla="*/ 517771 w 960644"/>
              <a:gd name="connsiteY19" fmla="*/ 763605 h 960644"/>
              <a:gd name="connsiteX20" fmla="*/ 517842 w 960644"/>
              <a:gd name="connsiteY20" fmla="*/ 573931 h 960644"/>
              <a:gd name="connsiteX21" fmla="*/ 523420 w 960644"/>
              <a:gd name="connsiteY21" fmla="*/ 531263 h 960644"/>
              <a:gd name="connsiteX22" fmla="*/ 591190 w 960644"/>
              <a:gd name="connsiteY22" fmla="*/ 478844 h 960644"/>
              <a:gd name="connsiteX23" fmla="*/ 657362 w 960644"/>
              <a:gd name="connsiteY23" fmla="*/ 525899 h 960644"/>
              <a:gd name="connsiteX24" fmla="*/ 664966 w 960644"/>
              <a:gd name="connsiteY24" fmla="*/ 590880 h 960644"/>
              <a:gd name="connsiteX25" fmla="*/ 665109 w 960644"/>
              <a:gd name="connsiteY25" fmla="*/ 762723 h 960644"/>
              <a:gd name="connsiteX26" fmla="*/ 679102 w 960644"/>
              <a:gd name="connsiteY26" fmla="*/ 777097 h 960644"/>
              <a:gd name="connsiteX27" fmla="*/ 763605 w 960644"/>
              <a:gd name="connsiteY27" fmla="*/ 777097 h 960644"/>
              <a:gd name="connsiteX28" fmla="*/ 777288 w 960644"/>
              <a:gd name="connsiteY28" fmla="*/ 763486 h 960644"/>
              <a:gd name="connsiteX29" fmla="*/ 777002 w 960644"/>
              <a:gd name="connsiteY29" fmla="*/ 539057 h 960644"/>
              <a:gd name="connsiteX30" fmla="*/ 769350 w 960644"/>
              <a:gd name="connsiteY30" fmla="*/ 474935 h 960644"/>
              <a:gd name="connsiteX31" fmla="*/ 692880 w 960644"/>
              <a:gd name="connsiteY31" fmla="*/ 390146 h 960644"/>
              <a:gd name="connsiteX32" fmla="*/ 645730 w 960644"/>
              <a:gd name="connsiteY32" fmla="*/ 382613 h 960644"/>
              <a:gd name="connsiteX33" fmla="*/ 517675 w 960644"/>
              <a:gd name="connsiteY33" fmla="*/ 431503 h 960644"/>
              <a:gd name="connsiteX34" fmla="*/ 512479 w 960644"/>
              <a:gd name="connsiteY34" fmla="*/ 434578 h 960644"/>
              <a:gd name="connsiteX35" fmla="*/ 510334 w 960644"/>
              <a:gd name="connsiteY35" fmla="*/ 428905 h 960644"/>
              <a:gd name="connsiteX36" fmla="*/ 510357 w 960644"/>
              <a:gd name="connsiteY36" fmla="*/ 394174 h 960644"/>
              <a:gd name="connsiteX37" fmla="*/ 499345 w 960644"/>
              <a:gd name="connsiteY37" fmla="*/ 383185 h 960644"/>
              <a:gd name="connsiteX38" fmla="*/ 420467 w 960644"/>
              <a:gd name="connsiteY38" fmla="*/ 383280 h 960644"/>
              <a:gd name="connsiteX39" fmla="*/ 405759 w 960644"/>
              <a:gd name="connsiteY39" fmla="*/ 398155 h 960644"/>
              <a:gd name="connsiteX40" fmla="*/ 405759 w 960644"/>
              <a:gd name="connsiteY40" fmla="*/ 580344 h 960644"/>
              <a:gd name="connsiteX41" fmla="*/ 318920 w 960644"/>
              <a:gd name="connsiteY41" fmla="*/ 580344 h 960644"/>
              <a:gd name="connsiteX42" fmla="*/ 318896 w 960644"/>
              <a:gd name="connsiteY42" fmla="*/ 396391 h 960644"/>
              <a:gd name="connsiteX43" fmla="*/ 306405 w 960644"/>
              <a:gd name="connsiteY43" fmla="*/ 383280 h 960644"/>
              <a:gd name="connsiteX44" fmla="*/ 196610 w 960644"/>
              <a:gd name="connsiteY44" fmla="*/ 383280 h 960644"/>
              <a:gd name="connsiteX45" fmla="*/ 184525 w 960644"/>
              <a:gd name="connsiteY45" fmla="*/ 395843 h 960644"/>
              <a:gd name="connsiteX46" fmla="*/ 184525 w 960644"/>
              <a:gd name="connsiteY46" fmla="*/ 764654 h 960644"/>
              <a:gd name="connsiteX47" fmla="*/ 196563 w 960644"/>
              <a:gd name="connsiteY47" fmla="*/ 777073 h 960644"/>
              <a:gd name="connsiteX48" fmla="*/ 306357 w 960644"/>
              <a:gd name="connsiteY48" fmla="*/ 777073 h 960644"/>
              <a:gd name="connsiteX49" fmla="*/ 318920 w 960644"/>
              <a:gd name="connsiteY49" fmla="*/ 764249 h 960644"/>
              <a:gd name="connsiteX50" fmla="*/ 318920 w 960644"/>
              <a:gd name="connsiteY50" fmla="*/ 580344 h 960644"/>
              <a:gd name="connsiteX51" fmla="*/ 182499 w 960644"/>
              <a:gd name="connsiteY51" fmla="*/ 251007 h 960644"/>
              <a:gd name="connsiteX52" fmla="*/ 251031 w 960644"/>
              <a:gd name="connsiteY52" fmla="*/ 319015 h 960644"/>
              <a:gd name="connsiteX53" fmla="*/ 319611 w 960644"/>
              <a:gd name="connsiteY53" fmla="*/ 250435 h 960644"/>
              <a:gd name="connsiteX54" fmla="*/ 251079 w 960644"/>
              <a:gd name="connsiteY54" fmla="*/ 181855 h 960644"/>
              <a:gd name="connsiteX55" fmla="*/ 182499 w 960644"/>
              <a:gd name="connsiteY55" fmla="*/ 251007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60644" h="960644">
                <a:moveTo>
                  <a:pt x="0" y="747658"/>
                </a:moveTo>
                <a:cubicBezTo>
                  <a:pt x="0" y="569831"/>
                  <a:pt x="0" y="391981"/>
                  <a:pt x="0" y="214155"/>
                </a:cubicBezTo>
                <a:cubicBezTo>
                  <a:pt x="548" y="211413"/>
                  <a:pt x="1120" y="208672"/>
                  <a:pt x="1621" y="205907"/>
                </a:cubicBezTo>
                <a:cubicBezTo>
                  <a:pt x="16686" y="120379"/>
                  <a:pt x="63383" y="58759"/>
                  <a:pt x="141522" y="20977"/>
                </a:cubicBezTo>
                <a:cubicBezTo>
                  <a:pt x="165074" y="9583"/>
                  <a:pt x="190437" y="4267"/>
                  <a:pt x="216038" y="0"/>
                </a:cubicBezTo>
                <a:cubicBezTo>
                  <a:pt x="392625" y="0"/>
                  <a:pt x="569188" y="0"/>
                  <a:pt x="745775" y="0"/>
                </a:cubicBezTo>
                <a:cubicBezTo>
                  <a:pt x="750352" y="977"/>
                  <a:pt x="754905" y="2193"/>
                  <a:pt x="759505" y="2884"/>
                </a:cubicBezTo>
                <a:cubicBezTo>
                  <a:pt x="872089" y="19857"/>
                  <a:pt x="961813" y="122047"/>
                  <a:pt x="962290" y="236037"/>
                </a:cubicBezTo>
                <a:cubicBezTo>
                  <a:pt x="962981" y="400086"/>
                  <a:pt x="962957" y="564158"/>
                  <a:pt x="962170" y="728207"/>
                </a:cubicBezTo>
                <a:cubicBezTo>
                  <a:pt x="961884" y="786155"/>
                  <a:pt x="940359" y="837119"/>
                  <a:pt x="901862" y="880217"/>
                </a:cubicBezTo>
                <a:cubicBezTo>
                  <a:pt x="852376" y="935639"/>
                  <a:pt x="789803" y="962599"/>
                  <a:pt x="715502" y="962480"/>
                </a:cubicBezTo>
                <a:cubicBezTo>
                  <a:pt x="661963" y="962385"/>
                  <a:pt x="608424" y="962480"/>
                  <a:pt x="554886" y="962456"/>
                </a:cubicBezTo>
                <a:cubicBezTo>
                  <a:pt x="448762" y="962432"/>
                  <a:pt x="342590" y="963886"/>
                  <a:pt x="236490" y="961932"/>
                </a:cubicBezTo>
                <a:cubicBezTo>
                  <a:pt x="149842" y="960335"/>
                  <a:pt x="82763" y="920288"/>
                  <a:pt x="35470" y="847703"/>
                </a:cubicBezTo>
                <a:cubicBezTo>
                  <a:pt x="15661" y="817287"/>
                  <a:pt x="5244" y="783342"/>
                  <a:pt x="0" y="747658"/>
                </a:cubicBezTo>
                <a:close/>
                <a:moveTo>
                  <a:pt x="405759" y="580344"/>
                </a:moveTo>
                <a:cubicBezTo>
                  <a:pt x="405759" y="641701"/>
                  <a:pt x="405735" y="703034"/>
                  <a:pt x="405783" y="764392"/>
                </a:cubicBezTo>
                <a:cubicBezTo>
                  <a:pt x="405783" y="776382"/>
                  <a:pt x="406594" y="777097"/>
                  <a:pt x="418631" y="777121"/>
                </a:cubicBezTo>
                <a:cubicBezTo>
                  <a:pt x="447117" y="777169"/>
                  <a:pt x="475603" y="777145"/>
                  <a:pt x="504088" y="777121"/>
                </a:cubicBezTo>
                <a:cubicBezTo>
                  <a:pt x="517747" y="777121"/>
                  <a:pt x="517771" y="777073"/>
                  <a:pt x="517771" y="763605"/>
                </a:cubicBezTo>
                <a:cubicBezTo>
                  <a:pt x="517795" y="700389"/>
                  <a:pt x="517819" y="637148"/>
                  <a:pt x="517842" y="573931"/>
                </a:cubicBezTo>
                <a:cubicBezTo>
                  <a:pt x="517842" y="559462"/>
                  <a:pt x="519797" y="545279"/>
                  <a:pt x="523420" y="531263"/>
                </a:cubicBezTo>
                <a:cubicBezTo>
                  <a:pt x="532073" y="497843"/>
                  <a:pt x="554719" y="480298"/>
                  <a:pt x="591190" y="478844"/>
                </a:cubicBezTo>
                <a:cubicBezTo>
                  <a:pt x="624205" y="477533"/>
                  <a:pt x="646540" y="493361"/>
                  <a:pt x="657362" y="525899"/>
                </a:cubicBezTo>
                <a:cubicBezTo>
                  <a:pt x="664394" y="547019"/>
                  <a:pt x="664800" y="569021"/>
                  <a:pt x="664966" y="590880"/>
                </a:cubicBezTo>
                <a:cubicBezTo>
                  <a:pt x="665372" y="648161"/>
                  <a:pt x="665086" y="705442"/>
                  <a:pt x="665109" y="762723"/>
                </a:cubicBezTo>
                <a:cubicBezTo>
                  <a:pt x="665109" y="776859"/>
                  <a:pt x="665348" y="777097"/>
                  <a:pt x="679102" y="777097"/>
                </a:cubicBezTo>
                <a:cubicBezTo>
                  <a:pt x="707278" y="777121"/>
                  <a:pt x="735453" y="777121"/>
                  <a:pt x="763605" y="777097"/>
                </a:cubicBezTo>
                <a:cubicBezTo>
                  <a:pt x="777121" y="777097"/>
                  <a:pt x="777312" y="776954"/>
                  <a:pt x="777288" y="763486"/>
                </a:cubicBezTo>
                <a:cubicBezTo>
                  <a:pt x="777216" y="688684"/>
                  <a:pt x="777169" y="613859"/>
                  <a:pt x="777002" y="539057"/>
                </a:cubicBezTo>
                <a:cubicBezTo>
                  <a:pt x="776954" y="517413"/>
                  <a:pt x="774427" y="495983"/>
                  <a:pt x="769350" y="474935"/>
                </a:cubicBezTo>
                <a:cubicBezTo>
                  <a:pt x="759195" y="432910"/>
                  <a:pt x="735501" y="402970"/>
                  <a:pt x="692880" y="390146"/>
                </a:cubicBezTo>
                <a:cubicBezTo>
                  <a:pt x="677505" y="385521"/>
                  <a:pt x="661653" y="383066"/>
                  <a:pt x="645730" y="382613"/>
                </a:cubicBezTo>
                <a:cubicBezTo>
                  <a:pt x="596434" y="381254"/>
                  <a:pt x="549618" y="387094"/>
                  <a:pt x="517675" y="431503"/>
                </a:cubicBezTo>
                <a:cubicBezTo>
                  <a:pt x="516436" y="433220"/>
                  <a:pt x="515101" y="435484"/>
                  <a:pt x="512479" y="434578"/>
                </a:cubicBezTo>
                <a:cubicBezTo>
                  <a:pt x="509833" y="433649"/>
                  <a:pt x="510357" y="430979"/>
                  <a:pt x="510334" y="428905"/>
                </a:cubicBezTo>
                <a:cubicBezTo>
                  <a:pt x="510214" y="417320"/>
                  <a:pt x="509881" y="405735"/>
                  <a:pt x="510357" y="394174"/>
                </a:cubicBezTo>
                <a:cubicBezTo>
                  <a:pt x="510691" y="385926"/>
                  <a:pt x="507354" y="383090"/>
                  <a:pt x="499345" y="383185"/>
                </a:cubicBezTo>
                <a:cubicBezTo>
                  <a:pt x="473052" y="383447"/>
                  <a:pt x="446759" y="383257"/>
                  <a:pt x="420467" y="383280"/>
                </a:cubicBezTo>
                <a:cubicBezTo>
                  <a:pt x="406236" y="383304"/>
                  <a:pt x="405759" y="383781"/>
                  <a:pt x="405759" y="398155"/>
                </a:cubicBezTo>
                <a:cubicBezTo>
                  <a:pt x="405735" y="458893"/>
                  <a:pt x="405735" y="519630"/>
                  <a:pt x="405759" y="580344"/>
                </a:cubicBezTo>
                <a:close/>
                <a:moveTo>
                  <a:pt x="318920" y="580344"/>
                </a:moveTo>
                <a:cubicBezTo>
                  <a:pt x="318920" y="519034"/>
                  <a:pt x="318944" y="457724"/>
                  <a:pt x="318896" y="396391"/>
                </a:cubicBezTo>
                <a:cubicBezTo>
                  <a:pt x="318896" y="384067"/>
                  <a:pt x="318205" y="383304"/>
                  <a:pt x="306405" y="383280"/>
                </a:cubicBezTo>
                <a:cubicBezTo>
                  <a:pt x="269815" y="383209"/>
                  <a:pt x="233201" y="383209"/>
                  <a:pt x="196610" y="383280"/>
                </a:cubicBezTo>
                <a:cubicBezTo>
                  <a:pt x="185359" y="383304"/>
                  <a:pt x="184525" y="384234"/>
                  <a:pt x="184525" y="395843"/>
                </a:cubicBezTo>
                <a:cubicBezTo>
                  <a:pt x="184501" y="518772"/>
                  <a:pt x="184501" y="641725"/>
                  <a:pt x="184525" y="764654"/>
                </a:cubicBezTo>
                <a:cubicBezTo>
                  <a:pt x="184525" y="776525"/>
                  <a:pt x="185073" y="777049"/>
                  <a:pt x="196563" y="777073"/>
                </a:cubicBezTo>
                <a:cubicBezTo>
                  <a:pt x="233153" y="777121"/>
                  <a:pt x="269767" y="777121"/>
                  <a:pt x="306357" y="777073"/>
                </a:cubicBezTo>
                <a:cubicBezTo>
                  <a:pt x="318515" y="777073"/>
                  <a:pt x="318920" y="776668"/>
                  <a:pt x="318920" y="764249"/>
                </a:cubicBezTo>
                <a:cubicBezTo>
                  <a:pt x="318920" y="702987"/>
                  <a:pt x="318920" y="641677"/>
                  <a:pt x="318920" y="580344"/>
                </a:cubicBezTo>
                <a:close/>
                <a:moveTo>
                  <a:pt x="182499" y="251007"/>
                </a:moveTo>
                <a:cubicBezTo>
                  <a:pt x="182689" y="289528"/>
                  <a:pt x="212462" y="319063"/>
                  <a:pt x="251031" y="319015"/>
                </a:cubicBezTo>
                <a:cubicBezTo>
                  <a:pt x="288742" y="318967"/>
                  <a:pt x="319540" y="288146"/>
                  <a:pt x="319611" y="250435"/>
                </a:cubicBezTo>
                <a:cubicBezTo>
                  <a:pt x="319683" y="212486"/>
                  <a:pt x="289266" y="182046"/>
                  <a:pt x="251079" y="181855"/>
                </a:cubicBezTo>
                <a:cubicBezTo>
                  <a:pt x="212629" y="181617"/>
                  <a:pt x="182284" y="212224"/>
                  <a:pt x="182499" y="251007"/>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6E68D9B-37FE-41CF-9D88-2AFB4931F585}"/>
              </a:ext>
            </a:extLst>
          </p:cNvPr>
          <p:cNvSpPr/>
          <p:nvPr/>
        </p:nvSpPr>
        <p:spPr>
          <a:xfrm>
            <a:off x="11049797" y="4424418"/>
            <a:ext cx="152435" cy="152432"/>
          </a:xfrm>
          <a:custGeom>
            <a:avLst/>
            <a:gdLst>
              <a:gd name="connsiteX0" fmla="*/ 521409 w 960644"/>
              <a:gd name="connsiteY0" fmla="*/ 962863 h 960644"/>
              <a:gd name="connsiteX1" fmla="*/ 442531 w 960644"/>
              <a:gd name="connsiteY1" fmla="*/ 962863 h 960644"/>
              <a:gd name="connsiteX2" fmla="*/ 391567 w 960644"/>
              <a:gd name="connsiteY2" fmla="*/ 955378 h 960644"/>
              <a:gd name="connsiteX3" fmla="*/ 6928 w 960644"/>
              <a:gd name="connsiteY3" fmla="*/ 401446 h 960644"/>
              <a:gd name="connsiteX4" fmla="*/ 579286 w 960644"/>
              <a:gd name="connsiteY4" fmla="*/ 10872 h 960644"/>
              <a:gd name="connsiteX5" fmla="*/ 947001 w 960644"/>
              <a:gd name="connsiteY5" fmla="*/ 356012 h 960644"/>
              <a:gd name="connsiteX6" fmla="*/ 962757 w 960644"/>
              <a:gd name="connsiteY6" fmla="*/ 442590 h 960644"/>
              <a:gd name="connsiteX7" fmla="*/ 962757 w 960644"/>
              <a:gd name="connsiteY7" fmla="*/ 521467 h 960644"/>
              <a:gd name="connsiteX8" fmla="*/ 955821 w 960644"/>
              <a:gd name="connsiteY8" fmla="*/ 568689 h 960644"/>
              <a:gd name="connsiteX9" fmla="*/ 609702 w 960644"/>
              <a:gd name="connsiteY9" fmla="*/ 946582 h 960644"/>
              <a:gd name="connsiteX10" fmla="*/ 521409 w 960644"/>
              <a:gd name="connsiteY10" fmla="*/ 962863 h 960644"/>
              <a:gd name="connsiteX11" fmla="*/ 522553 w 960644"/>
              <a:gd name="connsiteY11" fmla="*/ 637746 h 960644"/>
              <a:gd name="connsiteX12" fmla="*/ 522553 w 960644"/>
              <a:gd name="connsiteY12" fmla="*/ 511932 h 960644"/>
              <a:gd name="connsiteX13" fmla="*/ 536641 w 960644"/>
              <a:gd name="connsiteY13" fmla="*/ 498202 h 960644"/>
              <a:gd name="connsiteX14" fmla="*/ 591085 w 960644"/>
              <a:gd name="connsiteY14" fmla="*/ 498226 h 960644"/>
              <a:gd name="connsiteX15" fmla="*/ 601431 w 960644"/>
              <a:gd name="connsiteY15" fmla="*/ 490312 h 960644"/>
              <a:gd name="connsiteX16" fmla="*/ 609273 w 960644"/>
              <a:gd name="connsiteY16" fmla="*/ 411935 h 960644"/>
              <a:gd name="connsiteX17" fmla="*/ 599834 w 960644"/>
              <a:gd name="connsiteY17" fmla="*/ 401589 h 960644"/>
              <a:gd name="connsiteX18" fmla="*/ 534114 w 960644"/>
              <a:gd name="connsiteY18" fmla="*/ 401875 h 960644"/>
              <a:gd name="connsiteX19" fmla="*/ 522410 w 960644"/>
              <a:gd name="connsiteY19" fmla="*/ 389814 h 960644"/>
              <a:gd name="connsiteX20" fmla="*/ 522577 w 960644"/>
              <a:gd name="connsiteY20" fmla="*/ 343808 h 960644"/>
              <a:gd name="connsiteX21" fmla="*/ 551802 w 960644"/>
              <a:gd name="connsiteY21" fmla="*/ 314416 h 960644"/>
              <a:gd name="connsiteX22" fmla="*/ 599691 w 960644"/>
              <a:gd name="connsiteY22" fmla="*/ 314440 h 960644"/>
              <a:gd name="connsiteX23" fmla="*/ 609130 w 960644"/>
              <a:gd name="connsiteY23" fmla="*/ 304953 h 960644"/>
              <a:gd name="connsiteX24" fmla="*/ 609130 w 960644"/>
              <a:gd name="connsiteY24" fmla="*/ 230771 h 960644"/>
              <a:gd name="connsiteX25" fmla="*/ 599595 w 960644"/>
              <a:gd name="connsiteY25" fmla="*/ 221355 h 960644"/>
              <a:gd name="connsiteX26" fmla="*/ 508537 w 960644"/>
              <a:gd name="connsiteY26" fmla="*/ 221808 h 960644"/>
              <a:gd name="connsiteX27" fmla="*/ 416096 w 960644"/>
              <a:gd name="connsiteY27" fmla="*/ 290937 h 960644"/>
              <a:gd name="connsiteX28" fmla="*/ 408968 w 960644"/>
              <a:gd name="connsiteY28" fmla="*/ 333295 h 960644"/>
              <a:gd name="connsiteX29" fmla="*/ 408897 w 960644"/>
              <a:gd name="connsiteY29" fmla="*/ 386810 h 960644"/>
              <a:gd name="connsiteX30" fmla="*/ 394404 w 960644"/>
              <a:gd name="connsiteY30" fmla="*/ 401780 h 960644"/>
              <a:gd name="connsiteX31" fmla="*/ 362485 w 960644"/>
              <a:gd name="connsiteY31" fmla="*/ 401732 h 960644"/>
              <a:gd name="connsiteX32" fmla="*/ 352998 w 960644"/>
              <a:gd name="connsiteY32" fmla="*/ 411148 h 960644"/>
              <a:gd name="connsiteX33" fmla="*/ 352998 w 960644"/>
              <a:gd name="connsiteY33" fmla="*/ 489072 h 960644"/>
              <a:gd name="connsiteX34" fmla="*/ 362628 w 960644"/>
              <a:gd name="connsiteY34" fmla="*/ 498297 h 960644"/>
              <a:gd name="connsiteX35" fmla="*/ 390804 w 960644"/>
              <a:gd name="connsiteY35" fmla="*/ 498250 h 960644"/>
              <a:gd name="connsiteX36" fmla="*/ 408921 w 960644"/>
              <a:gd name="connsiteY36" fmla="*/ 516819 h 960644"/>
              <a:gd name="connsiteX37" fmla="*/ 408921 w 960644"/>
              <a:gd name="connsiteY37" fmla="*/ 762820 h 960644"/>
              <a:gd name="connsiteX38" fmla="*/ 422722 w 960644"/>
              <a:gd name="connsiteY38" fmla="*/ 776431 h 960644"/>
              <a:gd name="connsiteX39" fmla="*/ 510038 w 960644"/>
              <a:gd name="connsiteY39" fmla="*/ 776431 h 960644"/>
              <a:gd name="connsiteX40" fmla="*/ 522529 w 960644"/>
              <a:gd name="connsiteY40" fmla="*/ 763583 h 960644"/>
              <a:gd name="connsiteX41" fmla="*/ 522553 w 960644"/>
              <a:gd name="connsiteY41" fmla="*/ 637746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0644" h="960644">
                <a:moveTo>
                  <a:pt x="521409" y="962863"/>
                </a:moveTo>
                <a:cubicBezTo>
                  <a:pt x="495116" y="962863"/>
                  <a:pt x="468824" y="962863"/>
                  <a:pt x="442531" y="962863"/>
                </a:cubicBezTo>
                <a:cubicBezTo>
                  <a:pt x="425535" y="960408"/>
                  <a:pt x="408420" y="958620"/>
                  <a:pt x="391567" y="955378"/>
                </a:cubicBezTo>
                <a:cubicBezTo>
                  <a:pt x="140679" y="907060"/>
                  <a:pt x="-37982" y="667399"/>
                  <a:pt x="6928" y="401446"/>
                </a:cubicBezTo>
                <a:cubicBezTo>
                  <a:pt x="52409" y="132085"/>
                  <a:pt x="312451" y="-46958"/>
                  <a:pt x="579286" y="10872"/>
                </a:cubicBezTo>
                <a:cubicBezTo>
                  <a:pt x="768531" y="51896"/>
                  <a:pt x="890339" y="170796"/>
                  <a:pt x="947001" y="356012"/>
                </a:cubicBezTo>
                <a:cubicBezTo>
                  <a:pt x="955630" y="384188"/>
                  <a:pt x="959253" y="413413"/>
                  <a:pt x="962757" y="442590"/>
                </a:cubicBezTo>
                <a:cubicBezTo>
                  <a:pt x="962757" y="468882"/>
                  <a:pt x="962757" y="495175"/>
                  <a:pt x="962757" y="521467"/>
                </a:cubicBezTo>
                <a:cubicBezTo>
                  <a:pt x="960493" y="537224"/>
                  <a:pt x="959205" y="553195"/>
                  <a:pt x="955821" y="568689"/>
                </a:cubicBezTo>
                <a:cubicBezTo>
                  <a:pt x="913915" y="761843"/>
                  <a:pt x="798232" y="887680"/>
                  <a:pt x="609702" y="946582"/>
                </a:cubicBezTo>
                <a:cubicBezTo>
                  <a:pt x="581026" y="955593"/>
                  <a:pt x="551206" y="959288"/>
                  <a:pt x="521409" y="962863"/>
                </a:cubicBezTo>
                <a:close/>
                <a:moveTo>
                  <a:pt x="522553" y="637746"/>
                </a:moveTo>
                <a:cubicBezTo>
                  <a:pt x="522553" y="595816"/>
                  <a:pt x="522529" y="553862"/>
                  <a:pt x="522553" y="511932"/>
                </a:cubicBezTo>
                <a:cubicBezTo>
                  <a:pt x="522553" y="498250"/>
                  <a:pt x="522601" y="498226"/>
                  <a:pt x="536641" y="498202"/>
                </a:cubicBezTo>
                <a:cubicBezTo>
                  <a:pt x="554781" y="498178"/>
                  <a:pt x="572945" y="498107"/>
                  <a:pt x="591085" y="498226"/>
                </a:cubicBezTo>
                <a:cubicBezTo>
                  <a:pt x="596783" y="498274"/>
                  <a:pt x="600787" y="497010"/>
                  <a:pt x="601431" y="490312"/>
                </a:cubicBezTo>
                <a:cubicBezTo>
                  <a:pt x="603886" y="464162"/>
                  <a:pt x="606365" y="438037"/>
                  <a:pt x="609273" y="411935"/>
                </a:cubicBezTo>
                <a:cubicBezTo>
                  <a:pt x="610132" y="404140"/>
                  <a:pt x="607891" y="401423"/>
                  <a:pt x="599834" y="401589"/>
                </a:cubicBezTo>
                <a:cubicBezTo>
                  <a:pt x="577927" y="402042"/>
                  <a:pt x="556021" y="401423"/>
                  <a:pt x="534114" y="401875"/>
                </a:cubicBezTo>
                <a:cubicBezTo>
                  <a:pt x="525008" y="402066"/>
                  <a:pt x="522076" y="398681"/>
                  <a:pt x="522410" y="389814"/>
                </a:cubicBezTo>
                <a:cubicBezTo>
                  <a:pt x="522958" y="374510"/>
                  <a:pt x="522482" y="359159"/>
                  <a:pt x="522577" y="343808"/>
                </a:cubicBezTo>
                <a:cubicBezTo>
                  <a:pt x="522696" y="323546"/>
                  <a:pt x="531564" y="314583"/>
                  <a:pt x="551802" y="314416"/>
                </a:cubicBezTo>
                <a:cubicBezTo>
                  <a:pt x="567773" y="314273"/>
                  <a:pt x="583720" y="314202"/>
                  <a:pt x="599691" y="314440"/>
                </a:cubicBezTo>
                <a:cubicBezTo>
                  <a:pt x="606532" y="314535"/>
                  <a:pt x="609178" y="311770"/>
                  <a:pt x="609130" y="304953"/>
                </a:cubicBezTo>
                <a:cubicBezTo>
                  <a:pt x="608916" y="280234"/>
                  <a:pt x="608916" y="255514"/>
                  <a:pt x="609130" y="230771"/>
                </a:cubicBezTo>
                <a:cubicBezTo>
                  <a:pt x="609178" y="223882"/>
                  <a:pt x="606365" y="221308"/>
                  <a:pt x="599595" y="221355"/>
                </a:cubicBezTo>
                <a:cubicBezTo>
                  <a:pt x="569250" y="221570"/>
                  <a:pt x="538858" y="220759"/>
                  <a:pt x="508537" y="221808"/>
                </a:cubicBezTo>
                <a:cubicBezTo>
                  <a:pt x="464795" y="223310"/>
                  <a:pt x="430446" y="249603"/>
                  <a:pt x="416096" y="290937"/>
                </a:cubicBezTo>
                <a:cubicBezTo>
                  <a:pt x="411328" y="304643"/>
                  <a:pt x="408921" y="318755"/>
                  <a:pt x="408968" y="333295"/>
                </a:cubicBezTo>
                <a:cubicBezTo>
                  <a:pt x="409040" y="351126"/>
                  <a:pt x="408944" y="368980"/>
                  <a:pt x="408897" y="386810"/>
                </a:cubicBezTo>
                <a:cubicBezTo>
                  <a:pt x="408849" y="401446"/>
                  <a:pt x="408563" y="401709"/>
                  <a:pt x="394404" y="401780"/>
                </a:cubicBezTo>
                <a:cubicBezTo>
                  <a:pt x="383772" y="401828"/>
                  <a:pt x="373117" y="401995"/>
                  <a:pt x="362485" y="401732"/>
                </a:cubicBezTo>
                <a:cubicBezTo>
                  <a:pt x="355716" y="401566"/>
                  <a:pt x="352950" y="404259"/>
                  <a:pt x="352998" y="411148"/>
                </a:cubicBezTo>
                <a:cubicBezTo>
                  <a:pt x="353213" y="437131"/>
                  <a:pt x="353213" y="463090"/>
                  <a:pt x="352998" y="489072"/>
                </a:cubicBezTo>
                <a:cubicBezTo>
                  <a:pt x="352950" y="496104"/>
                  <a:pt x="355954" y="498488"/>
                  <a:pt x="362628" y="498297"/>
                </a:cubicBezTo>
                <a:cubicBezTo>
                  <a:pt x="371996" y="498011"/>
                  <a:pt x="381412" y="498107"/>
                  <a:pt x="390804" y="498250"/>
                </a:cubicBezTo>
                <a:cubicBezTo>
                  <a:pt x="408015" y="498536"/>
                  <a:pt x="408944" y="494603"/>
                  <a:pt x="408921" y="516819"/>
                </a:cubicBezTo>
                <a:cubicBezTo>
                  <a:pt x="408873" y="598819"/>
                  <a:pt x="408897" y="680820"/>
                  <a:pt x="408921" y="762820"/>
                </a:cubicBezTo>
                <a:cubicBezTo>
                  <a:pt x="408921" y="776074"/>
                  <a:pt x="409302" y="776408"/>
                  <a:pt x="422722" y="776431"/>
                </a:cubicBezTo>
                <a:cubicBezTo>
                  <a:pt x="451828" y="776455"/>
                  <a:pt x="480933" y="776455"/>
                  <a:pt x="510038" y="776431"/>
                </a:cubicBezTo>
                <a:cubicBezTo>
                  <a:pt x="522219" y="776408"/>
                  <a:pt x="522529" y="776074"/>
                  <a:pt x="522529" y="763583"/>
                </a:cubicBezTo>
                <a:cubicBezTo>
                  <a:pt x="522577" y="721629"/>
                  <a:pt x="522553" y="679700"/>
                  <a:pt x="522553" y="637746"/>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3520133C-1DB0-457A-9EDB-FF21FFC66AAA}"/>
              </a:ext>
            </a:extLst>
          </p:cNvPr>
          <p:cNvSpPr/>
          <p:nvPr/>
        </p:nvSpPr>
        <p:spPr>
          <a:xfrm>
            <a:off x="11050476" y="4155397"/>
            <a:ext cx="154703" cy="135032"/>
          </a:xfrm>
          <a:custGeom>
            <a:avLst/>
            <a:gdLst>
              <a:gd name="connsiteX0" fmla="*/ 0 w 974947"/>
              <a:gd name="connsiteY0" fmla="*/ 305281 h 850992"/>
              <a:gd name="connsiteX1" fmla="*/ 0 w 974947"/>
              <a:gd name="connsiteY1" fmla="*/ 284304 h 850992"/>
              <a:gd name="connsiteX2" fmla="*/ 44695 w 974947"/>
              <a:gd name="connsiteY2" fmla="*/ 267117 h 850992"/>
              <a:gd name="connsiteX3" fmla="*/ 66506 w 974947"/>
              <a:gd name="connsiteY3" fmla="*/ 273529 h 850992"/>
              <a:gd name="connsiteX4" fmla="*/ 64933 w 974947"/>
              <a:gd name="connsiteY4" fmla="*/ 268476 h 850992"/>
              <a:gd name="connsiteX5" fmla="*/ 47031 w 974947"/>
              <a:gd name="connsiteY5" fmla="*/ 150576 h 850992"/>
              <a:gd name="connsiteX6" fmla="*/ 80856 w 974947"/>
              <a:gd name="connsiteY6" fmla="*/ 66669 h 850992"/>
              <a:gd name="connsiteX7" fmla="*/ 131320 w 974947"/>
              <a:gd name="connsiteY7" fmla="*/ 68552 h 850992"/>
              <a:gd name="connsiteX8" fmla="*/ 141570 w 974947"/>
              <a:gd name="connsiteY8" fmla="*/ 85739 h 850992"/>
              <a:gd name="connsiteX9" fmla="*/ 449167 w 974947"/>
              <a:gd name="connsiteY9" fmla="*/ 294626 h 850992"/>
              <a:gd name="connsiteX10" fmla="*/ 464637 w 974947"/>
              <a:gd name="connsiteY10" fmla="*/ 281443 h 850992"/>
              <a:gd name="connsiteX11" fmla="*/ 537127 w 974947"/>
              <a:gd name="connsiteY11" fmla="*/ 100637 h 850992"/>
              <a:gd name="connsiteX12" fmla="*/ 769660 w 974947"/>
              <a:gd name="connsiteY12" fmla="*/ 57778 h 850992"/>
              <a:gd name="connsiteX13" fmla="*/ 791876 w 974947"/>
              <a:gd name="connsiteY13" fmla="*/ 57444 h 850992"/>
              <a:gd name="connsiteX14" fmla="*/ 877333 w 974947"/>
              <a:gd name="connsiteY14" fmla="*/ 15252 h 850992"/>
              <a:gd name="connsiteX15" fmla="*/ 907678 w 974947"/>
              <a:gd name="connsiteY15" fmla="*/ 1569 h 850992"/>
              <a:gd name="connsiteX16" fmla="*/ 946080 w 974947"/>
              <a:gd name="connsiteY16" fmla="*/ 25335 h 850992"/>
              <a:gd name="connsiteX17" fmla="*/ 941122 w 974947"/>
              <a:gd name="connsiteY17" fmla="*/ 48219 h 850992"/>
              <a:gd name="connsiteX18" fmla="*/ 902553 w 974947"/>
              <a:gd name="connsiteY18" fmla="*/ 125905 h 850992"/>
              <a:gd name="connsiteX19" fmla="*/ 900742 w 974947"/>
              <a:gd name="connsiteY19" fmla="*/ 132961 h 850992"/>
              <a:gd name="connsiteX20" fmla="*/ 908560 w 974947"/>
              <a:gd name="connsiteY20" fmla="*/ 134534 h 850992"/>
              <a:gd name="connsiteX21" fmla="*/ 936974 w 974947"/>
              <a:gd name="connsiteY21" fmla="*/ 131626 h 850992"/>
              <a:gd name="connsiteX22" fmla="*/ 972230 w 974947"/>
              <a:gd name="connsiteY22" fmla="*/ 145070 h 850992"/>
              <a:gd name="connsiteX23" fmla="*/ 969727 w 974947"/>
              <a:gd name="connsiteY23" fmla="*/ 182566 h 850992"/>
              <a:gd name="connsiteX24" fmla="*/ 932445 w 974947"/>
              <a:gd name="connsiteY24" fmla="*/ 242446 h 850992"/>
              <a:gd name="connsiteX25" fmla="*/ 928321 w 974947"/>
              <a:gd name="connsiteY25" fmla="*/ 255651 h 850992"/>
              <a:gd name="connsiteX26" fmla="*/ 933709 w 974947"/>
              <a:gd name="connsiteY26" fmla="*/ 303898 h 850992"/>
              <a:gd name="connsiteX27" fmla="*/ 928131 w 974947"/>
              <a:gd name="connsiteY27" fmla="*/ 435742 h 850992"/>
              <a:gd name="connsiteX28" fmla="*/ 812996 w 974947"/>
              <a:gd name="connsiteY28" fmla="*/ 678216 h 850992"/>
              <a:gd name="connsiteX29" fmla="*/ 679317 w 974947"/>
              <a:gd name="connsiteY29" fmla="*/ 789918 h 850992"/>
              <a:gd name="connsiteX30" fmla="*/ 457319 w 974947"/>
              <a:gd name="connsiteY30" fmla="*/ 849225 h 850992"/>
              <a:gd name="connsiteX31" fmla="*/ 246883 w 974947"/>
              <a:gd name="connsiteY31" fmla="*/ 835900 h 850992"/>
              <a:gd name="connsiteX32" fmla="*/ 82573 w 974947"/>
              <a:gd name="connsiteY32" fmla="*/ 785246 h 850992"/>
              <a:gd name="connsiteX33" fmla="*/ 28843 w 974947"/>
              <a:gd name="connsiteY33" fmla="*/ 749585 h 850992"/>
              <a:gd name="connsiteX34" fmla="*/ 33348 w 974947"/>
              <a:gd name="connsiteY34" fmla="*/ 702005 h 850992"/>
              <a:gd name="connsiteX35" fmla="*/ 54421 w 974947"/>
              <a:gd name="connsiteY35" fmla="*/ 697357 h 850992"/>
              <a:gd name="connsiteX36" fmla="*/ 157136 w 974947"/>
              <a:gd name="connsiteY36" fmla="*/ 693662 h 850992"/>
              <a:gd name="connsiteX37" fmla="*/ 272723 w 974947"/>
              <a:gd name="connsiteY37" fmla="*/ 650159 h 850992"/>
              <a:gd name="connsiteX38" fmla="*/ 278802 w 974947"/>
              <a:gd name="connsiteY38" fmla="*/ 643771 h 850992"/>
              <a:gd name="connsiteX39" fmla="*/ 271412 w 974947"/>
              <a:gd name="connsiteY39" fmla="*/ 640434 h 850992"/>
              <a:gd name="connsiteX40" fmla="*/ 218112 w 974947"/>
              <a:gd name="connsiteY40" fmla="*/ 622651 h 850992"/>
              <a:gd name="connsiteX41" fmla="*/ 96112 w 974947"/>
              <a:gd name="connsiteY41" fmla="*/ 544774 h 850992"/>
              <a:gd name="connsiteX42" fmla="*/ 85147 w 974947"/>
              <a:gd name="connsiteY42" fmla="*/ 524251 h 850992"/>
              <a:gd name="connsiteX43" fmla="*/ 111010 w 974947"/>
              <a:gd name="connsiteY43" fmla="*/ 490711 h 850992"/>
              <a:gd name="connsiteX44" fmla="*/ 134514 w 974947"/>
              <a:gd name="connsiteY44" fmla="*/ 482654 h 850992"/>
              <a:gd name="connsiteX45" fmla="*/ 122047 w 974947"/>
              <a:gd name="connsiteY45" fmla="*/ 475456 h 850992"/>
              <a:gd name="connsiteX46" fmla="*/ 22288 w 974947"/>
              <a:gd name="connsiteY46" fmla="*/ 370833 h 850992"/>
              <a:gd name="connsiteX47" fmla="*/ 0 w 974947"/>
              <a:gd name="connsiteY47" fmla="*/ 305281 h 8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4947" h="850992">
                <a:moveTo>
                  <a:pt x="0" y="305281"/>
                </a:moveTo>
                <a:cubicBezTo>
                  <a:pt x="0" y="298297"/>
                  <a:pt x="0" y="291289"/>
                  <a:pt x="0" y="284304"/>
                </a:cubicBezTo>
                <a:cubicBezTo>
                  <a:pt x="11799" y="264853"/>
                  <a:pt x="22884" y="260610"/>
                  <a:pt x="44695" y="267117"/>
                </a:cubicBezTo>
                <a:cubicBezTo>
                  <a:pt x="51560" y="269167"/>
                  <a:pt x="58449" y="271169"/>
                  <a:pt x="66506" y="273529"/>
                </a:cubicBezTo>
                <a:cubicBezTo>
                  <a:pt x="65672" y="270788"/>
                  <a:pt x="65433" y="269573"/>
                  <a:pt x="64933" y="268476"/>
                </a:cubicBezTo>
                <a:cubicBezTo>
                  <a:pt x="47651" y="230885"/>
                  <a:pt x="41382" y="191672"/>
                  <a:pt x="47031" y="150576"/>
                </a:cubicBezTo>
                <a:cubicBezTo>
                  <a:pt x="51250" y="119707"/>
                  <a:pt x="62120" y="91508"/>
                  <a:pt x="80856" y="66669"/>
                </a:cubicBezTo>
                <a:cubicBezTo>
                  <a:pt x="94753" y="48243"/>
                  <a:pt x="118519" y="49387"/>
                  <a:pt x="131320" y="68552"/>
                </a:cubicBezTo>
                <a:cubicBezTo>
                  <a:pt x="135015" y="74083"/>
                  <a:pt x="138114" y="80042"/>
                  <a:pt x="141570" y="85739"/>
                </a:cubicBezTo>
                <a:cubicBezTo>
                  <a:pt x="212200" y="202351"/>
                  <a:pt x="313461" y="273863"/>
                  <a:pt x="449167" y="294626"/>
                </a:cubicBezTo>
                <a:cubicBezTo>
                  <a:pt x="464542" y="296985"/>
                  <a:pt x="464590" y="296842"/>
                  <a:pt x="464637" y="281443"/>
                </a:cubicBezTo>
                <a:cubicBezTo>
                  <a:pt x="464876" y="211600"/>
                  <a:pt x="487974" y="150958"/>
                  <a:pt x="537127" y="100637"/>
                </a:cubicBezTo>
                <a:cubicBezTo>
                  <a:pt x="596172" y="40210"/>
                  <a:pt x="693095" y="22046"/>
                  <a:pt x="769660" y="57778"/>
                </a:cubicBezTo>
                <a:cubicBezTo>
                  <a:pt x="777765" y="61544"/>
                  <a:pt x="784058" y="61425"/>
                  <a:pt x="791876" y="57444"/>
                </a:cubicBezTo>
                <a:cubicBezTo>
                  <a:pt x="820171" y="43022"/>
                  <a:pt x="848776" y="29149"/>
                  <a:pt x="877333" y="15252"/>
                </a:cubicBezTo>
                <a:cubicBezTo>
                  <a:pt x="887321" y="10389"/>
                  <a:pt x="897237" y="5145"/>
                  <a:pt x="907678" y="1569"/>
                </a:cubicBezTo>
                <a:cubicBezTo>
                  <a:pt x="925079" y="-4390"/>
                  <a:pt x="943196" y="7290"/>
                  <a:pt x="946080" y="25335"/>
                </a:cubicBezTo>
                <a:cubicBezTo>
                  <a:pt x="947391" y="33583"/>
                  <a:pt x="944698" y="41020"/>
                  <a:pt x="941122" y="48219"/>
                </a:cubicBezTo>
                <a:cubicBezTo>
                  <a:pt x="928250" y="74106"/>
                  <a:pt x="915378" y="99994"/>
                  <a:pt x="902553" y="125905"/>
                </a:cubicBezTo>
                <a:cubicBezTo>
                  <a:pt x="901457" y="128098"/>
                  <a:pt x="899311" y="130434"/>
                  <a:pt x="900742" y="132961"/>
                </a:cubicBezTo>
                <a:cubicBezTo>
                  <a:pt x="902505" y="136083"/>
                  <a:pt x="905890" y="134772"/>
                  <a:pt x="908560" y="134534"/>
                </a:cubicBezTo>
                <a:cubicBezTo>
                  <a:pt x="918047" y="133700"/>
                  <a:pt x="927511" y="132722"/>
                  <a:pt x="936974" y="131626"/>
                </a:cubicBezTo>
                <a:cubicBezTo>
                  <a:pt x="951110" y="129981"/>
                  <a:pt x="963934" y="132174"/>
                  <a:pt x="972230" y="145070"/>
                </a:cubicBezTo>
                <a:cubicBezTo>
                  <a:pt x="980501" y="157942"/>
                  <a:pt x="977426" y="170409"/>
                  <a:pt x="969727" y="182566"/>
                </a:cubicBezTo>
                <a:cubicBezTo>
                  <a:pt x="957141" y="202423"/>
                  <a:pt x="944841" y="222470"/>
                  <a:pt x="932445" y="242446"/>
                </a:cubicBezTo>
                <a:cubicBezTo>
                  <a:pt x="929942" y="246474"/>
                  <a:pt x="927654" y="250288"/>
                  <a:pt x="928321" y="255651"/>
                </a:cubicBezTo>
                <a:cubicBezTo>
                  <a:pt x="930348" y="271694"/>
                  <a:pt x="932326" y="287737"/>
                  <a:pt x="933709" y="303898"/>
                </a:cubicBezTo>
                <a:cubicBezTo>
                  <a:pt x="937523" y="348140"/>
                  <a:pt x="935949" y="392096"/>
                  <a:pt x="928131" y="435742"/>
                </a:cubicBezTo>
                <a:cubicBezTo>
                  <a:pt x="911802" y="526992"/>
                  <a:pt x="872256" y="607252"/>
                  <a:pt x="812996" y="678216"/>
                </a:cubicBezTo>
                <a:cubicBezTo>
                  <a:pt x="775143" y="723554"/>
                  <a:pt x="731925" y="762218"/>
                  <a:pt x="679317" y="789918"/>
                </a:cubicBezTo>
                <a:cubicBezTo>
                  <a:pt x="609783" y="826532"/>
                  <a:pt x="535101" y="843576"/>
                  <a:pt x="457319" y="849225"/>
                </a:cubicBezTo>
                <a:cubicBezTo>
                  <a:pt x="386570" y="854374"/>
                  <a:pt x="316488" y="849201"/>
                  <a:pt x="246883" y="835900"/>
                </a:cubicBezTo>
                <a:cubicBezTo>
                  <a:pt x="190222" y="825078"/>
                  <a:pt x="134896" y="809965"/>
                  <a:pt x="82573" y="785246"/>
                </a:cubicBezTo>
                <a:cubicBezTo>
                  <a:pt x="63002" y="775996"/>
                  <a:pt x="44123" y="765365"/>
                  <a:pt x="28843" y="749585"/>
                </a:cubicBezTo>
                <a:cubicBezTo>
                  <a:pt x="14159" y="734424"/>
                  <a:pt x="16424" y="712494"/>
                  <a:pt x="33348" y="702005"/>
                </a:cubicBezTo>
                <a:cubicBezTo>
                  <a:pt x="39856" y="697977"/>
                  <a:pt x="46983" y="697309"/>
                  <a:pt x="54421" y="697357"/>
                </a:cubicBezTo>
                <a:cubicBezTo>
                  <a:pt x="88699" y="697524"/>
                  <a:pt x="123001" y="698430"/>
                  <a:pt x="157136" y="693662"/>
                </a:cubicBezTo>
                <a:cubicBezTo>
                  <a:pt x="198970" y="687822"/>
                  <a:pt x="238135" y="675070"/>
                  <a:pt x="272723" y="650159"/>
                </a:cubicBezTo>
                <a:cubicBezTo>
                  <a:pt x="275131" y="648443"/>
                  <a:pt x="279517" y="647514"/>
                  <a:pt x="278802" y="643771"/>
                </a:cubicBezTo>
                <a:cubicBezTo>
                  <a:pt x="278182" y="640624"/>
                  <a:pt x="274034" y="641149"/>
                  <a:pt x="271412" y="640434"/>
                </a:cubicBezTo>
                <a:cubicBezTo>
                  <a:pt x="253319" y="635428"/>
                  <a:pt x="235537" y="629588"/>
                  <a:pt x="218112" y="622651"/>
                </a:cubicBezTo>
                <a:cubicBezTo>
                  <a:pt x="172487" y="604487"/>
                  <a:pt x="130772" y="580197"/>
                  <a:pt x="96112" y="544774"/>
                </a:cubicBezTo>
                <a:cubicBezTo>
                  <a:pt x="90391" y="538934"/>
                  <a:pt x="85886" y="532665"/>
                  <a:pt x="85147" y="524251"/>
                </a:cubicBezTo>
                <a:cubicBezTo>
                  <a:pt x="83669" y="507517"/>
                  <a:pt x="92584" y="496099"/>
                  <a:pt x="111010" y="490711"/>
                </a:cubicBezTo>
                <a:cubicBezTo>
                  <a:pt x="118615" y="488495"/>
                  <a:pt x="126910" y="488041"/>
                  <a:pt x="134514" y="482654"/>
                </a:cubicBezTo>
                <a:cubicBezTo>
                  <a:pt x="129723" y="479889"/>
                  <a:pt x="125885" y="477673"/>
                  <a:pt x="122047" y="475456"/>
                </a:cubicBezTo>
                <a:cubicBezTo>
                  <a:pt x="78544" y="450379"/>
                  <a:pt x="44814" y="416077"/>
                  <a:pt x="22288" y="370833"/>
                </a:cubicBezTo>
                <a:cubicBezTo>
                  <a:pt x="11943" y="349952"/>
                  <a:pt x="5888" y="327688"/>
                  <a:pt x="0" y="305281"/>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729B9E9-2D14-4A0C-90AF-C26E2A4191B1}"/>
              </a:ext>
            </a:extLst>
          </p:cNvPr>
          <p:cNvSpPr/>
          <p:nvPr/>
        </p:nvSpPr>
        <p:spPr>
          <a:xfrm>
            <a:off x="11049797" y="5446807"/>
            <a:ext cx="152435" cy="152432"/>
          </a:xfrm>
          <a:custGeom>
            <a:avLst/>
            <a:gdLst>
              <a:gd name="connsiteX0" fmla="*/ 0 w 960644"/>
              <a:gd name="connsiteY0" fmla="*/ 747658 h 960644"/>
              <a:gd name="connsiteX1" fmla="*/ 0 w 960644"/>
              <a:gd name="connsiteY1" fmla="*/ 214155 h 960644"/>
              <a:gd name="connsiteX2" fmla="*/ 1621 w 960644"/>
              <a:gd name="connsiteY2" fmla="*/ 205907 h 960644"/>
              <a:gd name="connsiteX3" fmla="*/ 141522 w 960644"/>
              <a:gd name="connsiteY3" fmla="*/ 20977 h 960644"/>
              <a:gd name="connsiteX4" fmla="*/ 216038 w 960644"/>
              <a:gd name="connsiteY4" fmla="*/ 0 h 960644"/>
              <a:gd name="connsiteX5" fmla="*/ 745775 w 960644"/>
              <a:gd name="connsiteY5" fmla="*/ 0 h 960644"/>
              <a:gd name="connsiteX6" fmla="*/ 759505 w 960644"/>
              <a:gd name="connsiteY6" fmla="*/ 2884 h 960644"/>
              <a:gd name="connsiteX7" fmla="*/ 962290 w 960644"/>
              <a:gd name="connsiteY7" fmla="*/ 236037 h 960644"/>
              <a:gd name="connsiteX8" fmla="*/ 962170 w 960644"/>
              <a:gd name="connsiteY8" fmla="*/ 728207 h 960644"/>
              <a:gd name="connsiteX9" fmla="*/ 901862 w 960644"/>
              <a:gd name="connsiteY9" fmla="*/ 880217 h 960644"/>
              <a:gd name="connsiteX10" fmla="*/ 715502 w 960644"/>
              <a:gd name="connsiteY10" fmla="*/ 962480 h 960644"/>
              <a:gd name="connsiteX11" fmla="*/ 554886 w 960644"/>
              <a:gd name="connsiteY11" fmla="*/ 962456 h 960644"/>
              <a:gd name="connsiteX12" fmla="*/ 236490 w 960644"/>
              <a:gd name="connsiteY12" fmla="*/ 961932 h 960644"/>
              <a:gd name="connsiteX13" fmla="*/ 35470 w 960644"/>
              <a:gd name="connsiteY13" fmla="*/ 847703 h 960644"/>
              <a:gd name="connsiteX14" fmla="*/ 0 w 960644"/>
              <a:gd name="connsiteY14" fmla="*/ 747658 h 960644"/>
              <a:gd name="connsiteX15" fmla="*/ 405759 w 960644"/>
              <a:gd name="connsiteY15" fmla="*/ 580344 h 960644"/>
              <a:gd name="connsiteX16" fmla="*/ 405783 w 960644"/>
              <a:gd name="connsiteY16" fmla="*/ 764392 h 960644"/>
              <a:gd name="connsiteX17" fmla="*/ 418631 w 960644"/>
              <a:gd name="connsiteY17" fmla="*/ 777121 h 960644"/>
              <a:gd name="connsiteX18" fmla="*/ 504088 w 960644"/>
              <a:gd name="connsiteY18" fmla="*/ 777121 h 960644"/>
              <a:gd name="connsiteX19" fmla="*/ 517771 w 960644"/>
              <a:gd name="connsiteY19" fmla="*/ 763605 h 960644"/>
              <a:gd name="connsiteX20" fmla="*/ 517842 w 960644"/>
              <a:gd name="connsiteY20" fmla="*/ 573931 h 960644"/>
              <a:gd name="connsiteX21" fmla="*/ 523420 w 960644"/>
              <a:gd name="connsiteY21" fmla="*/ 531263 h 960644"/>
              <a:gd name="connsiteX22" fmla="*/ 591190 w 960644"/>
              <a:gd name="connsiteY22" fmla="*/ 478844 h 960644"/>
              <a:gd name="connsiteX23" fmla="*/ 657362 w 960644"/>
              <a:gd name="connsiteY23" fmla="*/ 525899 h 960644"/>
              <a:gd name="connsiteX24" fmla="*/ 664966 w 960644"/>
              <a:gd name="connsiteY24" fmla="*/ 590880 h 960644"/>
              <a:gd name="connsiteX25" fmla="*/ 665109 w 960644"/>
              <a:gd name="connsiteY25" fmla="*/ 762723 h 960644"/>
              <a:gd name="connsiteX26" fmla="*/ 679102 w 960644"/>
              <a:gd name="connsiteY26" fmla="*/ 777097 h 960644"/>
              <a:gd name="connsiteX27" fmla="*/ 763605 w 960644"/>
              <a:gd name="connsiteY27" fmla="*/ 777097 h 960644"/>
              <a:gd name="connsiteX28" fmla="*/ 777288 w 960644"/>
              <a:gd name="connsiteY28" fmla="*/ 763486 h 960644"/>
              <a:gd name="connsiteX29" fmla="*/ 777002 w 960644"/>
              <a:gd name="connsiteY29" fmla="*/ 539057 h 960644"/>
              <a:gd name="connsiteX30" fmla="*/ 769350 w 960644"/>
              <a:gd name="connsiteY30" fmla="*/ 474935 h 960644"/>
              <a:gd name="connsiteX31" fmla="*/ 692880 w 960644"/>
              <a:gd name="connsiteY31" fmla="*/ 390146 h 960644"/>
              <a:gd name="connsiteX32" fmla="*/ 645730 w 960644"/>
              <a:gd name="connsiteY32" fmla="*/ 382613 h 960644"/>
              <a:gd name="connsiteX33" fmla="*/ 517675 w 960644"/>
              <a:gd name="connsiteY33" fmla="*/ 431503 h 960644"/>
              <a:gd name="connsiteX34" fmla="*/ 512479 w 960644"/>
              <a:gd name="connsiteY34" fmla="*/ 434578 h 960644"/>
              <a:gd name="connsiteX35" fmla="*/ 510334 w 960644"/>
              <a:gd name="connsiteY35" fmla="*/ 428905 h 960644"/>
              <a:gd name="connsiteX36" fmla="*/ 510357 w 960644"/>
              <a:gd name="connsiteY36" fmla="*/ 394174 h 960644"/>
              <a:gd name="connsiteX37" fmla="*/ 499345 w 960644"/>
              <a:gd name="connsiteY37" fmla="*/ 383185 h 960644"/>
              <a:gd name="connsiteX38" fmla="*/ 420467 w 960644"/>
              <a:gd name="connsiteY38" fmla="*/ 383280 h 960644"/>
              <a:gd name="connsiteX39" fmla="*/ 405759 w 960644"/>
              <a:gd name="connsiteY39" fmla="*/ 398155 h 960644"/>
              <a:gd name="connsiteX40" fmla="*/ 405759 w 960644"/>
              <a:gd name="connsiteY40" fmla="*/ 580344 h 960644"/>
              <a:gd name="connsiteX41" fmla="*/ 318920 w 960644"/>
              <a:gd name="connsiteY41" fmla="*/ 580344 h 960644"/>
              <a:gd name="connsiteX42" fmla="*/ 318896 w 960644"/>
              <a:gd name="connsiteY42" fmla="*/ 396391 h 960644"/>
              <a:gd name="connsiteX43" fmla="*/ 306405 w 960644"/>
              <a:gd name="connsiteY43" fmla="*/ 383280 h 960644"/>
              <a:gd name="connsiteX44" fmla="*/ 196610 w 960644"/>
              <a:gd name="connsiteY44" fmla="*/ 383280 h 960644"/>
              <a:gd name="connsiteX45" fmla="*/ 184525 w 960644"/>
              <a:gd name="connsiteY45" fmla="*/ 395843 h 960644"/>
              <a:gd name="connsiteX46" fmla="*/ 184525 w 960644"/>
              <a:gd name="connsiteY46" fmla="*/ 764654 h 960644"/>
              <a:gd name="connsiteX47" fmla="*/ 196563 w 960644"/>
              <a:gd name="connsiteY47" fmla="*/ 777073 h 960644"/>
              <a:gd name="connsiteX48" fmla="*/ 306357 w 960644"/>
              <a:gd name="connsiteY48" fmla="*/ 777073 h 960644"/>
              <a:gd name="connsiteX49" fmla="*/ 318920 w 960644"/>
              <a:gd name="connsiteY49" fmla="*/ 764249 h 960644"/>
              <a:gd name="connsiteX50" fmla="*/ 318920 w 960644"/>
              <a:gd name="connsiteY50" fmla="*/ 580344 h 960644"/>
              <a:gd name="connsiteX51" fmla="*/ 182499 w 960644"/>
              <a:gd name="connsiteY51" fmla="*/ 251007 h 960644"/>
              <a:gd name="connsiteX52" fmla="*/ 251031 w 960644"/>
              <a:gd name="connsiteY52" fmla="*/ 319015 h 960644"/>
              <a:gd name="connsiteX53" fmla="*/ 319611 w 960644"/>
              <a:gd name="connsiteY53" fmla="*/ 250435 h 960644"/>
              <a:gd name="connsiteX54" fmla="*/ 251079 w 960644"/>
              <a:gd name="connsiteY54" fmla="*/ 181855 h 960644"/>
              <a:gd name="connsiteX55" fmla="*/ 182499 w 960644"/>
              <a:gd name="connsiteY55" fmla="*/ 251007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60644" h="960644">
                <a:moveTo>
                  <a:pt x="0" y="747658"/>
                </a:moveTo>
                <a:cubicBezTo>
                  <a:pt x="0" y="569831"/>
                  <a:pt x="0" y="391981"/>
                  <a:pt x="0" y="214155"/>
                </a:cubicBezTo>
                <a:cubicBezTo>
                  <a:pt x="548" y="211413"/>
                  <a:pt x="1120" y="208672"/>
                  <a:pt x="1621" y="205907"/>
                </a:cubicBezTo>
                <a:cubicBezTo>
                  <a:pt x="16686" y="120379"/>
                  <a:pt x="63383" y="58759"/>
                  <a:pt x="141522" y="20977"/>
                </a:cubicBezTo>
                <a:cubicBezTo>
                  <a:pt x="165074" y="9583"/>
                  <a:pt x="190437" y="4267"/>
                  <a:pt x="216038" y="0"/>
                </a:cubicBezTo>
                <a:cubicBezTo>
                  <a:pt x="392625" y="0"/>
                  <a:pt x="569188" y="0"/>
                  <a:pt x="745775" y="0"/>
                </a:cubicBezTo>
                <a:cubicBezTo>
                  <a:pt x="750352" y="977"/>
                  <a:pt x="754905" y="2193"/>
                  <a:pt x="759505" y="2884"/>
                </a:cubicBezTo>
                <a:cubicBezTo>
                  <a:pt x="872089" y="19857"/>
                  <a:pt x="961813" y="122047"/>
                  <a:pt x="962290" y="236037"/>
                </a:cubicBezTo>
                <a:cubicBezTo>
                  <a:pt x="962981" y="400086"/>
                  <a:pt x="962957" y="564158"/>
                  <a:pt x="962170" y="728207"/>
                </a:cubicBezTo>
                <a:cubicBezTo>
                  <a:pt x="961884" y="786155"/>
                  <a:pt x="940359" y="837119"/>
                  <a:pt x="901862" y="880217"/>
                </a:cubicBezTo>
                <a:cubicBezTo>
                  <a:pt x="852376" y="935639"/>
                  <a:pt x="789803" y="962599"/>
                  <a:pt x="715502" y="962480"/>
                </a:cubicBezTo>
                <a:cubicBezTo>
                  <a:pt x="661963" y="962385"/>
                  <a:pt x="608424" y="962480"/>
                  <a:pt x="554886" y="962456"/>
                </a:cubicBezTo>
                <a:cubicBezTo>
                  <a:pt x="448762" y="962432"/>
                  <a:pt x="342590" y="963886"/>
                  <a:pt x="236490" y="961932"/>
                </a:cubicBezTo>
                <a:cubicBezTo>
                  <a:pt x="149842" y="960335"/>
                  <a:pt x="82763" y="920288"/>
                  <a:pt x="35470" y="847703"/>
                </a:cubicBezTo>
                <a:cubicBezTo>
                  <a:pt x="15661" y="817287"/>
                  <a:pt x="5244" y="783342"/>
                  <a:pt x="0" y="747658"/>
                </a:cubicBezTo>
                <a:close/>
                <a:moveTo>
                  <a:pt x="405759" y="580344"/>
                </a:moveTo>
                <a:cubicBezTo>
                  <a:pt x="405759" y="641701"/>
                  <a:pt x="405735" y="703034"/>
                  <a:pt x="405783" y="764392"/>
                </a:cubicBezTo>
                <a:cubicBezTo>
                  <a:pt x="405783" y="776382"/>
                  <a:pt x="406594" y="777097"/>
                  <a:pt x="418631" y="777121"/>
                </a:cubicBezTo>
                <a:cubicBezTo>
                  <a:pt x="447117" y="777169"/>
                  <a:pt x="475603" y="777145"/>
                  <a:pt x="504088" y="777121"/>
                </a:cubicBezTo>
                <a:cubicBezTo>
                  <a:pt x="517747" y="777121"/>
                  <a:pt x="517771" y="777073"/>
                  <a:pt x="517771" y="763605"/>
                </a:cubicBezTo>
                <a:cubicBezTo>
                  <a:pt x="517795" y="700389"/>
                  <a:pt x="517819" y="637148"/>
                  <a:pt x="517842" y="573931"/>
                </a:cubicBezTo>
                <a:cubicBezTo>
                  <a:pt x="517842" y="559462"/>
                  <a:pt x="519797" y="545279"/>
                  <a:pt x="523420" y="531263"/>
                </a:cubicBezTo>
                <a:cubicBezTo>
                  <a:pt x="532073" y="497843"/>
                  <a:pt x="554719" y="480298"/>
                  <a:pt x="591190" y="478844"/>
                </a:cubicBezTo>
                <a:cubicBezTo>
                  <a:pt x="624205" y="477533"/>
                  <a:pt x="646540" y="493361"/>
                  <a:pt x="657362" y="525899"/>
                </a:cubicBezTo>
                <a:cubicBezTo>
                  <a:pt x="664394" y="547019"/>
                  <a:pt x="664800" y="569021"/>
                  <a:pt x="664966" y="590880"/>
                </a:cubicBezTo>
                <a:cubicBezTo>
                  <a:pt x="665372" y="648161"/>
                  <a:pt x="665086" y="705442"/>
                  <a:pt x="665109" y="762723"/>
                </a:cubicBezTo>
                <a:cubicBezTo>
                  <a:pt x="665109" y="776859"/>
                  <a:pt x="665348" y="777097"/>
                  <a:pt x="679102" y="777097"/>
                </a:cubicBezTo>
                <a:cubicBezTo>
                  <a:pt x="707278" y="777121"/>
                  <a:pt x="735453" y="777121"/>
                  <a:pt x="763605" y="777097"/>
                </a:cubicBezTo>
                <a:cubicBezTo>
                  <a:pt x="777121" y="777097"/>
                  <a:pt x="777312" y="776954"/>
                  <a:pt x="777288" y="763486"/>
                </a:cubicBezTo>
                <a:cubicBezTo>
                  <a:pt x="777216" y="688684"/>
                  <a:pt x="777169" y="613859"/>
                  <a:pt x="777002" y="539057"/>
                </a:cubicBezTo>
                <a:cubicBezTo>
                  <a:pt x="776954" y="517413"/>
                  <a:pt x="774427" y="495983"/>
                  <a:pt x="769350" y="474935"/>
                </a:cubicBezTo>
                <a:cubicBezTo>
                  <a:pt x="759195" y="432910"/>
                  <a:pt x="735501" y="402970"/>
                  <a:pt x="692880" y="390146"/>
                </a:cubicBezTo>
                <a:cubicBezTo>
                  <a:pt x="677505" y="385521"/>
                  <a:pt x="661653" y="383066"/>
                  <a:pt x="645730" y="382613"/>
                </a:cubicBezTo>
                <a:cubicBezTo>
                  <a:pt x="596434" y="381254"/>
                  <a:pt x="549618" y="387094"/>
                  <a:pt x="517675" y="431503"/>
                </a:cubicBezTo>
                <a:cubicBezTo>
                  <a:pt x="516436" y="433220"/>
                  <a:pt x="515101" y="435484"/>
                  <a:pt x="512479" y="434578"/>
                </a:cubicBezTo>
                <a:cubicBezTo>
                  <a:pt x="509833" y="433649"/>
                  <a:pt x="510357" y="430979"/>
                  <a:pt x="510334" y="428905"/>
                </a:cubicBezTo>
                <a:cubicBezTo>
                  <a:pt x="510214" y="417320"/>
                  <a:pt x="509881" y="405735"/>
                  <a:pt x="510357" y="394174"/>
                </a:cubicBezTo>
                <a:cubicBezTo>
                  <a:pt x="510691" y="385926"/>
                  <a:pt x="507354" y="383090"/>
                  <a:pt x="499345" y="383185"/>
                </a:cubicBezTo>
                <a:cubicBezTo>
                  <a:pt x="473052" y="383447"/>
                  <a:pt x="446759" y="383257"/>
                  <a:pt x="420467" y="383280"/>
                </a:cubicBezTo>
                <a:cubicBezTo>
                  <a:pt x="406236" y="383304"/>
                  <a:pt x="405759" y="383781"/>
                  <a:pt x="405759" y="398155"/>
                </a:cubicBezTo>
                <a:cubicBezTo>
                  <a:pt x="405735" y="458893"/>
                  <a:pt x="405735" y="519630"/>
                  <a:pt x="405759" y="580344"/>
                </a:cubicBezTo>
                <a:close/>
                <a:moveTo>
                  <a:pt x="318920" y="580344"/>
                </a:moveTo>
                <a:cubicBezTo>
                  <a:pt x="318920" y="519034"/>
                  <a:pt x="318944" y="457724"/>
                  <a:pt x="318896" y="396391"/>
                </a:cubicBezTo>
                <a:cubicBezTo>
                  <a:pt x="318896" y="384067"/>
                  <a:pt x="318205" y="383304"/>
                  <a:pt x="306405" y="383280"/>
                </a:cubicBezTo>
                <a:cubicBezTo>
                  <a:pt x="269815" y="383209"/>
                  <a:pt x="233201" y="383209"/>
                  <a:pt x="196610" y="383280"/>
                </a:cubicBezTo>
                <a:cubicBezTo>
                  <a:pt x="185359" y="383304"/>
                  <a:pt x="184525" y="384234"/>
                  <a:pt x="184525" y="395843"/>
                </a:cubicBezTo>
                <a:cubicBezTo>
                  <a:pt x="184501" y="518772"/>
                  <a:pt x="184501" y="641725"/>
                  <a:pt x="184525" y="764654"/>
                </a:cubicBezTo>
                <a:cubicBezTo>
                  <a:pt x="184525" y="776525"/>
                  <a:pt x="185073" y="777049"/>
                  <a:pt x="196563" y="777073"/>
                </a:cubicBezTo>
                <a:cubicBezTo>
                  <a:pt x="233153" y="777121"/>
                  <a:pt x="269767" y="777121"/>
                  <a:pt x="306357" y="777073"/>
                </a:cubicBezTo>
                <a:cubicBezTo>
                  <a:pt x="318515" y="777073"/>
                  <a:pt x="318920" y="776668"/>
                  <a:pt x="318920" y="764249"/>
                </a:cubicBezTo>
                <a:cubicBezTo>
                  <a:pt x="318920" y="702987"/>
                  <a:pt x="318920" y="641677"/>
                  <a:pt x="318920" y="580344"/>
                </a:cubicBezTo>
                <a:close/>
                <a:moveTo>
                  <a:pt x="182499" y="251007"/>
                </a:moveTo>
                <a:cubicBezTo>
                  <a:pt x="182689" y="289528"/>
                  <a:pt x="212462" y="319063"/>
                  <a:pt x="251031" y="319015"/>
                </a:cubicBezTo>
                <a:cubicBezTo>
                  <a:pt x="288742" y="318967"/>
                  <a:pt x="319540" y="288146"/>
                  <a:pt x="319611" y="250435"/>
                </a:cubicBezTo>
                <a:cubicBezTo>
                  <a:pt x="319683" y="212486"/>
                  <a:pt x="289266" y="182046"/>
                  <a:pt x="251079" y="181855"/>
                </a:cubicBezTo>
                <a:cubicBezTo>
                  <a:pt x="212629" y="181617"/>
                  <a:pt x="182284" y="212224"/>
                  <a:pt x="182499" y="251007"/>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89361E8-C683-4FE7-AAD6-DF19F8B614F3}"/>
              </a:ext>
            </a:extLst>
          </p:cNvPr>
          <p:cNvSpPr/>
          <p:nvPr/>
        </p:nvSpPr>
        <p:spPr>
          <a:xfrm>
            <a:off x="11049797" y="6023831"/>
            <a:ext cx="152435" cy="152432"/>
          </a:xfrm>
          <a:custGeom>
            <a:avLst/>
            <a:gdLst>
              <a:gd name="connsiteX0" fmla="*/ 521409 w 960644"/>
              <a:gd name="connsiteY0" fmla="*/ 962863 h 960644"/>
              <a:gd name="connsiteX1" fmla="*/ 442531 w 960644"/>
              <a:gd name="connsiteY1" fmla="*/ 962863 h 960644"/>
              <a:gd name="connsiteX2" fmla="*/ 391567 w 960644"/>
              <a:gd name="connsiteY2" fmla="*/ 955378 h 960644"/>
              <a:gd name="connsiteX3" fmla="*/ 6928 w 960644"/>
              <a:gd name="connsiteY3" fmla="*/ 401446 h 960644"/>
              <a:gd name="connsiteX4" fmla="*/ 579286 w 960644"/>
              <a:gd name="connsiteY4" fmla="*/ 10872 h 960644"/>
              <a:gd name="connsiteX5" fmla="*/ 947001 w 960644"/>
              <a:gd name="connsiteY5" fmla="*/ 356012 h 960644"/>
              <a:gd name="connsiteX6" fmla="*/ 962757 w 960644"/>
              <a:gd name="connsiteY6" fmla="*/ 442590 h 960644"/>
              <a:gd name="connsiteX7" fmla="*/ 962757 w 960644"/>
              <a:gd name="connsiteY7" fmla="*/ 521467 h 960644"/>
              <a:gd name="connsiteX8" fmla="*/ 955821 w 960644"/>
              <a:gd name="connsiteY8" fmla="*/ 568689 h 960644"/>
              <a:gd name="connsiteX9" fmla="*/ 609702 w 960644"/>
              <a:gd name="connsiteY9" fmla="*/ 946582 h 960644"/>
              <a:gd name="connsiteX10" fmla="*/ 521409 w 960644"/>
              <a:gd name="connsiteY10" fmla="*/ 962863 h 960644"/>
              <a:gd name="connsiteX11" fmla="*/ 522553 w 960644"/>
              <a:gd name="connsiteY11" fmla="*/ 637746 h 960644"/>
              <a:gd name="connsiteX12" fmla="*/ 522553 w 960644"/>
              <a:gd name="connsiteY12" fmla="*/ 511932 h 960644"/>
              <a:gd name="connsiteX13" fmla="*/ 536641 w 960644"/>
              <a:gd name="connsiteY13" fmla="*/ 498202 h 960644"/>
              <a:gd name="connsiteX14" fmla="*/ 591085 w 960644"/>
              <a:gd name="connsiteY14" fmla="*/ 498226 h 960644"/>
              <a:gd name="connsiteX15" fmla="*/ 601431 w 960644"/>
              <a:gd name="connsiteY15" fmla="*/ 490312 h 960644"/>
              <a:gd name="connsiteX16" fmla="*/ 609273 w 960644"/>
              <a:gd name="connsiteY16" fmla="*/ 411935 h 960644"/>
              <a:gd name="connsiteX17" fmla="*/ 599834 w 960644"/>
              <a:gd name="connsiteY17" fmla="*/ 401589 h 960644"/>
              <a:gd name="connsiteX18" fmla="*/ 534114 w 960644"/>
              <a:gd name="connsiteY18" fmla="*/ 401875 h 960644"/>
              <a:gd name="connsiteX19" fmla="*/ 522410 w 960644"/>
              <a:gd name="connsiteY19" fmla="*/ 389814 h 960644"/>
              <a:gd name="connsiteX20" fmla="*/ 522577 w 960644"/>
              <a:gd name="connsiteY20" fmla="*/ 343808 h 960644"/>
              <a:gd name="connsiteX21" fmla="*/ 551802 w 960644"/>
              <a:gd name="connsiteY21" fmla="*/ 314416 h 960644"/>
              <a:gd name="connsiteX22" fmla="*/ 599691 w 960644"/>
              <a:gd name="connsiteY22" fmla="*/ 314440 h 960644"/>
              <a:gd name="connsiteX23" fmla="*/ 609130 w 960644"/>
              <a:gd name="connsiteY23" fmla="*/ 304953 h 960644"/>
              <a:gd name="connsiteX24" fmla="*/ 609130 w 960644"/>
              <a:gd name="connsiteY24" fmla="*/ 230771 h 960644"/>
              <a:gd name="connsiteX25" fmla="*/ 599595 w 960644"/>
              <a:gd name="connsiteY25" fmla="*/ 221355 h 960644"/>
              <a:gd name="connsiteX26" fmla="*/ 508537 w 960644"/>
              <a:gd name="connsiteY26" fmla="*/ 221808 h 960644"/>
              <a:gd name="connsiteX27" fmla="*/ 416096 w 960644"/>
              <a:gd name="connsiteY27" fmla="*/ 290937 h 960644"/>
              <a:gd name="connsiteX28" fmla="*/ 408968 w 960644"/>
              <a:gd name="connsiteY28" fmla="*/ 333295 h 960644"/>
              <a:gd name="connsiteX29" fmla="*/ 408897 w 960644"/>
              <a:gd name="connsiteY29" fmla="*/ 386810 h 960644"/>
              <a:gd name="connsiteX30" fmla="*/ 394404 w 960644"/>
              <a:gd name="connsiteY30" fmla="*/ 401780 h 960644"/>
              <a:gd name="connsiteX31" fmla="*/ 362485 w 960644"/>
              <a:gd name="connsiteY31" fmla="*/ 401732 h 960644"/>
              <a:gd name="connsiteX32" fmla="*/ 352998 w 960644"/>
              <a:gd name="connsiteY32" fmla="*/ 411148 h 960644"/>
              <a:gd name="connsiteX33" fmla="*/ 352998 w 960644"/>
              <a:gd name="connsiteY33" fmla="*/ 489072 h 960644"/>
              <a:gd name="connsiteX34" fmla="*/ 362628 w 960644"/>
              <a:gd name="connsiteY34" fmla="*/ 498297 h 960644"/>
              <a:gd name="connsiteX35" fmla="*/ 390804 w 960644"/>
              <a:gd name="connsiteY35" fmla="*/ 498250 h 960644"/>
              <a:gd name="connsiteX36" fmla="*/ 408921 w 960644"/>
              <a:gd name="connsiteY36" fmla="*/ 516819 h 960644"/>
              <a:gd name="connsiteX37" fmla="*/ 408921 w 960644"/>
              <a:gd name="connsiteY37" fmla="*/ 762820 h 960644"/>
              <a:gd name="connsiteX38" fmla="*/ 422722 w 960644"/>
              <a:gd name="connsiteY38" fmla="*/ 776431 h 960644"/>
              <a:gd name="connsiteX39" fmla="*/ 510038 w 960644"/>
              <a:gd name="connsiteY39" fmla="*/ 776431 h 960644"/>
              <a:gd name="connsiteX40" fmla="*/ 522529 w 960644"/>
              <a:gd name="connsiteY40" fmla="*/ 763583 h 960644"/>
              <a:gd name="connsiteX41" fmla="*/ 522553 w 960644"/>
              <a:gd name="connsiteY41" fmla="*/ 637746 h 96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60644" h="960644">
                <a:moveTo>
                  <a:pt x="521409" y="962863"/>
                </a:moveTo>
                <a:cubicBezTo>
                  <a:pt x="495116" y="962863"/>
                  <a:pt x="468824" y="962863"/>
                  <a:pt x="442531" y="962863"/>
                </a:cubicBezTo>
                <a:cubicBezTo>
                  <a:pt x="425535" y="960408"/>
                  <a:pt x="408420" y="958620"/>
                  <a:pt x="391567" y="955378"/>
                </a:cubicBezTo>
                <a:cubicBezTo>
                  <a:pt x="140679" y="907060"/>
                  <a:pt x="-37982" y="667399"/>
                  <a:pt x="6928" y="401446"/>
                </a:cubicBezTo>
                <a:cubicBezTo>
                  <a:pt x="52409" y="132085"/>
                  <a:pt x="312451" y="-46958"/>
                  <a:pt x="579286" y="10872"/>
                </a:cubicBezTo>
                <a:cubicBezTo>
                  <a:pt x="768531" y="51896"/>
                  <a:pt x="890339" y="170796"/>
                  <a:pt x="947001" y="356012"/>
                </a:cubicBezTo>
                <a:cubicBezTo>
                  <a:pt x="955630" y="384188"/>
                  <a:pt x="959253" y="413413"/>
                  <a:pt x="962757" y="442590"/>
                </a:cubicBezTo>
                <a:cubicBezTo>
                  <a:pt x="962757" y="468882"/>
                  <a:pt x="962757" y="495175"/>
                  <a:pt x="962757" y="521467"/>
                </a:cubicBezTo>
                <a:cubicBezTo>
                  <a:pt x="960493" y="537224"/>
                  <a:pt x="959205" y="553195"/>
                  <a:pt x="955821" y="568689"/>
                </a:cubicBezTo>
                <a:cubicBezTo>
                  <a:pt x="913915" y="761843"/>
                  <a:pt x="798232" y="887680"/>
                  <a:pt x="609702" y="946582"/>
                </a:cubicBezTo>
                <a:cubicBezTo>
                  <a:pt x="581026" y="955593"/>
                  <a:pt x="551206" y="959288"/>
                  <a:pt x="521409" y="962863"/>
                </a:cubicBezTo>
                <a:close/>
                <a:moveTo>
                  <a:pt x="522553" y="637746"/>
                </a:moveTo>
                <a:cubicBezTo>
                  <a:pt x="522553" y="595816"/>
                  <a:pt x="522529" y="553862"/>
                  <a:pt x="522553" y="511932"/>
                </a:cubicBezTo>
                <a:cubicBezTo>
                  <a:pt x="522553" y="498250"/>
                  <a:pt x="522601" y="498226"/>
                  <a:pt x="536641" y="498202"/>
                </a:cubicBezTo>
                <a:cubicBezTo>
                  <a:pt x="554781" y="498178"/>
                  <a:pt x="572945" y="498107"/>
                  <a:pt x="591085" y="498226"/>
                </a:cubicBezTo>
                <a:cubicBezTo>
                  <a:pt x="596783" y="498274"/>
                  <a:pt x="600787" y="497010"/>
                  <a:pt x="601431" y="490312"/>
                </a:cubicBezTo>
                <a:cubicBezTo>
                  <a:pt x="603886" y="464162"/>
                  <a:pt x="606365" y="438037"/>
                  <a:pt x="609273" y="411935"/>
                </a:cubicBezTo>
                <a:cubicBezTo>
                  <a:pt x="610132" y="404140"/>
                  <a:pt x="607891" y="401423"/>
                  <a:pt x="599834" y="401589"/>
                </a:cubicBezTo>
                <a:cubicBezTo>
                  <a:pt x="577927" y="402042"/>
                  <a:pt x="556021" y="401423"/>
                  <a:pt x="534114" y="401875"/>
                </a:cubicBezTo>
                <a:cubicBezTo>
                  <a:pt x="525008" y="402066"/>
                  <a:pt x="522076" y="398681"/>
                  <a:pt x="522410" y="389814"/>
                </a:cubicBezTo>
                <a:cubicBezTo>
                  <a:pt x="522958" y="374510"/>
                  <a:pt x="522482" y="359159"/>
                  <a:pt x="522577" y="343808"/>
                </a:cubicBezTo>
                <a:cubicBezTo>
                  <a:pt x="522696" y="323546"/>
                  <a:pt x="531564" y="314583"/>
                  <a:pt x="551802" y="314416"/>
                </a:cubicBezTo>
                <a:cubicBezTo>
                  <a:pt x="567773" y="314273"/>
                  <a:pt x="583720" y="314202"/>
                  <a:pt x="599691" y="314440"/>
                </a:cubicBezTo>
                <a:cubicBezTo>
                  <a:pt x="606532" y="314535"/>
                  <a:pt x="609178" y="311770"/>
                  <a:pt x="609130" y="304953"/>
                </a:cubicBezTo>
                <a:cubicBezTo>
                  <a:pt x="608916" y="280234"/>
                  <a:pt x="608916" y="255514"/>
                  <a:pt x="609130" y="230771"/>
                </a:cubicBezTo>
                <a:cubicBezTo>
                  <a:pt x="609178" y="223882"/>
                  <a:pt x="606365" y="221308"/>
                  <a:pt x="599595" y="221355"/>
                </a:cubicBezTo>
                <a:cubicBezTo>
                  <a:pt x="569250" y="221570"/>
                  <a:pt x="538858" y="220759"/>
                  <a:pt x="508537" y="221808"/>
                </a:cubicBezTo>
                <a:cubicBezTo>
                  <a:pt x="464795" y="223310"/>
                  <a:pt x="430446" y="249603"/>
                  <a:pt x="416096" y="290937"/>
                </a:cubicBezTo>
                <a:cubicBezTo>
                  <a:pt x="411328" y="304643"/>
                  <a:pt x="408921" y="318755"/>
                  <a:pt x="408968" y="333295"/>
                </a:cubicBezTo>
                <a:cubicBezTo>
                  <a:pt x="409040" y="351126"/>
                  <a:pt x="408944" y="368980"/>
                  <a:pt x="408897" y="386810"/>
                </a:cubicBezTo>
                <a:cubicBezTo>
                  <a:pt x="408849" y="401446"/>
                  <a:pt x="408563" y="401709"/>
                  <a:pt x="394404" y="401780"/>
                </a:cubicBezTo>
                <a:cubicBezTo>
                  <a:pt x="383772" y="401828"/>
                  <a:pt x="373117" y="401995"/>
                  <a:pt x="362485" y="401732"/>
                </a:cubicBezTo>
                <a:cubicBezTo>
                  <a:pt x="355716" y="401566"/>
                  <a:pt x="352950" y="404259"/>
                  <a:pt x="352998" y="411148"/>
                </a:cubicBezTo>
                <a:cubicBezTo>
                  <a:pt x="353213" y="437131"/>
                  <a:pt x="353213" y="463090"/>
                  <a:pt x="352998" y="489072"/>
                </a:cubicBezTo>
                <a:cubicBezTo>
                  <a:pt x="352950" y="496104"/>
                  <a:pt x="355954" y="498488"/>
                  <a:pt x="362628" y="498297"/>
                </a:cubicBezTo>
                <a:cubicBezTo>
                  <a:pt x="371996" y="498011"/>
                  <a:pt x="381412" y="498107"/>
                  <a:pt x="390804" y="498250"/>
                </a:cubicBezTo>
                <a:cubicBezTo>
                  <a:pt x="408015" y="498536"/>
                  <a:pt x="408944" y="494603"/>
                  <a:pt x="408921" y="516819"/>
                </a:cubicBezTo>
                <a:cubicBezTo>
                  <a:pt x="408873" y="598819"/>
                  <a:pt x="408897" y="680820"/>
                  <a:pt x="408921" y="762820"/>
                </a:cubicBezTo>
                <a:cubicBezTo>
                  <a:pt x="408921" y="776074"/>
                  <a:pt x="409302" y="776408"/>
                  <a:pt x="422722" y="776431"/>
                </a:cubicBezTo>
                <a:cubicBezTo>
                  <a:pt x="451828" y="776455"/>
                  <a:pt x="480933" y="776455"/>
                  <a:pt x="510038" y="776431"/>
                </a:cubicBezTo>
                <a:cubicBezTo>
                  <a:pt x="522219" y="776408"/>
                  <a:pt x="522529" y="776074"/>
                  <a:pt x="522529" y="763583"/>
                </a:cubicBezTo>
                <a:cubicBezTo>
                  <a:pt x="522577" y="721629"/>
                  <a:pt x="522553" y="679700"/>
                  <a:pt x="522553" y="637746"/>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A6283B1-CB32-4A34-8CBE-638407C273AB}"/>
              </a:ext>
            </a:extLst>
          </p:cNvPr>
          <p:cNvSpPr/>
          <p:nvPr/>
        </p:nvSpPr>
        <p:spPr>
          <a:xfrm>
            <a:off x="11050476" y="5754810"/>
            <a:ext cx="154703" cy="135032"/>
          </a:xfrm>
          <a:custGeom>
            <a:avLst/>
            <a:gdLst>
              <a:gd name="connsiteX0" fmla="*/ 0 w 974947"/>
              <a:gd name="connsiteY0" fmla="*/ 305281 h 850992"/>
              <a:gd name="connsiteX1" fmla="*/ 0 w 974947"/>
              <a:gd name="connsiteY1" fmla="*/ 284304 h 850992"/>
              <a:gd name="connsiteX2" fmla="*/ 44695 w 974947"/>
              <a:gd name="connsiteY2" fmla="*/ 267117 h 850992"/>
              <a:gd name="connsiteX3" fmla="*/ 66506 w 974947"/>
              <a:gd name="connsiteY3" fmla="*/ 273529 h 850992"/>
              <a:gd name="connsiteX4" fmla="*/ 64933 w 974947"/>
              <a:gd name="connsiteY4" fmla="*/ 268476 h 850992"/>
              <a:gd name="connsiteX5" fmla="*/ 47031 w 974947"/>
              <a:gd name="connsiteY5" fmla="*/ 150576 h 850992"/>
              <a:gd name="connsiteX6" fmla="*/ 80856 w 974947"/>
              <a:gd name="connsiteY6" fmla="*/ 66669 h 850992"/>
              <a:gd name="connsiteX7" fmla="*/ 131320 w 974947"/>
              <a:gd name="connsiteY7" fmla="*/ 68552 h 850992"/>
              <a:gd name="connsiteX8" fmla="*/ 141570 w 974947"/>
              <a:gd name="connsiteY8" fmla="*/ 85739 h 850992"/>
              <a:gd name="connsiteX9" fmla="*/ 449167 w 974947"/>
              <a:gd name="connsiteY9" fmla="*/ 294626 h 850992"/>
              <a:gd name="connsiteX10" fmla="*/ 464637 w 974947"/>
              <a:gd name="connsiteY10" fmla="*/ 281443 h 850992"/>
              <a:gd name="connsiteX11" fmla="*/ 537127 w 974947"/>
              <a:gd name="connsiteY11" fmla="*/ 100637 h 850992"/>
              <a:gd name="connsiteX12" fmla="*/ 769660 w 974947"/>
              <a:gd name="connsiteY12" fmla="*/ 57778 h 850992"/>
              <a:gd name="connsiteX13" fmla="*/ 791876 w 974947"/>
              <a:gd name="connsiteY13" fmla="*/ 57444 h 850992"/>
              <a:gd name="connsiteX14" fmla="*/ 877333 w 974947"/>
              <a:gd name="connsiteY14" fmla="*/ 15252 h 850992"/>
              <a:gd name="connsiteX15" fmla="*/ 907678 w 974947"/>
              <a:gd name="connsiteY15" fmla="*/ 1569 h 850992"/>
              <a:gd name="connsiteX16" fmla="*/ 946080 w 974947"/>
              <a:gd name="connsiteY16" fmla="*/ 25335 h 850992"/>
              <a:gd name="connsiteX17" fmla="*/ 941122 w 974947"/>
              <a:gd name="connsiteY17" fmla="*/ 48219 h 850992"/>
              <a:gd name="connsiteX18" fmla="*/ 902553 w 974947"/>
              <a:gd name="connsiteY18" fmla="*/ 125905 h 850992"/>
              <a:gd name="connsiteX19" fmla="*/ 900742 w 974947"/>
              <a:gd name="connsiteY19" fmla="*/ 132961 h 850992"/>
              <a:gd name="connsiteX20" fmla="*/ 908560 w 974947"/>
              <a:gd name="connsiteY20" fmla="*/ 134534 h 850992"/>
              <a:gd name="connsiteX21" fmla="*/ 936974 w 974947"/>
              <a:gd name="connsiteY21" fmla="*/ 131626 h 850992"/>
              <a:gd name="connsiteX22" fmla="*/ 972230 w 974947"/>
              <a:gd name="connsiteY22" fmla="*/ 145070 h 850992"/>
              <a:gd name="connsiteX23" fmla="*/ 969727 w 974947"/>
              <a:gd name="connsiteY23" fmla="*/ 182566 h 850992"/>
              <a:gd name="connsiteX24" fmla="*/ 932445 w 974947"/>
              <a:gd name="connsiteY24" fmla="*/ 242446 h 850992"/>
              <a:gd name="connsiteX25" fmla="*/ 928321 w 974947"/>
              <a:gd name="connsiteY25" fmla="*/ 255651 h 850992"/>
              <a:gd name="connsiteX26" fmla="*/ 933709 w 974947"/>
              <a:gd name="connsiteY26" fmla="*/ 303898 h 850992"/>
              <a:gd name="connsiteX27" fmla="*/ 928131 w 974947"/>
              <a:gd name="connsiteY27" fmla="*/ 435742 h 850992"/>
              <a:gd name="connsiteX28" fmla="*/ 812996 w 974947"/>
              <a:gd name="connsiteY28" fmla="*/ 678216 h 850992"/>
              <a:gd name="connsiteX29" fmla="*/ 679317 w 974947"/>
              <a:gd name="connsiteY29" fmla="*/ 789918 h 850992"/>
              <a:gd name="connsiteX30" fmla="*/ 457319 w 974947"/>
              <a:gd name="connsiteY30" fmla="*/ 849225 h 850992"/>
              <a:gd name="connsiteX31" fmla="*/ 246883 w 974947"/>
              <a:gd name="connsiteY31" fmla="*/ 835900 h 850992"/>
              <a:gd name="connsiteX32" fmla="*/ 82573 w 974947"/>
              <a:gd name="connsiteY32" fmla="*/ 785246 h 850992"/>
              <a:gd name="connsiteX33" fmla="*/ 28843 w 974947"/>
              <a:gd name="connsiteY33" fmla="*/ 749585 h 850992"/>
              <a:gd name="connsiteX34" fmla="*/ 33348 w 974947"/>
              <a:gd name="connsiteY34" fmla="*/ 702005 h 850992"/>
              <a:gd name="connsiteX35" fmla="*/ 54421 w 974947"/>
              <a:gd name="connsiteY35" fmla="*/ 697357 h 850992"/>
              <a:gd name="connsiteX36" fmla="*/ 157136 w 974947"/>
              <a:gd name="connsiteY36" fmla="*/ 693662 h 850992"/>
              <a:gd name="connsiteX37" fmla="*/ 272723 w 974947"/>
              <a:gd name="connsiteY37" fmla="*/ 650159 h 850992"/>
              <a:gd name="connsiteX38" fmla="*/ 278802 w 974947"/>
              <a:gd name="connsiteY38" fmla="*/ 643771 h 850992"/>
              <a:gd name="connsiteX39" fmla="*/ 271412 w 974947"/>
              <a:gd name="connsiteY39" fmla="*/ 640434 h 850992"/>
              <a:gd name="connsiteX40" fmla="*/ 218112 w 974947"/>
              <a:gd name="connsiteY40" fmla="*/ 622651 h 850992"/>
              <a:gd name="connsiteX41" fmla="*/ 96112 w 974947"/>
              <a:gd name="connsiteY41" fmla="*/ 544774 h 850992"/>
              <a:gd name="connsiteX42" fmla="*/ 85147 w 974947"/>
              <a:gd name="connsiteY42" fmla="*/ 524251 h 850992"/>
              <a:gd name="connsiteX43" fmla="*/ 111010 w 974947"/>
              <a:gd name="connsiteY43" fmla="*/ 490711 h 850992"/>
              <a:gd name="connsiteX44" fmla="*/ 134514 w 974947"/>
              <a:gd name="connsiteY44" fmla="*/ 482654 h 850992"/>
              <a:gd name="connsiteX45" fmla="*/ 122047 w 974947"/>
              <a:gd name="connsiteY45" fmla="*/ 475456 h 850992"/>
              <a:gd name="connsiteX46" fmla="*/ 22288 w 974947"/>
              <a:gd name="connsiteY46" fmla="*/ 370833 h 850992"/>
              <a:gd name="connsiteX47" fmla="*/ 0 w 974947"/>
              <a:gd name="connsiteY47" fmla="*/ 305281 h 8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74947" h="850992">
                <a:moveTo>
                  <a:pt x="0" y="305281"/>
                </a:moveTo>
                <a:cubicBezTo>
                  <a:pt x="0" y="298297"/>
                  <a:pt x="0" y="291289"/>
                  <a:pt x="0" y="284304"/>
                </a:cubicBezTo>
                <a:cubicBezTo>
                  <a:pt x="11799" y="264853"/>
                  <a:pt x="22884" y="260610"/>
                  <a:pt x="44695" y="267117"/>
                </a:cubicBezTo>
                <a:cubicBezTo>
                  <a:pt x="51560" y="269167"/>
                  <a:pt x="58449" y="271169"/>
                  <a:pt x="66506" y="273529"/>
                </a:cubicBezTo>
                <a:cubicBezTo>
                  <a:pt x="65672" y="270788"/>
                  <a:pt x="65433" y="269573"/>
                  <a:pt x="64933" y="268476"/>
                </a:cubicBezTo>
                <a:cubicBezTo>
                  <a:pt x="47651" y="230885"/>
                  <a:pt x="41382" y="191672"/>
                  <a:pt x="47031" y="150576"/>
                </a:cubicBezTo>
                <a:cubicBezTo>
                  <a:pt x="51250" y="119707"/>
                  <a:pt x="62120" y="91508"/>
                  <a:pt x="80856" y="66669"/>
                </a:cubicBezTo>
                <a:cubicBezTo>
                  <a:pt x="94753" y="48243"/>
                  <a:pt x="118519" y="49387"/>
                  <a:pt x="131320" y="68552"/>
                </a:cubicBezTo>
                <a:cubicBezTo>
                  <a:pt x="135015" y="74083"/>
                  <a:pt x="138114" y="80042"/>
                  <a:pt x="141570" y="85739"/>
                </a:cubicBezTo>
                <a:cubicBezTo>
                  <a:pt x="212200" y="202351"/>
                  <a:pt x="313461" y="273863"/>
                  <a:pt x="449167" y="294626"/>
                </a:cubicBezTo>
                <a:cubicBezTo>
                  <a:pt x="464542" y="296985"/>
                  <a:pt x="464590" y="296842"/>
                  <a:pt x="464637" y="281443"/>
                </a:cubicBezTo>
                <a:cubicBezTo>
                  <a:pt x="464876" y="211600"/>
                  <a:pt x="487974" y="150958"/>
                  <a:pt x="537127" y="100637"/>
                </a:cubicBezTo>
                <a:cubicBezTo>
                  <a:pt x="596172" y="40210"/>
                  <a:pt x="693095" y="22046"/>
                  <a:pt x="769660" y="57778"/>
                </a:cubicBezTo>
                <a:cubicBezTo>
                  <a:pt x="777765" y="61544"/>
                  <a:pt x="784058" y="61425"/>
                  <a:pt x="791876" y="57444"/>
                </a:cubicBezTo>
                <a:cubicBezTo>
                  <a:pt x="820171" y="43022"/>
                  <a:pt x="848776" y="29149"/>
                  <a:pt x="877333" y="15252"/>
                </a:cubicBezTo>
                <a:cubicBezTo>
                  <a:pt x="887321" y="10389"/>
                  <a:pt x="897237" y="5145"/>
                  <a:pt x="907678" y="1569"/>
                </a:cubicBezTo>
                <a:cubicBezTo>
                  <a:pt x="925079" y="-4390"/>
                  <a:pt x="943196" y="7290"/>
                  <a:pt x="946080" y="25335"/>
                </a:cubicBezTo>
                <a:cubicBezTo>
                  <a:pt x="947391" y="33583"/>
                  <a:pt x="944698" y="41020"/>
                  <a:pt x="941122" y="48219"/>
                </a:cubicBezTo>
                <a:cubicBezTo>
                  <a:pt x="928250" y="74106"/>
                  <a:pt x="915378" y="99994"/>
                  <a:pt x="902553" y="125905"/>
                </a:cubicBezTo>
                <a:cubicBezTo>
                  <a:pt x="901457" y="128098"/>
                  <a:pt x="899311" y="130434"/>
                  <a:pt x="900742" y="132961"/>
                </a:cubicBezTo>
                <a:cubicBezTo>
                  <a:pt x="902505" y="136083"/>
                  <a:pt x="905890" y="134772"/>
                  <a:pt x="908560" y="134534"/>
                </a:cubicBezTo>
                <a:cubicBezTo>
                  <a:pt x="918047" y="133700"/>
                  <a:pt x="927511" y="132722"/>
                  <a:pt x="936974" y="131626"/>
                </a:cubicBezTo>
                <a:cubicBezTo>
                  <a:pt x="951110" y="129981"/>
                  <a:pt x="963934" y="132174"/>
                  <a:pt x="972230" y="145070"/>
                </a:cubicBezTo>
                <a:cubicBezTo>
                  <a:pt x="980501" y="157942"/>
                  <a:pt x="977426" y="170409"/>
                  <a:pt x="969727" y="182566"/>
                </a:cubicBezTo>
                <a:cubicBezTo>
                  <a:pt x="957141" y="202423"/>
                  <a:pt x="944841" y="222470"/>
                  <a:pt x="932445" y="242446"/>
                </a:cubicBezTo>
                <a:cubicBezTo>
                  <a:pt x="929942" y="246474"/>
                  <a:pt x="927654" y="250288"/>
                  <a:pt x="928321" y="255651"/>
                </a:cubicBezTo>
                <a:cubicBezTo>
                  <a:pt x="930348" y="271694"/>
                  <a:pt x="932326" y="287737"/>
                  <a:pt x="933709" y="303898"/>
                </a:cubicBezTo>
                <a:cubicBezTo>
                  <a:pt x="937523" y="348140"/>
                  <a:pt x="935949" y="392096"/>
                  <a:pt x="928131" y="435742"/>
                </a:cubicBezTo>
                <a:cubicBezTo>
                  <a:pt x="911802" y="526992"/>
                  <a:pt x="872256" y="607252"/>
                  <a:pt x="812996" y="678216"/>
                </a:cubicBezTo>
                <a:cubicBezTo>
                  <a:pt x="775143" y="723554"/>
                  <a:pt x="731925" y="762218"/>
                  <a:pt x="679317" y="789918"/>
                </a:cubicBezTo>
                <a:cubicBezTo>
                  <a:pt x="609783" y="826532"/>
                  <a:pt x="535101" y="843576"/>
                  <a:pt x="457319" y="849225"/>
                </a:cubicBezTo>
                <a:cubicBezTo>
                  <a:pt x="386570" y="854374"/>
                  <a:pt x="316488" y="849201"/>
                  <a:pt x="246883" y="835900"/>
                </a:cubicBezTo>
                <a:cubicBezTo>
                  <a:pt x="190222" y="825078"/>
                  <a:pt x="134896" y="809965"/>
                  <a:pt x="82573" y="785246"/>
                </a:cubicBezTo>
                <a:cubicBezTo>
                  <a:pt x="63002" y="775996"/>
                  <a:pt x="44123" y="765365"/>
                  <a:pt x="28843" y="749585"/>
                </a:cubicBezTo>
                <a:cubicBezTo>
                  <a:pt x="14159" y="734424"/>
                  <a:pt x="16424" y="712494"/>
                  <a:pt x="33348" y="702005"/>
                </a:cubicBezTo>
                <a:cubicBezTo>
                  <a:pt x="39856" y="697977"/>
                  <a:pt x="46983" y="697309"/>
                  <a:pt x="54421" y="697357"/>
                </a:cubicBezTo>
                <a:cubicBezTo>
                  <a:pt x="88699" y="697524"/>
                  <a:pt x="123001" y="698430"/>
                  <a:pt x="157136" y="693662"/>
                </a:cubicBezTo>
                <a:cubicBezTo>
                  <a:pt x="198970" y="687822"/>
                  <a:pt x="238135" y="675070"/>
                  <a:pt x="272723" y="650159"/>
                </a:cubicBezTo>
                <a:cubicBezTo>
                  <a:pt x="275131" y="648443"/>
                  <a:pt x="279517" y="647514"/>
                  <a:pt x="278802" y="643771"/>
                </a:cubicBezTo>
                <a:cubicBezTo>
                  <a:pt x="278182" y="640624"/>
                  <a:pt x="274034" y="641149"/>
                  <a:pt x="271412" y="640434"/>
                </a:cubicBezTo>
                <a:cubicBezTo>
                  <a:pt x="253319" y="635428"/>
                  <a:pt x="235537" y="629588"/>
                  <a:pt x="218112" y="622651"/>
                </a:cubicBezTo>
                <a:cubicBezTo>
                  <a:pt x="172487" y="604487"/>
                  <a:pt x="130772" y="580197"/>
                  <a:pt x="96112" y="544774"/>
                </a:cubicBezTo>
                <a:cubicBezTo>
                  <a:pt x="90391" y="538934"/>
                  <a:pt x="85886" y="532665"/>
                  <a:pt x="85147" y="524251"/>
                </a:cubicBezTo>
                <a:cubicBezTo>
                  <a:pt x="83669" y="507517"/>
                  <a:pt x="92584" y="496099"/>
                  <a:pt x="111010" y="490711"/>
                </a:cubicBezTo>
                <a:cubicBezTo>
                  <a:pt x="118615" y="488495"/>
                  <a:pt x="126910" y="488041"/>
                  <a:pt x="134514" y="482654"/>
                </a:cubicBezTo>
                <a:cubicBezTo>
                  <a:pt x="129723" y="479889"/>
                  <a:pt x="125885" y="477673"/>
                  <a:pt x="122047" y="475456"/>
                </a:cubicBezTo>
                <a:cubicBezTo>
                  <a:pt x="78544" y="450379"/>
                  <a:pt x="44814" y="416077"/>
                  <a:pt x="22288" y="370833"/>
                </a:cubicBezTo>
                <a:cubicBezTo>
                  <a:pt x="11943" y="349952"/>
                  <a:pt x="5888" y="327688"/>
                  <a:pt x="0" y="305281"/>
                </a:cubicBezTo>
                <a:close/>
              </a:path>
            </a:pathLst>
          </a:custGeom>
          <a:solidFill>
            <a:schemeClr val="accent6">
              <a:lumMod val="90000"/>
            </a:schemeClr>
          </a:solidFill>
          <a:ln w="2376" cap="flat">
            <a:noFill/>
            <a:prstDash val="solid"/>
            <a:miter/>
          </a:ln>
        </p:spPr>
        <p:txBody>
          <a:bodyPr rtlCol="0" anchor="ctr"/>
          <a:lstStyle/>
          <a:p>
            <a:endParaRPr lang="en-US"/>
          </a:p>
        </p:txBody>
      </p:sp>
      <p:sp>
        <p:nvSpPr>
          <p:cNvPr id="123" name="Rounded Rectangle">
            <a:extLst>
              <a:ext uri="{FF2B5EF4-FFF2-40B4-BE49-F238E27FC236}">
                <a16:creationId xmlns:a16="http://schemas.microsoft.com/office/drawing/2014/main" id="{EDBE3608-819F-46EA-A5C1-B462F99599BB}"/>
              </a:ext>
            </a:extLst>
          </p:cNvPr>
          <p:cNvSpPr/>
          <p:nvPr/>
        </p:nvSpPr>
        <p:spPr>
          <a:xfrm>
            <a:off x="5413363" y="2072636"/>
            <a:ext cx="5422785" cy="1108176"/>
          </a:xfrm>
          <a:prstGeom prst="roundRect">
            <a:avLst>
              <a:gd name="adj" fmla="val 20863"/>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defRPr sz="3200" b="0">
                <a:solidFill>
                  <a:srgbClr val="FFFFFF"/>
                </a:solidFill>
                <a:latin typeface="+mn-lt"/>
                <a:ea typeface="+mn-ea"/>
                <a:cs typeface="+mn-cs"/>
                <a:sym typeface="Helvetica Neue Medium"/>
              </a:defRPr>
            </a:pPr>
            <a:endParaRPr dirty="0"/>
          </a:p>
        </p:txBody>
      </p:sp>
      <p:sp>
        <p:nvSpPr>
          <p:cNvPr id="124" name="Rounded Rectangle">
            <a:extLst>
              <a:ext uri="{FF2B5EF4-FFF2-40B4-BE49-F238E27FC236}">
                <a16:creationId xmlns:a16="http://schemas.microsoft.com/office/drawing/2014/main" id="{2E41D6F4-4942-4AF0-9B67-8E50AAD3E06A}"/>
              </a:ext>
            </a:extLst>
          </p:cNvPr>
          <p:cNvSpPr/>
          <p:nvPr/>
        </p:nvSpPr>
        <p:spPr>
          <a:xfrm>
            <a:off x="5413363" y="474405"/>
            <a:ext cx="5422785" cy="1108176"/>
          </a:xfrm>
          <a:prstGeom prst="roundRect">
            <a:avLst>
              <a:gd name="adj" fmla="val 20863"/>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defRPr sz="3200" b="0">
                <a:solidFill>
                  <a:srgbClr val="FFFFFF"/>
                </a:solidFill>
                <a:latin typeface="+mn-lt"/>
                <a:ea typeface="+mn-ea"/>
                <a:cs typeface="+mn-cs"/>
                <a:sym typeface="Helvetica Neue Medium"/>
              </a:defRPr>
            </a:pPr>
            <a:endParaRPr dirty="0"/>
          </a:p>
        </p:txBody>
      </p:sp>
      <p:sp>
        <p:nvSpPr>
          <p:cNvPr id="141" name="Rounded Rectangle">
            <a:extLst>
              <a:ext uri="{FF2B5EF4-FFF2-40B4-BE49-F238E27FC236}">
                <a16:creationId xmlns:a16="http://schemas.microsoft.com/office/drawing/2014/main" id="{1905C79C-06CA-4F97-B4F1-C416A50F3467}"/>
              </a:ext>
            </a:extLst>
          </p:cNvPr>
          <p:cNvSpPr/>
          <p:nvPr/>
        </p:nvSpPr>
        <p:spPr>
          <a:xfrm>
            <a:off x="5413363" y="5257447"/>
            <a:ext cx="5422785" cy="1108176"/>
          </a:xfrm>
          <a:prstGeom prst="roundRect">
            <a:avLst>
              <a:gd name="adj" fmla="val 20863"/>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defRPr sz="3200" b="0">
                <a:solidFill>
                  <a:srgbClr val="FFFFFF"/>
                </a:solidFill>
                <a:latin typeface="+mn-lt"/>
                <a:ea typeface="+mn-ea"/>
                <a:cs typeface="+mn-cs"/>
                <a:sym typeface="Helvetica Neue Medium"/>
              </a:defRPr>
            </a:pPr>
            <a:endParaRPr dirty="0"/>
          </a:p>
        </p:txBody>
      </p:sp>
      <p:sp>
        <p:nvSpPr>
          <p:cNvPr id="121" name="Rounded Rectangle">
            <a:extLst>
              <a:ext uri="{FF2B5EF4-FFF2-40B4-BE49-F238E27FC236}">
                <a16:creationId xmlns:a16="http://schemas.microsoft.com/office/drawing/2014/main" id="{AFB65855-9370-4268-969A-0EF3515D961E}"/>
              </a:ext>
            </a:extLst>
          </p:cNvPr>
          <p:cNvSpPr/>
          <p:nvPr/>
        </p:nvSpPr>
        <p:spPr>
          <a:xfrm>
            <a:off x="5413363" y="3658034"/>
            <a:ext cx="5422785" cy="1108176"/>
          </a:xfrm>
          <a:prstGeom prst="roundRect">
            <a:avLst>
              <a:gd name="adj" fmla="val 20863"/>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defRPr sz="3200" b="0">
                <a:solidFill>
                  <a:srgbClr val="FFFFFF"/>
                </a:solidFill>
                <a:latin typeface="+mn-lt"/>
                <a:ea typeface="+mn-ea"/>
                <a:cs typeface="+mn-cs"/>
                <a:sym typeface="Helvetica Neue Medium"/>
              </a:defRPr>
            </a:pPr>
            <a:endParaRPr dirty="0"/>
          </a:p>
        </p:txBody>
      </p:sp>
      <p:sp>
        <p:nvSpPr>
          <p:cNvPr id="125" name="Oval 124">
            <a:extLst>
              <a:ext uri="{FF2B5EF4-FFF2-40B4-BE49-F238E27FC236}">
                <a16:creationId xmlns:a16="http://schemas.microsoft.com/office/drawing/2014/main" id="{B90E4F87-EAAD-42CE-84D2-4B42460C63B8}"/>
              </a:ext>
            </a:extLst>
          </p:cNvPr>
          <p:cNvSpPr/>
          <p:nvPr/>
        </p:nvSpPr>
        <p:spPr>
          <a:xfrm>
            <a:off x="4911169" y="478281"/>
            <a:ext cx="1100658" cy="1100424"/>
          </a:xfrm>
          <a:prstGeom prst="ellipse">
            <a:avLst/>
          </a:prstGeom>
          <a:solidFill>
            <a:schemeClr val="bg1"/>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6" name="Oval 125">
            <a:extLst>
              <a:ext uri="{FF2B5EF4-FFF2-40B4-BE49-F238E27FC236}">
                <a16:creationId xmlns:a16="http://schemas.microsoft.com/office/drawing/2014/main" id="{68D1FDA3-F396-4097-9726-BEE742C4B2DB}"/>
              </a:ext>
            </a:extLst>
          </p:cNvPr>
          <p:cNvSpPr/>
          <p:nvPr/>
        </p:nvSpPr>
        <p:spPr>
          <a:xfrm>
            <a:off x="4911169" y="2076512"/>
            <a:ext cx="1100658" cy="1100424"/>
          </a:xfrm>
          <a:prstGeom prst="ellipse">
            <a:avLst/>
          </a:prstGeom>
          <a:solidFill>
            <a:schemeClr val="bg1"/>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7" name="Oval 126">
            <a:extLst>
              <a:ext uri="{FF2B5EF4-FFF2-40B4-BE49-F238E27FC236}">
                <a16:creationId xmlns:a16="http://schemas.microsoft.com/office/drawing/2014/main" id="{9D0C5EB9-37B0-4790-89F2-560172D1DBAE}"/>
              </a:ext>
            </a:extLst>
          </p:cNvPr>
          <p:cNvSpPr/>
          <p:nvPr/>
        </p:nvSpPr>
        <p:spPr>
          <a:xfrm>
            <a:off x="4911169" y="5261323"/>
            <a:ext cx="1100658" cy="1100424"/>
          </a:xfrm>
          <a:prstGeom prst="ellipse">
            <a:avLst/>
          </a:prstGeom>
          <a:solidFill>
            <a:schemeClr val="bg1"/>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8" name="Oval 127">
            <a:extLst>
              <a:ext uri="{FF2B5EF4-FFF2-40B4-BE49-F238E27FC236}">
                <a16:creationId xmlns:a16="http://schemas.microsoft.com/office/drawing/2014/main" id="{7D0D665D-10E4-46E8-9B07-EC0733FD21AC}"/>
              </a:ext>
            </a:extLst>
          </p:cNvPr>
          <p:cNvSpPr/>
          <p:nvPr/>
        </p:nvSpPr>
        <p:spPr>
          <a:xfrm>
            <a:off x="4911169" y="3661910"/>
            <a:ext cx="1100658" cy="1100424"/>
          </a:xfrm>
          <a:prstGeom prst="ellipse">
            <a:avLst/>
          </a:prstGeom>
          <a:solidFill>
            <a:schemeClr val="bg1"/>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 name="Oval 46">
            <a:extLst>
              <a:ext uri="{FF2B5EF4-FFF2-40B4-BE49-F238E27FC236}">
                <a16:creationId xmlns:a16="http://schemas.microsoft.com/office/drawing/2014/main" id="{0232DB1D-FA0E-45DD-809F-FB974E843221}"/>
              </a:ext>
            </a:extLst>
          </p:cNvPr>
          <p:cNvSpPr/>
          <p:nvPr/>
        </p:nvSpPr>
        <p:spPr>
          <a:xfrm>
            <a:off x="4991598" y="558693"/>
            <a:ext cx="939800" cy="939600"/>
          </a:xfrm>
          <a:prstGeom prst="ellipse">
            <a:avLst/>
          </a:prstGeom>
          <a:blipFill dpi="0" rotWithShape="1">
            <a:blip r:embed="rId2"/>
            <a:srcRect/>
            <a:stretch>
              <a:fillRect l="-20063" t="-3549" r="-18942" b="-94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0" name="Oval 129">
            <a:extLst>
              <a:ext uri="{FF2B5EF4-FFF2-40B4-BE49-F238E27FC236}">
                <a16:creationId xmlns:a16="http://schemas.microsoft.com/office/drawing/2014/main" id="{19D1A8E4-C66C-4802-9830-B9BC28990860}"/>
              </a:ext>
            </a:extLst>
          </p:cNvPr>
          <p:cNvSpPr/>
          <p:nvPr/>
        </p:nvSpPr>
        <p:spPr>
          <a:xfrm>
            <a:off x="4991598" y="2156924"/>
            <a:ext cx="939800" cy="939600"/>
          </a:xfrm>
          <a:prstGeom prst="ellipse">
            <a:avLst/>
          </a:prstGeom>
          <a:blipFill dpi="0" rotWithShape="1">
            <a:blip r:embed="rId3"/>
            <a:srcRect/>
            <a:stretch>
              <a:fillRect l="-7763" t="-1793" r="-6873" b="-114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9" name="Oval 138">
            <a:extLst>
              <a:ext uri="{FF2B5EF4-FFF2-40B4-BE49-F238E27FC236}">
                <a16:creationId xmlns:a16="http://schemas.microsoft.com/office/drawing/2014/main" id="{5BB7EE70-C9DA-45C0-9FE3-D6897D65E283}"/>
              </a:ext>
            </a:extLst>
          </p:cNvPr>
          <p:cNvSpPr/>
          <p:nvPr/>
        </p:nvSpPr>
        <p:spPr>
          <a:xfrm>
            <a:off x="4991598" y="5341735"/>
            <a:ext cx="939800" cy="939600"/>
          </a:xfrm>
          <a:prstGeom prst="ellipse">
            <a:avLst/>
          </a:prstGeom>
          <a:blipFill dpi="0" rotWithShape="1">
            <a:blip r:embed="rId4"/>
            <a:srcRect/>
            <a:stretch>
              <a:fillRect l="-22142" t="-5318" r="-26077" b="-79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8" name="Oval 147">
            <a:extLst>
              <a:ext uri="{FF2B5EF4-FFF2-40B4-BE49-F238E27FC236}">
                <a16:creationId xmlns:a16="http://schemas.microsoft.com/office/drawing/2014/main" id="{75324FE6-858C-4EBA-96E2-632F58A9E181}"/>
              </a:ext>
            </a:extLst>
          </p:cNvPr>
          <p:cNvSpPr/>
          <p:nvPr/>
        </p:nvSpPr>
        <p:spPr>
          <a:xfrm>
            <a:off x="4991598" y="3742322"/>
            <a:ext cx="939800" cy="939600"/>
          </a:xfrm>
          <a:prstGeom prst="ellipse">
            <a:avLst/>
          </a:prstGeom>
          <a:blipFill dpi="0" rotWithShape="1">
            <a:blip r:embed="rId5"/>
            <a:srcRect/>
            <a:stretch>
              <a:fillRect l="-18762" t="-15083" r="-5862" b="-91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TextBox 23">
            <a:extLst>
              <a:ext uri="{FF2B5EF4-FFF2-40B4-BE49-F238E27FC236}">
                <a16:creationId xmlns:a16="http://schemas.microsoft.com/office/drawing/2014/main" id="{8911B6C4-2099-47D6-927A-34E17368A3AF}"/>
              </a:ext>
            </a:extLst>
          </p:cNvPr>
          <p:cNvSpPr txBox="1"/>
          <p:nvPr/>
        </p:nvSpPr>
        <p:spPr>
          <a:xfrm>
            <a:off x="550687" y="3000389"/>
            <a:ext cx="3396477" cy="857222"/>
          </a:xfrm>
          <a:prstGeom prst="rect">
            <a:avLst/>
          </a:prstGeom>
          <a:noFill/>
        </p:spPr>
        <p:txBody>
          <a:bodyPr wrap="square" rtlCol="0">
            <a:spAutoFit/>
          </a:bodyPr>
          <a:lstStyle/>
          <a:p>
            <a:pPr>
              <a:lnSpc>
                <a:spcPts val="6500"/>
              </a:lnSpc>
            </a:pPr>
            <a:r>
              <a:rPr lang="en-US" sz="4400" b="1" dirty="0">
                <a:solidFill>
                  <a:schemeClr val="accent1">
                    <a:lumMod val="60000"/>
                    <a:lumOff val="40000"/>
                  </a:schemeClr>
                </a:solidFill>
                <a:latin typeface="Century Gothic" panose="020B0502020202020204" pitchFamily="34" charset="0"/>
              </a:rPr>
              <a:t>OUR TEAM </a:t>
            </a:r>
          </a:p>
        </p:txBody>
      </p:sp>
      <p:sp>
        <p:nvSpPr>
          <p:cNvPr id="144" name="TextBox 143">
            <a:extLst>
              <a:ext uri="{FF2B5EF4-FFF2-40B4-BE49-F238E27FC236}">
                <a16:creationId xmlns:a16="http://schemas.microsoft.com/office/drawing/2014/main" id="{D36EB6DF-ACD6-49C6-81B0-9171A8B22D84}"/>
              </a:ext>
            </a:extLst>
          </p:cNvPr>
          <p:cNvSpPr txBox="1"/>
          <p:nvPr/>
        </p:nvSpPr>
        <p:spPr>
          <a:xfrm>
            <a:off x="8156762" y="5571630"/>
            <a:ext cx="2459422" cy="479811"/>
          </a:xfrm>
          <a:prstGeom prst="rect">
            <a:avLst/>
          </a:prstGeom>
          <a:noFill/>
        </p:spPr>
        <p:txBody>
          <a:bodyPr wrap="square" rtlCol="0" anchor="ctr" anchorCtr="0">
            <a:spAutoFit/>
          </a:bodyPr>
          <a:lstStyle/>
          <a:p>
            <a:pPr>
              <a:lnSpc>
                <a:spcPts val="1600"/>
              </a:lnSpc>
            </a:pPr>
            <a:r>
              <a:rPr lang="en-US" sz="1000" dirty="0">
                <a:solidFill>
                  <a:schemeClr val="tx2"/>
                </a:solidFill>
                <a:latin typeface="Century Gothic" panose="020B0502020202020204" pitchFamily="34" charset="0"/>
              </a:rPr>
              <a:t>Winnie was responsible for user research and feature development</a:t>
            </a:r>
          </a:p>
        </p:txBody>
      </p:sp>
      <p:sp>
        <p:nvSpPr>
          <p:cNvPr id="18" name="TextBox 17">
            <a:extLst>
              <a:ext uri="{FF2B5EF4-FFF2-40B4-BE49-F238E27FC236}">
                <a16:creationId xmlns:a16="http://schemas.microsoft.com/office/drawing/2014/main" id="{4693F765-DA0D-4C57-8571-EDF5E92B25F5}"/>
              </a:ext>
            </a:extLst>
          </p:cNvPr>
          <p:cNvSpPr txBox="1"/>
          <p:nvPr/>
        </p:nvSpPr>
        <p:spPr>
          <a:xfrm>
            <a:off x="8156762" y="788588"/>
            <a:ext cx="2459422" cy="479811"/>
          </a:xfrm>
          <a:prstGeom prst="rect">
            <a:avLst/>
          </a:prstGeom>
          <a:noFill/>
        </p:spPr>
        <p:txBody>
          <a:bodyPr wrap="square" rtlCol="0" anchor="ctr" anchorCtr="0">
            <a:spAutoFit/>
          </a:bodyPr>
          <a:lstStyle/>
          <a:p>
            <a:pPr>
              <a:lnSpc>
                <a:spcPts val="1600"/>
              </a:lnSpc>
            </a:pPr>
            <a:r>
              <a:rPr lang="en-MY" sz="1000" dirty="0">
                <a:solidFill>
                  <a:schemeClr val="tx2"/>
                </a:solidFill>
                <a:latin typeface="Century Gothic" panose="020B0502020202020204" pitchFamily="34" charset="0"/>
              </a:rPr>
              <a:t>Richard has successfully kept our projects on track and under budget</a:t>
            </a:r>
          </a:p>
        </p:txBody>
      </p:sp>
      <p:sp>
        <p:nvSpPr>
          <p:cNvPr id="135" name="TextBox 134">
            <a:extLst>
              <a:ext uri="{FF2B5EF4-FFF2-40B4-BE49-F238E27FC236}">
                <a16:creationId xmlns:a16="http://schemas.microsoft.com/office/drawing/2014/main" id="{BC37F854-2E95-4B4A-AB2F-EADEB63159B4}"/>
              </a:ext>
            </a:extLst>
          </p:cNvPr>
          <p:cNvSpPr txBox="1"/>
          <p:nvPr/>
        </p:nvSpPr>
        <p:spPr>
          <a:xfrm>
            <a:off x="8156762" y="2386819"/>
            <a:ext cx="2459422" cy="479811"/>
          </a:xfrm>
          <a:prstGeom prst="rect">
            <a:avLst/>
          </a:prstGeom>
          <a:noFill/>
        </p:spPr>
        <p:txBody>
          <a:bodyPr wrap="square" rtlCol="0" anchor="ctr" anchorCtr="0">
            <a:spAutoFit/>
          </a:bodyPr>
          <a:lstStyle/>
          <a:p>
            <a:pPr>
              <a:lnSpc>
                <a:spcPts val="1600"/>
              </a:lnSpc>
            </a:pPr>
            <a:r>
              <a:rPr lang="en-US" sz="1000" dirty="0">
                <a:solidFill>
                  <a:schemeClr val="tx2"/>
                </a:solidFill>
                <a:latin typeface="Century Gothic" panose="020B0502020202020204" pitchFamily="34" charset="0"/>
              </a:rPr>
              <a:t>Tamara has conducted the cost-benefit analyses to ensure high ROI</a:t>
            </a:r>
          </a:p>
        </p:txBody>
      </p:sp>
      <p:sp>
        <p:nvSpPr>
          <p:cNvPr id="60" name="TextBox 59">
            <a:extLst>
              <a:ext uri="{FF2B5EF4-FFF2-40B4-BE49-F238E27FC236}">
                <a16:creationId xmlns:a16="http://schemas.microsoft.com/office/drawing/2014/main" id="{708F1475-1B2A-4D47-A3B1-943E41035741}"/>
              </a:ext>
            </a:extLst>
          </p:cNvPr>
          <p:cNvSpPr txBox="1"/>
          <p:nvPr/>
        </p:nvSpPr>
        <p:spPr>
          <a:xfrm>
            <a:off x="6104036" y="694009"/>
            <a:ext cx="1828800" cy="307777"/>
          </a:xfrm>
          <a:prstGeom prst="rect">
            <a:avLst/>
          </a:prstGeom>
          <a:noFill/>
        </p:spPr>
        <p:txBody>
          <a:bodyPr wrap="square" rtlCol="0">
            <a:spAutoFit/>
          </a:bodyPr>
          <a:lstStyle/>
          <a:p>
            <a:pPr algn="ctr"/>
            <a:r>
              <a:rPr lang="en-US" sz="1400" b="1" dirty="0">
                <a:solidFill>
                  <a:schemeClr val="tx2"/>
                </a:solidFill>
                <a:latin typeface="Century Gothic" panose="020B0502020202020204" pitchFamily="34" charset="0"/>
              </a:rPr>
              <a:t>Richard Jones</a:t>
            </a:r>
          </a:p>
        </p:txBody>
      </p:sp>
      <p:sp>
        <p:nvSpPr>
          <p:cNvPr id="17" name="Rectangle: Rounded Corners 16">
            <a:extLst>
              <a:ext uri="{FF2B5EF4-FFF2-40B4-BE49-F238E27FC236}">
                <a16:creationId xmlns:a16="http://schemas.microsoft.com/office/drawing/2014/main" id="{505668B7-41D8-46AB-9CFF-F25CF35BD5DE}"/>
              </a:ext>
            </a:extLst>
          </p:cNvPr>
          <p:cNvSpPr/>
          <p:nvPr/>
        </p:nvSpPr>
        <p:spPr>
          <a:xfrm>
            <a:off x="6374206" y="1087984"/>
            <a:ext cx="1288461" cy="267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800" b="1" dirty="0">
                <a:latin typeface="Century Gothic" panose="020B0502020202020204" pitchFamily="34" charset="0"/>
              </a:rPr>
              <a:t>PROJECT LEAD</a:t>
            </a:r>
          </a:p>
        </p:txBody>
      </p:sp>
      <p:sp>
        <p:nvSpPr>
          <p:cNvPr id="133" name="TextBox 132">
            <a:extLst>
              <a:ext uri="{FF2B5EF4-FFF2-40B4-BE49-F238E27FC236}">
                <a16:creationId xmlns:a16="http://schemas.microsoft.com/office/drawing/2014/main" id="{BF7E4928-55CE-4D03-98C9-2BDC80F1D9A4}"/>
              </a:ext>
            </a:extLst>
          </p:cNvPr>
          <p:cNvSpPr txBox="1"/>
          <p:nvPr/>
        </p:nvSpPr>
        <p:spPr>
          <a:xfrm>
            <a:off x="6104507" y="2292240"/>
            <a:ext cx="1828800" cy="307777"/>
          </a:xfrm>
          <a:prstGeom prst="rect">
            <a:avLst/>
          </a:prstGeom>
          <a:noFill/>
        </p:spPr>
        <p:txBody>
          <a:bodyPr wrap="square" rtlCol="0">
            <a:spAutoFit/>
          </a:bodyPr>
          <a:lstStyle/>
          <a:p>
            <a:pPr algn="ctr"/>
            <a:r>
              <a:rPr lang="en-US" sz="1400" b="1" dirty="0">
                <a:solidFill>
                  <a:schemeClr val="tx2"/>
                </a:solidFill>
                <a:latin typeface="Century Gothic" panose="020B0502020202020204" pitchFamily="34" charset="0"/>
              </a:rPr>
              <a:t>Tamara Smith</a:t>
            </a:r>
          </a:p>
        </p:txBody>
      </p:sp>
      <p:sp>
        <p:nvSpPr>
          <p:cNvPr id="134" name="Rectangle: Rounded Corners 133">
            <a:extLst>
              <a:ext uri="{FF2B5EF4-FFF2-40B4-BE49-F238E27FC236}">
                <a16:creationId xmlns:a16="http://schemas.microsoft.com/office/drawing/2014/main" id="{F29A08CD-5848-4564-A7EF-141862505ABF}"/>
              </a:ext>
            </a:extLst>
          </p:cNvPr>
          <p:cNvSpPr/>
          <p:nvPr/>
        </p:nvSpPr>
        <p:spPr>
          <a:xfrm>
            <a:off x="6374206" y="2686215"/>
            <a:ext cx="1288461" cy="267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800" b="1" dirty="0">
                <a:latin typeface="Century Gothic" panose="020B0502020202020204" pitchFamily="34" charset="0"/>
              </a:rPr>
              <a:t>PROJECT ANALYST</a:t>
            </a:r>
          </a:p>
        </p:txBody>
      </p:sp>
      <p:sp>
        <p:nvSpPr>
          <p:cNvPr id="142" name="TextBox 141">
            <a:extLst>
              <a:ext uri="{FF2B5EF4-FFF2-40B4-BE49-F238E27FC236}">
                <a16:creationId xmlns:a16="http://schemas.microsoft.com/office/drawing/2014/main" id="{93C0DBD6-5F5A-458D-94F5-B38C7B10D9E5}"/>
              </a:ext>
            </a:extLst>
          </p:cNvPr>
          <p:cNvSpPr txBox="1"/>
          <p:nvPr/>
        </p:nvSpPr>
        <p:spPr>
          <a:xfrm>
            <a:off x="6093757" y="5477051"/>
            <a:ext cx="1828800" cy="307777"/>
          </a:xfrm>
          <a:prstGeom prst="rect">
            <a:avLst/>
          </a:prstGeom>
          <a:noFill/>
        </p:spPr>
        <p:txBody>
          <a:bodyPr wrap="square" rtlCol="0">
            <a:spAutoFit/>
          </a:bodyPr>
          <a:lstStyle/>
          <a:p>
            <a:pPr algn="ctr"/>
            <a:r>
              <a:rPr lang="en-US" sz="1400" b="1" dirty="0">
                <a:solidFill>
                  <a:schemeClr val="tx2"/>
                </a:solidFill>
                <a:latin typeface="Century Gothic" panose="020B0502020202020204" pitchFamily="34" charset="0"/>
              </a:rPr>
              <a:t>Winnie Chan</a:t>
            </a:r>
          </a:p>
        </p:txBody>
      </p:sp>
      <p:sp>
        <p:nvSpPr>
          <p:cNvPr id="143" name="Rectangle: Rounded Corners 142">
            <a:extLst>
              <a:ext uri="{FF2B5EF4-FFF2-40B4-BE49-F238E27FC236}">
                <a16:creationId xmlns:a16="http://schemas.microsoft.com/office/drawing/2014/main" id="{4555BC3A-384E-43F8-972E-97BBF7EAF767}"/>
              </a:ext>
            </a:extLst>
          </p:cNvPr>
          <p:cNvSpPr/>
          <p:nvPr/>
        </p:nvSpPr>
        <p:spPr>
          <a:xfrm>
            <a:off x="6374206" y="5871026"/>
            <a:ext cx="1288461" cy="267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800" b="1" dirty="0">
                <a:latin typeface="Century Gothic" panose="020B0502020202020204" pitchFamily="34" charset="0"/>
              </a:rPr>
              <a:t>PRINCIPAL DESIGNER</a:t>
            </a:r>
          </a:p>
        </p:txBody>
      </p:sp>
      <p:sp>
        <p:nvSpPr>
          <p:cNvPr id="65" name="TextBox 64">
            <a:extLst>
              <a:ext uri="{FF2B5EF4-FFF2-40B4-BE49-F238E27FC236}">
                <a16:creationId xmlns:a16="http://schemas.microsoft.com/office/drawing/2014/main" id="{43891DFA-E6BA-46CF-ADBA-131ED1F3AEC9}"/>
              </a:ext>
            </a:extLst>
          </p:cNvPr>
          <p:cNvSpPr txBox="1"/>
          <p:nvPr/>
        </p:nvSpPr>
        <p:spPr>
          <a:xfrm>
            <a:off x="6093757" y="3877638"/>
            <a:ext cx="1828800" cy="307777"/>
          </a:xfrm>
          <a:prstGeom prst="rect">
            <a:avLst/>
          </a:prstGeom>
          <a:noFill/>
        </p:spPr>
        <p:txBody>
          <a:bodyPr wrap="square" rtlCol="0">
            <a:spAutoFit/>
          </a:bodyPr>
          <a:lstStyle/>
          <a:p>
            <a:pPr algn="ctr"/>
            <a:r>
              <a:rPr lang="en-US" sz="1400" b="1" dirty="0">
                <a:solidFill>
                  <a:schemeClr val="tx2"/>
                </a:solidFill>
                <a:latin typeface="Century Gothic" panose="020B0502020202020204" pitchFamily="34" charset="0"/>
              </a:rPr>
              <a:t>James Gomez</a:t>
            </a:r>
          </a:p>
        </p:txBody>
      </p:sp>
      <p:sp>
        <p:nvSpPr>
          <p:cNvPr id="66" name="Rectangle: Rounded Corners 65">
            <a:extLst>
              <a:ext uri="{FF2B5EF4-FFF2-40B4-BE49-F238E27FC236}">
                <a16:creationId xmlns:a16="http://schemas.microsoft.com/office/drawing/2014/main" id="{227C28AF-AFC2-4B77-98BB-FAE2C5DED3C5}"/>
              </a:ext>
            </a:extLst>
          </p:cNvPr>
          <p:cNvSpPr/>
          <p:nvPr/>
        </p:nvSpPr>
        <p:spPr>
          <a:xfrm>
            <a:off x="6374206" y="4271613"/>
            <a:ext cx="1288461" cy="267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MY" sz="800" b="1" dirty="0">
                <a:latin typeface="Century Gothic" panose="020B0502020202020204" pitchFamily="34" charset="0"/>
              </a:rPr>
              <a:t>ENGINEERING MNGR.</a:t>
            </a:r>
          </a:p>
        </p:txBody>
      </p:sp>
      <p:sp>
        <p:nvSpPr>
          <p:cNvPr id="67" name="TextBox 66">
            <a:extLst>
              <a:ext uri="{FF2B5EF4-FFF2-40B4-BE49-F238E27FC236}">
                <a16:creationId xmlns:a16="http://schemas.microsoft.com/office/drawing/2014/main" id="{311A0536-9EFB-49ED-9C94-64D8C6FCA19C}"/>
              </a:ext>
            </a:extLst>
          </p:cNvPr>
          <p:cNvSpPr txBox="1"/>
          <p:nvPr/>
        </p:nvSpPr>
        <p:spPr>
          <a:xfrm>
            <a:off x="8156762" y="3972217"/>
            <a:ext cx="2277088" cy="479811"/>
          </a:xfrm>
          <a:prstGeom prst="rect">
            <a:avLst/>
          </a:prstGeom>
          <a:noFill/>
        </p:spPr>
        <p:txBody>
          <a:bodyPr wrap="square" rtlCol="0" anchor="ctr" anchorCtr="0">
            <a:spAutoFit/>
          </a:bodyPr>
          <a:lstStyle/>
          <a:p>
            <a:pPr>
              <a:lnSpc>
                <a:spcPts val="1600"/>
              </a:lnSpc>
            </a:pPr>
            <a:r>
              <a:rPr lang="en-US" sz="1000" dirty="0">
                <a:solidFill>
                  <a:schemeClr val="tx2"/>
                </a:solidFill>
                <a:latin typeface="Century Gothic" panose="020B0502020202020204" pitchFamily="34" charset="0"/>
              </a:rPr>
              <a:t>James oversaw a team of front and back end developers</a:t>
            </a:r>
          </a:p>
        </p:txBody>
      </p:sp>
      <p:sp>
        <p:nvSpPr>
          <p:cNvPr id="118" name="Rounded Rectangle">
            <a:extLst>
              <a:ext uri="{FF2B5EF4-FFF2-40B4-BE49-F238E27FC236}">
                <a16:creationId xmlns:a16="http://schemas.microsoft.com/office/drawing/2014/main" id="{CC107A99-E6E4-E0E3-21C3-FE71293C5250}"/>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346931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F7F49B3B-9D47-005D-F1CC-172E15B2FBA3}"/>
              </a:ext>
            </a:extLst>
          </p:cNvPr>
          <p:cNvGrpSpPr/>
          <p:nvPr/>
        </p:nvGrpSpPr>
        <p:grpSpPr>
          <a:xfrm rot="16547435">
            <a:off x="-2600296" y="-834626"/>
            <a:ext cx="7958849" cy="6416967"/>
            <a:chOff x="-4827378" y="2019376"/>
            <a:chExt cx="1785435" cy="1214438"/>
          </a:xfrm>
        </p:grpSpPr>
        <p:sp>
          <p:nvSpPr>
            <p:cNvPr id="182" name="Freeform: Shape 114">
              <a:extLst>
                <a:ext uri="{FF2B5EF4-FFF2-40B4-BE49-F238E27FC236}">
                  <a16:creationId xmlns:a16="http://schemas.microsoft.com/office/drawing/2014/main" id="{501A529C-238A-1A27-EA36-C8030482853B}"/>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3" name="Freeform: Shape 115">
              <a:extLst>
                <a:ext uri="{FF2B5EF4-FFF2-40B4-BE49-F238E27FC236}">
                  <a16:creationId xmlns:a16="http://schemas.microsoft.com/office/drawing/2014/main" id="{946BF25F-735B-E1A8-C419-650637F45EC5}"/>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16">
              <a:extLst>
                <a:ext uri="{FF2B5EF4-FFF2-40B4-BE49-F238E27FC236}">
                  <a16:creationId xmlns:a16="http://schemas.microsoft.com/office/drawing/2014/main" id="{233F049C-1CAB-9165-F24C-CEBE39D6D370}"/>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17">
              <a:extLst>
                <a:ext uri="{FF2B5EF4-FFF2-40B4-BE49-F238E27FC236}">
                  <a16:creationId xmlns:a16="http://schemas.microsoft.com/office/drawing/2014/main" id="{56F335D1-A001-C8FC-81C6-98DDBA99C9BD}"/>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18">
              <a:extLst>
                <a:ext uri="{FF2B5EF4-FFF2-40B4-BE49-F238E27FC236}">
                  <a16:creationId xmlns:a16="http://schemas.microsoft.com/office/drawing/2014/main" id="{D39132DC-8928-1A24-3E94-9785CCD50CE1}"/>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19">
              <a:extLst>
                <a:ext uri="{FF2B5EF4-FFF2-40B4-BE49-F238E27FC236}">
                  <a16:creationId xmlns:a16="http://schemas.microsoft.com/office/drawing/2014/main" id="{51A4228A-59C3-233B-66BC-5F32F9158280}"/>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4" name="Freeform: Shape 120">
              <a:extLst>
                <a:ext uri="{FF2B5EF4-FFF2-40B4-BE49-F238E27FC236}">
                  <a16:creationId xmlns:a16="http://schemas.microsoft.com/office/drawing/2014/main" id="{0A9532BC-FACD-3335-2CE2-71FB241F56A1}"/>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21">
              <a:extLst>
                <a:ext uri="{FF2B5EF4-FFF2-40B4-BE49-F238E27FC236}">
                  <a16:creationId xmlns:a16="http://schemas.microsoft.com/office/drawing/2014/main" id="{58902D91-979E-7C7B-E361-612483E2FB5A}"/>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6" name="Freeform: Shape 122">
              <a:extLst>
                <a:ext uri="{FF2B5EF4-FFF2-40B4-BE49-F238E27FC236}">
                  <a16:creationId xmlns:a16="http://schemas.microsoft.com/office/drawing/2014/main" id="{867916FD-D8D7-8E6C-7D41-76DB954E3660}"/>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7" name="Freeform: Shape 123">
              <a:extLst>
                <a:ext uri="{FF2B5EF4-FFF2-40B4-BE49-F238E27FC236}">
                  <a16:creationId xmlns:a16="http://schemas.microsoft.com/office/drawing/2014/main" id="{6709BB2D-413D-237E-D3D7-5C69A274528C}"/>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8" name="Freeform: Shape 124">
              <a:extLst>
                <a:ext uri="{FF2B5EF4-FFF2-40B4-BE49-F238E27FC236}">
                  <a16:creationId xmlns:a16="http://schemas.microsoft.com/office/drawing/2014/main" id="{4B209F51-EA71-5180-7530-65F835D1E342}"/>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99" name="Group 198">
            <a:extLst>
              <a:ext uri="{FF2B5EF4-FFF2-40B4-BE49-F238E27FC236}">
                <a16:creationId xmlns:a16="http://schemas.microsoft.com/office/drawing/2014/main" id="{053C6AA3-1206-ACB4-9611-16BCF9599FB2}"/>
              </a:ext>
            </a:extLst>
          </p:cNvPr>
          <p:cNvGrpSpPr/>
          <p:nvPr/>
        </p:nvGrpSpPr>
        <p:grpSpPr>
          <a:xfrm rot="3854539">
            <a:off x="-2857571" y="-1634734"/>
            <a:ext cx="7237713" cy="9700942"/>
            <a:chOff x="-1155181" y="-1277307"/>
            <a:chExt cx="7237713" cy="9700942"/>
          </a:xfrm>
        </p:grpSpPr>
        <p:sp>
          <p:nvSpPr>
            <p:cNvPr id="205" name="Freeform: Shape 103">
              <a:extLst>
                <a:ext uri="{FF2B5EF4-FFF2-40B4-BE49-F238E27FC236}">
                  <a16:creationId xmlns:a16="http://schemas.microsoft.com/office/drawing/2014/main" id="{27EEDEEC-84A5-6A9C-6449-51B481E08B43}"/>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6" name="Freeform: Shape 104">
              <a:extLst>
                <a:ext uri="{FF2B5EF4-FFF2-40B4-BE49-F238E27FC236}">
                  <a16:creationId xmlns:a16="http://schemas.microsoft.com/office/drawing/2014/main" id="{978588C7-EEE2-CCDF-E3EF-6FE49F078FFC}"/>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7" name="Freeform: Shape 105">
              <a:extLst>
                <a:ext uri="{FF2B5EF4-FFF2-40B4-BE49-F238E27FC236}">
                  <a16:creationId xmlns:a16="http://schemas.microsoft.com/office/drawing/2014/main" id="{FB433B45-B3B9-971D-9CF8-9F9F2E02DB57}"/>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8" name="Freeform: Shape 106">
              <a:extLst>
                <a:ext uri="{FF2B5EF4-FFF2-40B4-BE49-F238E27FC236}">
                  <a16:creationId xmlns:a16="http://schemas.microsoft.com/office/drawing/2014/main" id="{C01945C3-81E7-B9C3-5F48-249BA7230F20}"/>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9" name="Freeform: Shape 107">
              <a:extLst>
                <a:ext uri="{FF2B5EF4-FFF2-40B4-BE49-F238E27FC236}">
                  <a16:creationId xmlns:a16="http://schemas.microsoft.com/office/drawing/2014/main" id="{046CDC50-5F40-7CDC-1650-F9CC3E52BB83}"/>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2" name="Freeform: Shape 108">
              <a:extLst>
                <a:ext uri="{FF2B5EF4-FFF2-40B4-BE49-F238E27FC236}">
                  <a16:creationId xmlns:a16="http://schemas.microsoft.com/office/drawing/2014/main" id="{E855A74D-185F-7E11-40D0-9C4E26D2FD72}"/>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3" name="Freeform: Shape 109">
              <a:extLst>
                <a:ext uri="{FF2B5EF4-FFF2-40B4-BE49-F238E27FC236}">
                  <a16:creationId xmlns:a16="http://schemas.microsoft.com/office/drawing/2014/main" id="{5407770A-050E-BC23-E397-5B910B5D7678}"/>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5" name="Freeform: Shape 110">
              <a:extLst>
                <a:ext uri="{FF2B5EF4-FFF2-40B4-BE49-F238E27FC236}">
                  <a16:creationId xmlns:a16="http://schemas.microsoft.com/office/drawing/2014/main" id="{F5578324-C75A-D840-B745-AC30F56C6F0D}"/>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6" name="Freeform: Shape 111">
              <a:extLst>
                <a:ext uri="{FF2B5EF4-FFF2-40B4-BE49-F238E27FC236}">
                  <a16:creationId xmlns:a16="http://schemas.microsoft.com/office/drawing/2014/main" id="{BDD52A83-71BF-BF7E-4F49-6EC7BB02E9EA}"/>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8" name="Freeform: Shape 112">
              <a:extLst>
                <a:ext uri="{FF2B5EF4-FFF2-40B4-BE49-F238E27FC236}">
                  <a16:creationId xmlns:a16="http://schemas.microsoft.com/office/drawing/2014/main" id="{AC3CA34C-8A53-8477-E84F-1F58537F68E7}"/>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9" name="Freeform: Shape 113">
              <a:extLst>
                <a:ext uri="{FF2B5EF4-FFF2-40B4-BE49-F238E27FC236}">
                  <a16:creationId xmlns:a16="http://schemas.microsoft.com/office/drawing/2014/main" id="{2529CDF9-3F70-B0D6-5B70-73287BD6B0E5}"/>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 name="TextBox 106">
            <a:extLst>
              <a:ext uri="{FF2B5EF4-FFF2-40B4-BE49-F238E27FC236}">
                <a16:creationId xmlns:a16="http://schemas.microsoft.com/office/drawing/2014/main" id="{40314A82-8889-4DEE-BDB9-498737B8F32C}"/>
              </a:ext>
            </a:extLst>
          </p:cNvPr>
          <p:cNvSpPr txBox="1"/>
          <p:nvPr/>
        </p:nvSpPr>
        <p:spPr>
          <a:xfrm>
            <a:off x="534755" y="2914481"/>
            <a:ext cx="3254191" cy="1073884"/>
          </a:xfrm>
          <a:prstGeom prst="rect">
            <a:avLst/>
          </a:prstGeom>
          <a:noFill/>
        </p:spPr>
        <p:txBody>
          <a:bodyPr wrap="square" rtlCol="0">
            <a:spAutoFit/>
          </a:bodyPr>
          <a:lstStyle/>
          <a:p>
            <a:pPr>
              <a:lnSpc>
                <a:spcPts val="4000"/>
              </a:lnSpc>
            </a:pPr>
            <a:r>
              <a:rPr kumimoji="0" lang="en-US" sz="3000" b="1" i="0" u="none" strike="noStrike" kern="1200" cap="none" spc="0" normalizeH="0" baseline="0" noProof="0" dirty="0">
                <a:ln>
                  <a:noFill/>
                </a:ln>
                <a:solidFill>
                  <a:schemeClr val="accent1">
                    <a:lumMod val="60000"/>
                    <a:lumOff val="40000"/>
                  </a:schemeClr>
                </a:solidFill>
                <a:effectLst/>
                <a:uLnTx/>
                <a:uFillTx/>
                <a:latin typeface="Century Gothic" panose="020B0502020202020204" pitchFamily="34" charset="0"/>
                <a:ea typeface="+mn-ea"/>
                <a:cs typeface="+mn-cs"/>
              </a:rPr>
              <a:t>ACHIEVEMENTS &amp; MILESTONES</a:t>
            </a:r>
          </a:p>
        </p:txBody>
      </p:sp>
      <p:grpSp>
        <p:nvGrpSpPr>
          <p:cNvPr id="2" name="Group 1">
            <a:extLst>
              <a:ext uri="{FF2B5EF4-FFF2-40B4-BE49-F238E27FC236}">
                <a16:creationId xmlns:a16="http://schemas.microsoft.com/office/drawing/2014/main" id="{F88C3A39-8B96-86AE-F1C5-C55C690D4DA1}"/>
              </a:ext>
            </a:extLst>
          </p:cNvPr>
          <p:cNvGrpSpPr/>
          <p:nvPr/>
        </p:nvGrpSpPr>
        <p:grpSpPr>
          <a:xfrm>
            <a:off x="4363021" y="1905441"/>
            <a:ext cx="6559713" cy="2345088"/>
            <a:chOff x="4363021" y="1905441"/>
            <a:chExt cx="6559713" cy="2345088"/>
          </a:xfrm>
        </p:grpSpPr>
        <p:cxnSp>
          <p:nvCxnSpPr>
            <p:cNvPr id="204" name="Straight Connector 203">
              <a:extLst>
                <a:ext uri="{FF2B5EF4-FFF2-40B4-BE49-F238E27FC236}">
                  <a16:creationId xmlns:a16="http://schemas.microsoft.com/office/drawing/2014/main" id="{08658176-3455-4625-81F0-BC945C3EDCF7}"/>
                </a:ext>
              </a:extLst>
            </p:cNvPr>
            <p:cNvCxnSpPr>
              <a:cxnSpLocks/>
              <a:stCxn id="180" idx="7"/>
              <a:endCxn id="192" idx="3"/>
            </p:cNvCxnSpPr>
            <p:nvPr/>
          </p:nvCxnSpPr>
          <p:spPr>
            <a:xfrm flipV="1">
              <a:off x="9409794" y="1905441"/>
              <a:ext cx="1512940" cy="1545982"/>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2C0861F-02AD-4DEF-907D-CC7E00CECF99}"/>
                </a:ext>
              </a:extLst>
            </p:cNvPr>
            <p:cNvCxnSpPr>
              <a:cxnSpLocks/>
              <a:stCxn id="174" idx="5"/>
              <a:endCxn id="180" idx="1"/>
            </p:cNvCxnSpPr>
            <p:nvPr/>
          </p:nvCxnSpPr>
          <p:spPr>
            <a:xfrm>
              <a:off x="8570866" y="2703132"/>
              <a:ext cx="709612" cy="748291"/>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C58A3AF-BD31-44C0-9FCD-74C76A5BD549}"/>
                </a:ext>
              </a:extLst>
            </p:cNvPr>
            <p:cNvCxnSpPr>
              <a:cxnSpLocks/>
              <a:stCxn id="168" idx="7"/>
              <a:endCxn id="174" idx="3"/>
            </p:cNvCxnSpPr>
            <p:nvPr/>
          </p:nvCxnSpPr>
          <p:spPr>
            <a:xfrm flipV="1">
              <a:off x="7730868" y="2703132"/>
              <a:ext cx="710682" cy="735870"/>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D624D5B-A8EC-44C5-BACB-AA8D79023131}"/>
                </a:ext>
              </a:extLst>
            </p:cNvPr>
            <p:cNvCxnSpPr>
              <a:cxnSpLocks/>
              <a:stCxn id="162" idx="5"/>
              <a:endCxn id="168" idx="1"/>
            </p:cNvCxnSpPr>
            <p:nvPr/>
          </p:nvCxnSpPr>
          <p:spPr>
            <a:xfrm>
              <a:off x="6890870" y="2671571"/>
              <a:ext cx="710682" cy="767431"/>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323BCD4-C560-4D1F-813F-287E759AE927}"/>
                </a:ext>
              </a:extLst>
            </p:cNvPr>
            <p:cNvCxnSpPr>
              <a:cxnSpLocks/>
              <a:stCxn id="150" idx="7"/>
              <a:endCxn id="162" idx="3"/>
            </p:cNvCxnSpPr>
            <p:nvPr/>
          </p:nvCxnSpPr>
          <p:spPr>
            <a:xfrm flipV="1">
              <a:off x="5198830" y="2671571"/>
              <a:ext cx="1562724" cy="1578958"/>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6103BC-138B-41CD-AE30-59769A85BCE6}"/>
                </a:ext>
              </a:extLst>
            </p:cNvPr>
            <p:cNvCxnSpPr>
              <a:stCxn id="10" idx="5"/>
              <a:endCxn id="150" idx="1"/>
            </p:cNvCxnSpPr>
            <p:nvPr/>
          </p:nvCxnSpPr>
          <p:spPr>
            <a:xfrm>
              <a:off x="4363021" y="3508160"/>
              <a:ext cx="706493" cy="742369"/>
            </a:xfrm>
            <a:prstGeom prst="line">
              <a:avLst/>
            </a:prstGeom>
            <a:ln w="152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10" name="Circle">
            <a:extLst>
              <a:ext uri="{FF2B5EF4-FFF2-40B4-BE49-F238E27FC236}">
                <a16:creationId xmlns:a16="http://schemas.microsoft.com/office/drawing/2014/main" id="{DD22ABC7-32FB-4810-92B3-DF149AFC143C}"/>
              </a:ext>
            </a:extLst>
          </p:cNvPr>
          <p:cNvSpPr>
            <a:spLocks noChangeAspect="1"/>
          </p:cNvSpPr>
          <p:nvPr/>
        </p:nvSpPr>
        <p:spPr>
          <a:xfrm>
            <a:off x="4206923" y="3352062"/>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96" name="Rounded Rectangle">
            <a:extLst>
              <a:ext uri="{FF2B5EF4-FFF2-40B4-BE49-F238E27FC236}">
                <a16:creationId xmlns:a16="http://schemas.microsoft.com/office/drawing/2014/main" id="{904F24FF-1469-4678-9661-EDB7013A71A1}"/>
              </a:ext>
            </a:extLst>
          </p:cNvPr>
          <p:cNvSpPr/>
          <p:nvPr/>
        </p:nvSpPr>
        <p:spPr>
          <a:xfrm>
            <a:off x="3468855" y="1621866"/>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New performance </a:t>
            </a:r>
          </a:p>
          <a:p>
            <a:pPr algn="ctr">
              <a:lnSpc>
                <a:spcPts val="1400"/>
              </a:lnSpc>
            </a:pPr>
            <a:r>
              <a:rPr lang="en-US" sz="900" dirty="0">
                <a:solidFill>
                  <a:schemeClr val="tx2"/>
                </a:solidFill>
                <a:latin typeface="Century Gothic" panose="020B0502020202020204" pitchFamily="34" charset="0"/>
                <a:sym typeface="Montserrat ExtraBold"/>
              </a:rPr>
              <a:t>management system developed</a:t>
            </a:r>
          </a:p>
        </p:txBody>
      </p:sp>
      <p:sp>
        <p:nvSpPr>
          <p:cNvPr id="138" name="Rounded Rectangle">
            <a:extLst>
              <a:ext uri="{FF2B5EF4-FFF2-40B4-BE49-F238E27FC236}">
                <a16:creationId xmlns:a16="http://schemas.microsoft.com/office/drawing/2014/main" id="{ADF5E455-33B8-4540-AF70-C11CF5D5C4E0}"/>
              </a:ext>
            </a:extLst>
          </p:cNvPr>
          <p:cNvSpPr/>
          <p:nvPr/>
        </p:nvSpPr>
        <p:spPr>
          <a:xfrm>
            <a:off x="4313013" y="5121398"/>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Highest revenue &amp;</a:t>
            </a:r>
          </a:p>
          <a:p>
            <a:pPr algn="ctr">
              <a:lnSpc>
                <a:spcPts val="1400"/>
              </a:lnSpc>
            </a:pPr>
            <a:r>
              <a:rPr lang="en-US" sz="900" dirty="0">
                <a:solidFill>
                  <a:schemeClr val="tx2"/>
                </a:solidFill>
                <a:latin typeface="Century Gothic" panose="020B0502020202020204" pitchFamily="34" charset="0"/>
                <a:sym typeface="Montserrat ExtraBold"/>
              </a:rPr>
              <a:t>Profitability in a month since Aug 20XX</a:t>
            </a:r>
          </a:p>
        </p:txBody>
      </p:sp>
      <p:sp>
        <p:nvSpPr>
          <p:cNvPr id="140" name="Rounded Rectangle">
            <a:extLst>
              <a:ext uri="{FF2B5EF4-FFF2-40B4-BE49-F238E27FC236}">
                <a16:creationId xmlns:a16="http://schemas.microsoft.com/office/drawing/2014/main" id="{DC9F3D30-3787-4449-BA29-4343B036B565}"/>
              </a:ext>
            </a:extLst>
          </p:cNvPr>
          <p:cNvSpPr/>
          <p:nvPr/>
        </p:nvSpPr>
        <p:spPr>
          <a:xfrm>
            <a:off x="6845051" y="3879344"/>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Launch three new products with favorable customer feedback.</a:t>
            </a:r>
          </a:p>
        </p:txBody>
      </p:sp>
      <p:sp>
        <p:nvSpPr>
          <p:cNvPr id="141" name="Rounded Rectangle">
            <a:extLst>
              <a:ext uri="{FF2B5EF4-FFF2-40B4-BE49-F238E27FC236}">
                <a16:creationId xmlns:a16="http://schemas.microsoft.com/office/drawing/2014/main" id="{B77FF88A-98CF-48E5-A75F-5A2DCED9547B}"/>
              </a:ext>
            </a:extLst>
          </p:cNvPr>
          <p:cNvSpPr/>
          <p:nvPr/>
        </p:nvSpPr>
        <p:spPr>
          <a:xfrm>
            <a:off x="8523977" y="5121398"/>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Began new learning and development program for senior employees</a:t>
            </a:r>
          </a:p>
        </p:txBody>
      </p:sp>
      <p:sp>
        <p:nvSpPr>
          <p:cNvPr id="142" name="Rounded Rectangle">
            <a:extLst>
              <a:ext uri="{FF2B5EF4-FFF2-40B4-BE49-F238E27FC236}">
                <a16:creationId xmlns:a16="http://schemas.microsoft.com/office/drawing/2014/main" id="{D8CB4A66-3E6C-423E-A73D-6491860C8DA6}"/>
              </a:ext>
            </a:extLst>
          </p:cNvPr>
          <p:cNvSpPr/>
          <p:nvPr/>
        </p:nvSpPr>
        <p:spPr>
          <a:xfrm>
            <a:off x="10215227" y="3187730"/>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Developed restructuring blueprint and began the change management process</a:t>
            </a:r>
          </a:p>
        </p:txBody>
      </p:sp>
      <p:sp>
        <p:nvSpPr>
          <p:cNvPr id="143" name="Rounded Rectangle">
            <a:extLst>
              <a:ext uri="{FF2B5EF4-FFF2-40B4-BE49-F238E27FC236}">
                <a16:creationId xmlns:a16="http://schemas.microsoft.com/office/drawing/2014/main" id="{95E21F4B-C22C-4F94-B544-980A79D22E67}"/>
              </a:ext>
            </a:extLst>
          </p:cNvPr>
          <p:cNvSpPr/>
          <p:nvPr/>
        </p:nvSpPr>
        <p:spPr>
          <a:xfrm>
            <a:off x="7735877" y="1114623"/>
            <a:ext cx="1546348"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Introduced new IT infrastructure and resolve legacy issues</a:t>
            </a:r>
          </a:p>
        </p:txBody>
      </p:sp>
      <p:sp>
        <p:nvSpPr>
          <p:cNvPr id="144" name="Rounded Rectangle">
            <a:extLst>
              <a:ext uri="{FF2B5EF4-FFF2-40B4-BE49-F238E27FC236}">
                <a16:creationId xmlns:a16="http://schemas.microsoft.com/office/drawing/2014/main" id="{8440A401-D4F7-4B82-86D1-F28C56234C4D}"/>
              </a:ext>
            </a:extLst>
          </p:cNvPr>
          <p:cNvSpPr/>
          <p:nvPr/>
        </p:nvSpPr>
        <p:spPr>
          <a:xfrm>
            <a:off x="6005053" y="452311"/>
            <a:ext cx="1648004" cy="1110820"/>
          </a:xfrm>
          <a:prstGeom prst="roundRect">
            <a:avLst>
              <a:gd name="adj" fmla="val 17891"/>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91440" tIns="0" rIns="91440" bIns="0" numCol="1" anchor="ctr" anchorCtr="0">
            <a:noAutofit/>
          </a:bodyPr>
          <a:lstStyle/>
          <a:p>
            <a:pPr algn="ctr">
              <a:lnSpc>
                <a:spcPts val="1400"/>
              </a:lnSpc>
            </a:pPr>
            <a:r>
              <a:rPr lang="en-US" sz="900" dirty="0">
                <a:solidFill>
                  <a:schemeClr val="tx2"/>
                </a:solidFill>
                <a:latin typeface="Century Gothic" panose="020B0502020202020204" pitchFamily="34" charset="0"/>
                <a:sym typeface="Montserrat ExtraBold"/>
              </a:rPr>
              <a:t>Onboarded first executive based on newly designed hiring &amp; HR guidelines</a:t>
            </a:r>
          </a:p>
        </p:txBody>
      </p:sp>
      <p:sp>
        <p:nvSpPr>
          <p:cNvPr id="150" name="Circle">
            <a:extLst>
              <a:ext uri="{FF2B5EF4-FFF2-40B4-BE49-F238E27FC236}">
                <a16:creationId xmlns:a16="http://schemas.microsoft.com/office/drawing/2014/main" id="{8146C8B8-EB02-40DC-8F31-91CE61A8511D}"/>
              </a:ext>
            </a:extLst>
          </p:cNvPr>
          <p:cNvSpPr>
            <a:spLocks noChangeAspect="1"/>
          </p:cNvSpPr>
          <p:nvPr/>
        </p:nvSpPr>
        <p:spPr>
          <a:xfrm>
            <a:off x="5042732" y="4223747"/>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162" name="Circle">
            <a:extLst>
              <a:ext uri="{FF2B5EF4-FFF2-40B4-BE49-F238E27FC236}">
                <a16:creationId xmlns:a16="http://schemas.microsoft.com/office/drawing/2014/main" id="{63FAD57F-B989-4417-BB79-6E8EC4FB4915}"/>
              </a:ext>
            </a:extLst>
          </p:cNvPr>
          <p:cNvSpPr>
            <a:spLocks noChangeAspect="1"/>
          </p:cNvSpPr>
          <p:nvPr/>
        </p:nvSpPr>
        <p:spPr>
          <a:xfrm>
            <a:off x="6734772" y="2515473"/>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168" name="Circle">
            <a:extLst>
              <a:ext uri="{FF2B5EF4-FFF2-40B4-BE49-F238E27FC236}">
                <a16:creationId xmlns:a16="http://schemas.microsoft.com/office/drawing/2014/main" id="{6D1F568E-C504-4F15-B290-8F215B88B1A4}"/>
              </a:ext>
            </a:extLst>
          </p:cNvPr>
          <p:cNvSpPr>
            <a:spLocks noChangeAspect="1"/>
          </p:cNvSpPr>
          <p:nvPr/>
        </p:nvSpPr>
        <p:spPr>
          <a:xfrm>
            <a:off x="7574770" y="3412220"/>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174" name="Circle">
            <a:extLst>
              <a:ext uri="{FF2B5EF4-FFF2-40B4-BE49-F238E27FC236}">
                <a16:creationId xmlns:a16="http://schemas.microsoft.com/office/drawing/2014/main" id="{E48A4B81-2772-4FB6-8785-18E00D8411B1}"/>
              </a:ext>
            </a:extLst>
          </p:cNvPr>
          <p:cNvSpPr>
            <a:spLocks noChangeAspect="1"/>
          </p:cNvSpPr>
          <p:nvPr/>
        </p:nvSpPr>
        <p:spPr>
          <a:xfrm>
            <a:off x="8414768" y="2547034"/>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sp>
        <p:nvSpPr>
          <p:cNvPr id="180" name="Circle">
            <a:extLst>
              <a:ext uri="{FF2B5EF4-FFF2-40B4-BE49-F238E27FC236}">
                <a16:creationId xmlns:a16="http://schemas.microsoft.com/office/drawing/2014/main" id="{A6CDC2DF-D2EF-4060-8450-D2C19037B668}"/>
              </a:ext>
            </a:extLst>
          </p:cNvPr>
          <p:cNvSpPr>
            <a:spLocks noChangeAspect="1"/>
          </p:cNvSpPr>
          <p:nvPr/>
        </p:nvSpPr>
        <p:spPr>
          <a:xfrm>
            <a:off x="9253696" y="3424641"/>
            <a:ext cx="182880" cy="182880"/>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grpSp>
        <p:nvGrpSpPr>
          <p:cNvPr id="187" name="Group 186">
            <a:extLst>
              <a:ext uri="{FF2B5EF4-FFF2-40B4-BE49-F238E27FC236}">
                <a16:creationId xmlns:a16="http://schemas.microsoft.com/office/drawing/2014/main" id="{B58D9A79-EC91-41D8-8D0B-21E07B2ECACB}"/>
              </a:ext>
            </a:extLst>
          </p:cNvPr>
          <p:cNvGrpSpPr/>
          <p:nvPr/>
        </p:nvGrpSpPr>
        <p:grpSpPr>
          <a:xfrm>
            <a:off x="10635703" y="1387444"/>
            <a:ext cx="807052" cy="805028"/>
            <a:chOff x="3758343" y="3103883"/>
            <a:chExt cx="807052" cy="805028"/>
          </a:xfrm>
        </p:grpSpPr>
        <p:sp>
          <p:nvSpPr>
            <p:cNvPr id="188" name="Circle">
              <a:extLst>
                <a:ext uri="{FF2B5EF4-FFF2-40B4-BE49-F238E27FC236}">
                  <a16:creationId xmlns:a16="http://schemas.microsoft.com/office/drawing/2014/main" id="{A588EC16-3131-4A24-B93F-D80B1B36373E}"/>
                </a:ext>
              </a:extLst>
            </p:cNvPr>
            <p:cNvSpPr/>
            <p:nvPr/>
          </p:nvSpPr>
          <p:spPr>
            <a:xfrm>
              <a:off x="3758343" y="3103883"/>
              <a:ext cx="805029" cy="805028"/>
            </a:xfrm>
            <a:prstGeom prst="ellipse">
              <a:avLst/>
            </a:prstGeom>
            <a:noFill/>
            <a:ln w="9525" cap="flat">
              <a:solidFill>
                <a:schemeClr val="accent3">
                  <a:alpha val="24000"/>
                </a:scheme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89" name="Circle">
              <a:extLst>
                <a:ext uri="{FF2B5EF4-FFF2-40B4-BE49-F238E27FC236}">
                  <a16:creationId xmlns:a16="http://schemas.microsoft.com/office/drawing/2014/main" id="{F98B94FD-C886-473C-B93C-080D1109133F}"/>
                </a:ext>
              </a:extLst>
            </p:cNvPr>
            <p:cNvSpPr/>
            <p:nvPr/>
          </p:nvSpPr>
          <p:spPr>
            <a:xfrm>
              <a:off x="4490957" y="3631613"/>
              <a:ext cx="74438" cy="74438"/>
            </a:xfrm>
            <a:prstGeom prst="ellipse">
              <a:avLst/>
            </a:prstGeom>
            <a:solidFill>
              <a:srgbClr val="D7EEF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0" name="Circle">
              <a:extLst>
                <a:ext uri="{FF2B5EF4-FFF2-40B4-BE49-F238E27FC236}">
                  <a16:creationId xmlns:a16="http://schemas.microsoft.com/office/drawing/2014/main" id="{E1BAD29B-9251-4705-A180-87850DEFFDFB}"/>
                </a:ext>
              </a:extLst>
            </p:cNvPr>
            <p:cNvSpPr/>
            <p:nvPr/>
          </p:nvSpPr>
          <p:spPr>
            <a:xfrm>
              <a:off x="3868310" y="3213850"/>
              <a:ext cx="585094" cy="585094"/>
            </a:xfrm>
            <a:prstGeom prst="ellipse">
              <a:avLst/>
            </a:prstGeom>
            <a:noFill/>
            <a:ln w="3175"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1" name="Circle">
              <a:extLst>
                <a:ext uri="{FF2B5EF4-FFF2-40B4-BE49-F238E27FC236}">
                  <a16:creationId xmlns:a16="http://schemas.microsoft.com/office/drawing/2014/main" id="{7176BB60-E518-41DD-8225-3965DE696010}"/>
                </a:ext>
              </a:extLst>
            </p:cNvPr>
            <p:cNvSpPr/>
            <p:nvPr/>
          </p:nvSpPr>
          <p:spPr>
            <a:xfrm>
              <a:off x="3953505" y="3271503"/>
              <a:ext cx="28923" cy="28924"/>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a:latin typeface="Century Gothic" panose="020B0502020202020204" pitchFamily="34" charset="0"/>
              </a:endParaRPr>
            </a:p>
          </p:txBody>
        </p:sp>
        <p:sp>
          <p:nvSpPr>
            <p:cNvPr id="192" name="Circle">
              <a:extLst>
                <a:ext uri="{FF2B5EF4-FFF2-40B4-BE49-F238E27FC236}">
                  <a16:creationId xmlns:a16="http://schemas.microsoft.com/office/drawing/2014/main" id="{9DCC4077-A152-44EC-AC34-296B943E480C}"/>
                </a:ext>
              </a:extLst>
            </p:cNvPr>
            <p:cNvSpPr/>
            <p:nvPr/>
          </p:nvSpPr>
          <p:spPr>
            <a:xfrm>
              <a:off x="3997539" y="3343079"/>
              <a:ext cx="326636" cy="326636"/>
            </a:xfrm>
            <a:prstGeom prst="ellipse">
              <a:avLst/>
            </a:prstGeom>
            <a:solidFill>
              <a:schemeClr val="accent2"/>
            </a:solidFill>
            <a:ln w="12700" cap="flat">
              <a:noFill/>
              <a:miter lim="400000"/>
            </a:ln>
            <a:effectLst>
              <a:outerShdw blurRad="266700" sx="102000" sy="102000" algn="ctr" rotWithShape="0">
                <a:schemeClr val="accent2">
                  <a:alpha val="50000"/>
                </a:schemeClr>
              </a:outerShdw>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900" dirty="0">
                <a:latin typeface="Century Gothic" panose="020B0502020202020204" pitchFamily="34" charset="0"/>
              </a:endParaRPr>
            </a:p>
          </p:txBody>
        </p:sp>
      </p:grpSp>
      <p:cxnSp>
        <p:nvCxnSpPr>
          <p:cNvPr id="210" name="Straight Connector 209">
            <a:extLst>
              <a:ext uri="{FF2B5EF4-FFF2-40B4-BE49-F238E27FC236}">
                <a16:creationId xmlns:a16="http://schemas.microsoft.com/office/drawing/2014/main" id="{FDAD9C31-D758-4259-8736-3221D386ABB7}"/>
              </a:ext>
            </a:extLst>
          </p:cNvPr>
          <p:cNvCxnSpPr>
            <a:stCxn id="10" idx="0"/>
            <a:endCxn id="96" idx="2"/>
          </p:cNvCxnSpPr>
          <p:nvPr/>
        </p:nvCxnSpPr>
        <p:spPr>
          <a:xfrm flipH="1" flipV="1">
            <a:off x="4292857" y="2732686"/>
            <a:ext cx="5506" cy="619376"/>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9EBE7B4-AEF0-4932-86F5-9D736E2C8081}"/>
              </a:ext>
            </a:extLst>
          </p:cNvPr>
          <p:cNvCxnSpPr>
            <a:cxnSpLocks/>
            <a:stCxn id="150" idx="4"/>
            <a:endCxn id="138" idx="0"/>
          </p:cNvCxnSpPr>
          <p:nvPr/>
        </p:nvCxnSpPr>
        <p:spPr>
          <a:xfrm>
            <a:off x="5134172" y="4406627"/>
            <a:ext cx="2843" cy="714771"/>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7B48E9B-76D7-4CDA-BC7A-7ABFF11F126E}"/>
              </a:ext>
            </a:extLst>
          </p:cNvPr>
          <p:cNvCxnSpPr>
            <a:cxnSpLocks/>
            <a:stCxn id="162" idx="0"/>
            <a:endCxn id="144" idx="2"/>
          </p:cNvCxnSpPr>
          <p:nvPr/>
        </p:nvCxnSpPr>
        <p:spPr>
          <a:xfrm flipV="1">
            <a:off x="6826212" y="1563131"/>
            <a:ext cx="2843" cy="952342"/>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711BF31-3A5C-4DDA-B9D2-035A3CBB787E}"/>
              </a:ext>
            </a:extLst>
          </p:cNvPr>
          <p:cNvCxnSpPr>
            <a:cxnSpLocks/>
            <a:stCxn id="168" idx="4"/>
            <a:endCxn id="140" idx="0"/>
          </p:cNvCxnSpPr>
          <p:nvPr/>
        </p:nvCxnSpPr>
        <p:spPr>
          <a:xfrm>
            <a:off x="7666210" y="3595100"/>
            <a:ext cx="2843" cy="284244"/>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F9A0496-F4EE-4BE7-9D5B-76441769340B}"/>
              </a:ext>
            </a:extLst>
          </p:cNvPr>
          <p:cNvCxnSpPr>
            <a:cxnSpLocks/>
            <a:stCxn id="180" idx="4"/>
            <a:endCxn id="141" idx="0"/>
          </p:cNvCxnSpPr>
          <p:nvPr/>
        </p:nvCxnSpPr>
        <p:spPr>
          <a:xfrm>
            <a:off x="9345136" y="3607521"/>
            <a:ext cx="2843" cy="1513877"/>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58140C0-2B58-4EA4-85A1-A7D8131040DC}"/>
              </a:ext>
            </a:extLst>
          </p:cNvPr>
          <p:cNvCxnSpPr>
            <a:cxnSpLocks/>
            <a:stCxn id="192" idx="4"/>
            <a:endCxn id="142" idx="0"/>
          </p:cNvCxnSpPr>
          <p:nvPr/>
        </p:nvCxnSpPr>
        <p:spPr>
          <a:xfrm>
            <a:off x="11038217" y="1953276"/>
            <a:ext cx="1012" cy="1234454"/>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82DCF33-AD2A-4B57-930F-D724CBC70CCD}"/>
              </a:ext>
            </a:extLst>
          </p:cNvPr>
          <p:cNvCxnSpPr>
            <a:cxnSpLocks/>
            <a:stCxn id="174" idx="0"/>
            <a:endCxn id="143" idx="2"/>
          </p:cNvCxnSpPr>
          <p:nvPr/>
        </p:nvCxnSpPr>
        <p:spPr>
          <a:xfrm flipV="1">
            <a:off x="8506208" y="2225443"/>
            <a:ext cx="2843" cy="321591"/>
          </a:xfrm>
          <a:prstGeom prst="line">
            <a:avLst/>
          </a:prstGeom>
          <a:ln w="9525"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04" name="Rounded Rectangle">
            <a:extLst>
              <a:ext uri="{FF2B5EF4-FFF2-40B4-BE49-F238E27FC236}">
                <a16:creationId xmlns:a16="http://schemas.microsoft.com/office/drawing/2014/main" id="{59958236-E7F8-88E0-17FC-240D99A1C545}"/>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204017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4000"/>
                                        <p:tgtEl>
                                          <p:spTgt spid="2"/>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1500"/>
                                        <p:tgtEl>
                                          <p:spTgt spid="96"/>
                                        </p:tgtEl>
                                      </p:cBhvr>
                                    </p:animEffect>
                                    <p:anim calcmode="lin" valueType="num">
                                      <p:cBhvr>
                                        <p:cTn id="11" dur="1500" fill="hold"/>
                                        <p:tgtEl>
                                          <p:spTgt spid="96"/>
                                        </p:tgtEl>
                                        <p:attrNameLst>
                                          <p:attrName>ppt_x</p:attrName>
                                        </p:attrNameLst>
                                      </p:cBhvr>
                                      <p:tavLst>
                                        <p:tav tm="0">
                                          <p:val>
                                            <p:strVal val="#ppt_x"/>
                                          </p:val>
                                        </p:tav>
                                        <p:tav tm="100000">
                                          <p:val>
                                            <p:strVal val="#ppt_x"/>
                                          </p:val>
                                        </p:tav>
                                      </p:tavLst>
                                    </p:anim>
                                    <p:anim calcmode="lin" valueType="num">
                                      <p:cBhvr>
                                        <p:cTn id="12" dur="1500" fill="hold"/>
                                        <p:tgtEl>
                                          <p:spTgt spid="96"/>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210"/>
                                        </p:tgtEl>
                                        <p:attrNameLst>
                                          <p:attrName>style.visibility</p:attrName>
                                        </p:attrNameLst>
                                      </p:cBhvr>
                                      <p:to>
                                        <p:strVal val="visible"/>
                                      </p:to>
                                    </p:set>
                                    <p:animEffect transition="in" filter="wipe(down)">
                                      <p:cBhvr>
                                        <p:cTn id="15" dur="1000"/>
                                        <p:tgtEl>
                                          <p:spTgt spid="210"/>
                                        </p:tgtEl>
                                      </p:cBhvr>
                                    </p:animEffect>
                                  </p:childTnLst>
                                </p:cTn>
                              </p:par>
                              <p:par>
                                <p:cTn id="16" presetID="47" presetClass="entr" presetSubtype="0" fill="hold" grpId="0" nodeType="withEffect">
                                  <p:stCondLst>
                                    <p:cond delay="1000"/>
                                  </p:stCondLst>
                                  <p:childTnLst>
                                    <p:set>
                                      <p:cBhvr>
                                        <p:cTn id="17" dur="1" fill="hold">
                                          <p:stCondLst>
                                            <p:cond delay="0"/>
                                          </p:stCondLst>
                                        </p:cTn>
                                        <p:tgtEl>
                                          <p:spTgt spid="138"/>
                                        </p:tgtEl>
                                        <p:attrNameLst>
                                          <p:attrName>style.visibility</p:attrName>
                                        </p:attrNameLst>
                                      </p:cBhvr>
                                      <p:to>
                                        <p:strVal val="visible"/>
                                      </p:to>
                                    </p:set>
                                    <p:animEffect transition="in" filter="fade">
                                      <p:cBhvr>
                                        <p:cTn id="18" dur="1500"/>
                                        <p:tgtEl>
                                          <p:spTgt spid="138"/>
                                        </p:tgtEl>
                                      </p:cBhvr>
                                    </p:animEffect>
                                    <p:anim calcmode="lin" valueType="num">
                                      <p:cBhvr>
                                        <p:cTn id="19" dur="1500" fill="hold"/>
                                        <p:tgtEl>
                                          <p:spTgt spid="138"/>
                                        </p:tgtEl>
                                        <p:attrNameLst>
                                          <p:attrName>ppt_x</p:attrName>
                                        </p:attrNameLst>
                                      </p:cBhvr>
                                      <p:tavLst>
                                        <p:tav tm="0">
                                          <p:val>
                                            <p:strVal val="#ppt_x"/>
                                          </p:val>
                                        </p:tav>
                                        <p:tav tm="100000">
                                          <p:val>
                                            <p:strVal val="#ppt_x"/>
                                          </p:val>
                                        </p:tav>
                                      </p:tavLst>
                                    </p:anim>
                                    <p:anim calcmode="lin" valueType="num">
                                      <p:cBhvr>
                                        <p:cTn id="20" dur="1500" fill="hold"/>
                                        <p:tgtEl>
                                          <p:spTgt spid="138"/>
                                        </p:tgtEl>
                                        <p:attrNameLst>
                                          <p:attrName>ppt_y</p:attrName>
                                        </p:attrNameLst>
                                      </p:cBhvr>
                                      <p:tavLst>
                                        <p:tav tm="0">
                                          <p:val>
                                            <p:strVal val="#ppt_y-.1"/>
                                          </p:val>
                                        </p:tav>
                                        <p:tav tm="100000">
                                          <p:val>
                                            <p:strVal val="#ppt_y"/>
                                          </p:val>
                                        </p:tav>
                                      </p:tavLst>
                                    </p:anim>
                                  </p:childTnLst>
                                </p:cTn>
                              </p:par>
                              <p:par>
                                <p:cTn id="21" presetID="22" presetClass="entr" presetSubtype="1" fill="hold" nodeType="withEffect">
                                  <p:stCondLst>
                                    <p:cond delay="1000"/>
                                  </p:stCondLst>
                                  <p:childTnLst>
                                    <p:set>
                                      <p:cBhvr>
                                        <p:cTn id="22" dur="1" fill="hold">
                                          <p:stCondLst>
                                            <p:cond delay="0"/>
                                          </p:stCondLst>
                                        </p:cTn>
                                        <p:tgtEl>
                                          <p:spTgt spid="211"/>
                                        </p:tgtEl>
                                        <p:attrNameLst>
                                          <p:attrName>style.visibility</p:attrName>
                                        </p:attrNameLst>
                                      </p:cBhvr>
                                      <p:to>
                                        <p:strVal val="visible"/>
                                      </p:to>
                                    </p:set>
                                    <p:animEffect transition="in" filter="wipe(up)">
                                      <p:cBhvr>
                                        <p:cTn id="23" dur="1000"/>
                                        <p:tgtEl>
                                          <p:spTgt spid="211"/>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1500"/>
                                        <p:tgtEl>
                                          <p:spTgt spid="144"/>
                                        </p:tgtEl>
                                      </p:cBhvr>
                                    </p:animEffect>
                                    <p:anim calcmode="lin" valueType="num">
                                      <p:cBhvr>
                                        <p:cTn id="27" dur="1500" fill="hold"/>
                                        <p:tgtEl>
                                          <p:spTgt spid="144"/>
                                        </p:tgtEl>
                                        <p:attrNameLst>
                                          <p:attrName>ppt_x</p:attrName>
                                        </p:attrNameLst>
                                      </p:cBhvr>
                                      <p:tavLst>
                                        <p:tav tm="0">
                                          <p:val>
                                            <p:strVal val="#ppt_x"/>
                                          </p:val>
                                        </p:tav>
                                        <p:tav tm="100000">
                                          <p:val>
                                            <p:strVal val="#ppt_x"/>
                                          </p:val>
                                        </p:tav>
                                      </p:tavLst>
                                    </p:anim>
                                    <p:anim calcmode="lin" valueType="num">
                                      <p:cBhvr>
                                        <p:cTn id="28" dur="1500" fill="hold"/>
                                        <p:tgtEl>
                                          <p:spTgt spid="144"/>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1500"/>
                                  </p:stCondLst>
                                  <p:childTnLst>
                                    <p:set>
                                      <p:cBhvr>
                                        <p:cTn id="30" dur="1" fill="hold">
                                          <p:stCondLst>
                                            <p:cond delay="0"/>
                                          </p:stCondLst>
                                        </p:cTn>
                                        <p:tgtEl>
                                          <p:spTgt spid="214"/>
                                        </p:tgtEl>
                                        <p:attrNameLst>
                                          <p:attrName>style.visibility</p:attrName>
                                        </p:attrNameLst>
                                      </p:cBhvr>
                                      <p:to>
                                        <p:strVal val="visible"/>
                                      </p:to>
                                    </p:set>
                                    <p:animEffect transition="in" filter="wipe(down)">
                                      <p:cBhvr>
                                        <p:cTn id="31" dur="1000"/>
                                        <p:tgtEl>
                                          <p:spTgt spid="214"/>
                                        </p:tgtEl>
                                      </p:cBhvr>
                                    </p:animEffect>
                                  </p:childTnLst>
                                </p:cTn>
                              </p:par>
                              <p:par>
                                <p:cTn id="32" presetID="47" presetClass="entr" presetSubtype="0" fill="hold" grpId="0" nodeType="withEffect">
                                  <p:stCondLst>
                                    <p:cond delay="200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1500"/>
                                        <p:tgtEl>
                                          <p:spTgt spid="140"/>
                                        </p:tgtEl>
                                      </p:cBhvr>
                                    </p:animEffect>
                                    <p:anim calcmode="lin" valueType="num">
                                      <p:cBhvr>
                                        <p:cTn id="35" dur="1500" fill="hold"/>
                                        <p:tgtEl>
                                          <p:spTgt spid="140"/>
                                        </p:tgtEl>
                                        <p:attrNameLst>
                                          <p:attrName>ppt_x</p:attrName>
                                        </p:attrNameLst>
                                      </p:cBhvr>
                                      <p:tavLst>
                                        <p:tav tm="0">
                                          <p:val>
                                            <p:strVal val="#ppt_x"/>
                                          </p:val>
                                        </p:tav>
                                        <p:tav tm="100000">
                                          <p:val>
                                            <p:strVal val="#ppt_x"/>
                                          </p:val>
                                        </p:tav>
                                      </p:tavLst>
                                    </p:anim>
                                    <p:anim calcmode="lin" valueType="num">
                                      <p:cBhvr>
                                        <p:cTn id="36" dur="1500" fill="hold"/>
                                        <p:tgtEl>
                                          <p:spTgt spid="140"/>
                                        </p:tgtEl>
                                        <p:attrNameLst>
                                          <p:attrName>ppt_y</p:attrName>
                                        </p:attrNameLst>
                                      </p:cBhvr>
                                      <p:tavLst>
                                        <p:tav tm="0">
                                          <p:val>
                                            <p:strVal val="#ppt_y-.1"/>
                                          </p:val>
                                        </p:tav>
                                        <p:tav tm="100000">
                                          <p:val>
                                            <p:strVal val="#ppt_y"/>
                                          </p:val>
                                        </p:tav>
                                      </p:tavLst>
                                    </p:anim>
                                  </p:childTnLst>
                                </p:cTn>
                              </p:par>
                              <p:par>
                                <p:cTn id="37" presetID="22" presetClass="entr" presetSubtype="1" fill="hold" nodeType="withEffect">
                                  <p:stCondLst>
                                    <p:cond delay="2000"/>
                                  </p:stCondLst>
                                  <p:childTnLst>
                                    <p:set>
                                      <p:cBhvr>
                                        <p:cTn id="38" dur="1" fill="hold">
                                          <p:stCondLst>
                                            <p:cond delay="0"/>
                                          </p:stCondLst>
                                        </p:cTn>
                                        <p:tgtEl>
                                          <p:spTgt spid="217"/>
                                        </p:tgtEl>
                                        <p:attrNameLst>
                                          <p:attrName>style.visibility</p:attrName>
                                        </p:attrNameLst>
                                      </p:cBhvr>
                                      <p:to>
                                        <p:strVal val="visible"/>
                                      </p:to>
                                    </p:set>
                                    <p:animEffect transition="in" filter="wipe(up)">
                                      <p:cBhvr>
                                        <p:cTn id="39" dur="1000"/>
                                        <p:tgtEl>
                                          <p:spTgt spid="217"/>
                                        </p:tgtEl>
                                      </p:cBhvr>
                                    </p:animEffect>
                                  </p:childTnLst>
                                </p:cTn>
                              </p:par>
                              <p:par>
                                <p:cTn id="40" presetID="42" presetClass="entr" presetSubtype="0" fill="hold" grpId="0" nodeType="withEffect">
                                  <p:stCondLst>
                                    <p:cond delay="250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1500"/>
                                        <p:tgtEl>
                                          <p:spTgt spid="143"/>
                                        </p:tgtEl>
                                      </p:cBhvr>
                                    </p:animEffect>
                                    <p:anim calcmode="lin" valueType="num">
                                      <p:cBhvr>
                                        <p:cTn id="43" dur="1500" fill="hold"/>
                                        <p:tgtEl>
                                          <p:spTgt spid="143"/>
                                        </p:tgtEl>
                                        <p:attrNameLst>
                                          <p:attrName>ppt_x</p:attrName>
                                        </p:attrNameLst>
                                      </p:cBhvr>
                                      <p:tavLst>
                                        <p:tav tm="0">
                                          <p:val>
                                            <p:strVal val="#ppt_x"/>
                                          </p:val>
                                        </p:tav>
                                        <p:tav tm="100000">
                                          <p:val>
                                            <p:strVal val="#ppt_x"/>
                                          </p:val>
                                        </p:tav>
                                      </p:tavLst>
                                    </p:anim>
                                    <p:anim calcmode="lin" valueType="num">
                                      <p:cBhvr>
                                        <p:cTn id="44" dur="1500" fill="hold"/>
                                        <p:tgtEl>
                                          <p:spTgt spid="143"/>
                                        </p:tgtEl>
                                        <p:attrNameLst>
                                          <p:attrName>ppt_y</p:attrName>
                                        </p:attrNameLst>
                                      </p:cBhvr>
                                      <p:tavLst>
                                        <p:tav tm="0">
                                          <p:val>
                                            <p:strVal val="#ppt_y+.1"/>
                                          </p:val>
                                        </p:tav>
                                        <p:tav tm="100000">
                                          <p:val>
                                            <p:strVal val="#ppt_y"/>
                                          </p:val>
                                        </p:tav>
                                      </p:tavLst>
                                    </p:anim>
                                  </p:childTnLst>
                                </p:cTn>
                              </p:par>
                              <p:par>
                                <p:cTn id="45" presetID="22" presetClass="entr" presetSubtype="4" fill="hold" nodeType="withEffect">
                                  <p:stCondLst>
                                    <p:cond delay="2500"/>
                                  </p:stCondLst>
                                  <p:childTnLst>
                                    <p:set>
                                      <p:cBhvr>
                                        <p:cTn id="46" dur="1" fill="hold">
                                          <p:stCondLst>
                                            <p:cond delay="0"/>
                                          </p:stCondLst>
                                        </p:cTn>
                                        <p:tgtEl>
                                          <p:spTgt spid="227"/>
                                        </p:tgtEl>
                                        <p:attrNameLst>
                                          <p:attrName>style.visibility</p:attrName>
                                        </p:attrNameLst>
                                      </p:cBhvr>
                                      <p:to>
                                        <p:strVal val="visible"/>
                                      </p:to>
                                    </p:set>
                                    <p:animEffect transition="in" filter="wipe(down)">
                                      <p:cBhvr>
                                        <p:cTn id="47" dur="1000"/>
                                        <p:tgtEl>
                                          <p:spTgt spid="227"/>
                                        </p:tgtEl>
                                      </p:cBhvr>
                                    </p:animEffect>
                                  </p:childTnLst>
                                </p:cTn>
                              </p:par>
                              <p:par>
                                <p:cTn id="48" presetID="47" presetClass="entr" presetSubtype="0" fill="hold" grpId="0" nodeType="withEffect">
                                  <p:stCondLst>
                                    <p:cond delay="300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1500"/>
                                        <p:tgtEl>
                                          <p:spTgt spid="141"/>
                                        </p:tgtEl>
                                      </p:cBhvr>
                                    </p:animEffect>
                                    <p:anim calcmode="lin" valueType="num">
                                      <p:cBhvr>
                                        <p:cTn id="51" dur="1500" fill="hold"/>
                                        <p:tgtEl>
                                          <p:spTgt spid="141"/>
                                        </p:tgtEl>
                                        <p:attrNameLst>
                                          <p:attrName>ppt_x</p:attrName>
                                        </p:attrNameLst>
                                      </p:cBhvr>
                                      <p:tavLst>
                                        <p:tav tm="0">
                                          <p:val>
                                            <p:strVal val="#ppt_x"/>
                                          </p:val>
                                        </p:tav>
                                        <p:tav tm="100000">
                                          <p:val>
                                            <p:strVal val="#ppt_x"/>
                                          </p:val>
                                        </p:tav>
                                      </p:tavLst>
                                    </p:anim>
                                    <p:anim calcmode="lin" valueType="num">
                                      <p:cBhvr>
                                        <p:cTn id="52" dur="1500" fill="hold"/>
                                        <p:tgtEl>
                                          <p:spTgt spid="141"/>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3000"/>
                                  </p:stCondLst>
                                  <p:childTnLst>
                                    <p:set>
                                      <p:cBhvr>
                                        <p:cTn id="54" dur="1" fill="hold">
                                          <p:stCondLst>
                                            <p:cond delay="0"/>
                                          </p:stCondLst>
                                        </p:cTn>
                                        <p:tgtEl>
                                          <p:spTgt spid="221"/>
                                        </p:tgtEl>
                                        <p:attrNameLst>
                                          <p:attrName>style.visibility</p:attrName>
                                        </p:attrNameLst>
                                      </p:cBhvr>
                                      <p:to>
                                        <p:strVal val="visible"/>
                                      </p:to>
                                    </p:set>
                                    <p:animEffect transition="in" filter="wipe(up)">
                                      <p:cBhvr>
                                        <p:cTn id="55" dur="1000"/>
                                        <p:tgtEl>
                                          <p:spTgt spid="221"/>
                                        </p:tgtEl>
                                      </p:cBhvr>
                                    </p:animEffect>
                                  </p:childTnLst>
                                </p:cTn>
                              </p:par>
                              <p:par>
                                <p:cTn id="56" presetID="31" presetClass="entr" presetSubtype="0" fill="hold" nodeType="withEffect">
                                  <p:stCondLst>
                                    <p:cond delay="3000"/>
                                  </p:stCondLst>
                                  <p:childTnLst>
                                    <p:set>
                                      <p:cBhvr>
                                        <p:cTn id="57" dur="1" fill="hold">
                                          <p:stCondLst>
                                            <p:cond delay="0"/>
                                          </p:stCondLst>
                                        </p:cTn>
                                        <p:tgtEl>
                                          <p:spTgt spid="187"/>
                                        </p:tgtEl>
                                        <p:attrNameLst>
                                          <p:attrName>style.visibility</p:attrName>
                                        </p:attrNameLst>
                                      </p:cBhvr>
                                      <p:to>
                                        <p:strVal val="visible"/>
                                      </p:to>
                                    </p:set>
                                    <p:anim calcmode="lin" valueType="num">
                                      <p:cBhvr>
                                        <p:cTn id="58" dur="1250" fill="hold"/>
                                        <p:tgtEl>
                                          <p:spTgt spid="187"/>
                                        </p:tgtEl>
                                        <p:attrNameLst>
                                          <p:attrName>ppt_w</p:attrName>
                                        </p:attrNameLst>
                                      </p:cBhvr>
                                      <p:tavLst>
                                        <p:tav tm="0">
                                          <p:val>
                                            <p:fltVal val="0"/>
                                          </p:val>
                                        </p:tav>
                                        <p:tav tm="100000">
                                          <p:val>
                                            <p:strVal val="#ppt_w"/>
                                          </p:val>
                                        </p:tav>
                                      </p:tavLst>
                                    </p:anim>
                                    <p:anim calcmode="lin" valueType="num">
                                      <p:cBhvr>
                                        <p:cTn id="59" dur="1250" fill="hold"/>
                                        <p:tgtEl>
                                          <p:spTgt spid="187"/>
                                        </p:tgtEl>
                                        <p:attrNameLst>
                                          <p:attrName>ppt_h</p:attrName>
                                        </p:attrNameLst>
                                      </p:cBhvr>
                                      <p:tavLst>
                                        <p:tav tm="0">
                                          <p:val>
                                            <p:fltVal val="0"/>
                                          </p:val>
                                        </p:tav>
                                        <p:tav tm="100000">
                                          <p:val>
                                            <p:strVal val="#ppt_h"/>
                                          </p:val>
                                        </p:tav>
                                      </p:tavLst>
                                    </p:anim>
                                    <p:anim calcmode="lin" valueType="num">
                                      <p:cBhvr>
                                        <p:cTn id="60" dur="1250" fill="hold"/>
                                        <p:tgtEl>
                                          <p:spTgt spid="187"/>
                                        </p:tgtEl>
                                        <p:attrNameLst>
                                          <p:attrName>style.rotation</p:attrName>
                                        </p:attrNameLst>
                                      </p:cBhvr>
                                      <p:tavLst>
                                        <p:tav tm="0">
                                          <p:val>
                                            <p:fltVal val="90"/>
                                          </p:val>
                                        </p:tav>
                                        <p:tav tm="100000">
                                          <p:val>
                                            <p:fltVal val="0"/>
                                          </p:val>
                                        </p:tav>
                                      </p:tavLst>
                                    </p:anim>
                                    <p:animEffect transition="in" filter="fade">
                                      <p:cBhvr>
                                        <p:cTn id="61" dur="1250"/>
                                        <p:tgtEl>
                                          <p:spTgt spid="187"/>
                                        </p:tgtEl>
                                      </p:cBhvr>
                                    </p:animEffect>
                                  </p:childTnLst>
                                </p:cTn>
                              </p:par>
                              <p:par>
                                <p:cTn id="62" presetID="8" presetClass="emph" presetSubtype="0" repeatCount="indefinite" fill="hold" nodeType="withEffect">
                                  <p:stCondLst>
                                    <p:cond delay="3000"/>
                                  </p:stCondLst>
                                  <p:endCondLst>
                                    <p:cond evt="onNext" delay="0">
                                      <p:tgtEl>
                                        <p:sldTgt/>
                                      </p:tgtEl>
                                    </p:cond>
                                  </p:endCondLst>
                                  <p:childTnLst>
                                    <p:animRot by="21600000">
                                      <p:cBhvr>
                                        <p:cTn id="63" dur="10000" fill="hold"/>
                                        <p:tgtEl>
                                          <p:spTgt spid="187"/>
                                        </p:tgtEl>
                                        <p:attrNameLst>
                                          <p:attrName>r</p:attrName>
                                        </p:attrNameLst>
                                      </p:cBhvr>
                                    </p:animRot>
                                  </p:childTnLst>
                                </p:cTn>
                              </p:par>
                              <p:par>
                                <p:cTn id="64" presetID="47" presetClass="entr" presetSubtype="0" fill="hold" grpId="0" nodeType="withEffect">
                                  <p:stCondLst>
                                    <p:cond delay="350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1500"/>
                                        <p:tgtEl>
                                          <p:spTgt spid="142"/>
                                        </p:tgtEl>
                                      </p:cBhvr>
                                    </p:animEffect>
                                    <p:anim calcmode="lin" valueType="num">
                                      <p:cBhvr>
                                        <p:cTn id="67" dur="1500" fill="hold"/>
                                        <p:tgtEl>
                                          <p:spTgt spid="142"/>
                                        </p:tgtEl>
                                        <p:attrNameLst>
                                          <p:attrName>ppt_x</p:attrName>
                                        </p:attrNameLst>
                                      </p:cBhvr>
                                      <p:tavLst>
                                        <p:tav tm="0">
                                          <p:val>
                                            <p:strVal val="#ppt_x"/>
                                          </p:val>
                                        </p:tav>
                                        <p:tav tm="100000">
                                          <p:val>
                                            <p:strVal val="#ppt_x"/>
                                          </p:val>
                                        </p:tav>
                                      </p:tavLst>
                                    </p:anim>
                                    <p:anim calcmode="lin" valueType="num">
                                      <p:cBhvr>
                                        <p:cTn id="68" dur="1500" fill="hold"/>
                                        <p:tgtEl>
                                          <p:spTgt spid="142"/>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3500"/>
                                  </p:stCondLst>
                                  <p:childTnLst>
                                    <p:set>
                                      <p:cBhvr>
                                        <p:cTn id="70" dur="1" fill="hold">
                                          <p:stCondLst>
                                            <p:cond delay="0"/>
                                          </p:stCondLst>
                                        </p:cTn>
                                        <p:tgtEl>
                                          <p:spTgt spid="224"/>
                                        </p:tgtEl>
                                        <p:attrNameLst>
                                          <p:attrName>style.visibility</p:attrName>
                                        </p:attrNameLst>
                                      </p:cBhvr>
                                      <p:to>
                                        <p:strVal val="visible"/>
                                      </p:to>
                                    </p:set>
                                    <p:animEffect transition="in" filter="wipe(up)">
                                      <p:cBhvr>
                                        <p:cTn id="71" dur="1000"/>
                                        <p:tgtEl>
                                          <p:spTgt spid="224"/>
                                        </p:tgtEl>
                                      </p:cBhvr>
                                    </p:animEffect>
                                  </p:childTnLst>
                                </p:cTn>
                              </p:par>
                              <p:par>
                                <p:cTn id="72" presetID="10" presetClass="entr" presetSubtype="0" fill="hold" nodeType="withEffect">
                                  <p:stCondLst>
                                    <p:cond delay="1000"/>
                                  </p:stCondLst>
                                  <p:childTnLst>
                                    <p:set>
                                      <p:cBhvr>
                                        <p:cTn id="73" dur="1" fill="hold">
                                          <p:stCondLst>
                                            <p:cond delay="0"/>
                                          </p:stCondLst>
                                        </p:cTn>
                                        <p:tgtEl>
                                          <p:spTgt spid="181"/>
                                        </p:tgtEl>
                                        <p:attrNameLst>
                                          <p:attrName>style.visibility</p:attrName>
                                        </p:attrNameLst>
                                      </p:cBhvr>
                                      <p:to>
                                        <p:strVal val="visible"/>
                                      </p:to>
                                    </p:set>
                                    <p:animEffect transition="in" filter="fade">
                                      <p:cBhvr>
                                        <p:cTn id="74" dur="1000"/>
                                        <p:tgtEl>
                                          <p:spTgt spid="181"/>
                                        </p:tgtEl>
                                      </p:cBhvr>
                                    </p:animEffect>
                                  </p:childTnLst>
                                </p:cTn>
                              </p:par>
                              <p:par>
                                <p:cTn id="75" presetID="10" presetClass="entr" presetSubtype="0" fill="hold" nodeType="withEffect">
                                  <p:stCondLst>
                                    <p:cond delay="1000"/>
                                  </p:stCondLst>
                                  <p:childTnLst>
                                    <p:set>
                                      <p:cBhvr>
                                        <p:cTn id="76" dur="1" fill="hold">
                                          <p:stCondLst>
                                            <p:cond delay="0"/>
                                          </p:stCondLst>
                                        </p:cTn>
                                        <p:tgtEl>
                                          <p:spTgt spid="199"/>
                                        </p:tgtEl>
                                        <p:attrNameLst>
                                          <p:attrName>style.visibility</p:attrName>
                                        </p:attrNameLst>
                                      </p:cBhvr>
                                      <p:to>
                                        <p:strVal val="visible"/>
                                      </p:to>
                                    </p:set>
                                    <p:animEffect transition="in" filter="fade">
                                      <p:cBhvr>
                                        <p:cTn id="77" dur="1000"/>
                                        <p:tgtEl>
                                          <p:spTgt spid="199"/>
                                        </p:tgtEl>
                                      </p:cBhvr>
                                    </p:animEffect>
                                  </p:childTnLst>
                                </p:cTn>
                              </p:par>
                              <p:par>
                                <p:cTn id="78" presetID="0" presetClass="path" presetSubtype="0" decel="50000" fill="hold" nodeType="withEffect">
                                  <p:stCondLst>
                                    <p:cond delay="1000"/>
                                  </p:stCondLst>
                                  <p:childTnLst>
                                    <p:animMotion origin="layout" path="M 0.04701 0.0919 L -0.01172 -4.81481E-6 " pathEditMode="relative" rAng="0" ptsTypes="AA">
                                      <p:cBhvr>
                                        <p:cTn id="79" dur="3000" fill="hold"/>
                                        <p:tgtEl>
                                          <p:spTgt spid="181"/>
                                        </p:tgtEl>
                                        <p:attrNameLst>
                                          <p:attrName>ppt_x</p:attrName>
                                          <p:attrName>ppt_y</p:attrName>
                                        </p:attrNameLst>
                                      </p:cBhvr>
                                      <p:rCtr x="-2943" y="-4606"/>
                                    </p:animMotion>
                                  </p:childTnLst>
                                </p:cTn>
                              </p:par>
                              <p:par>
                                <p:cTn id="80" presetID="0" presetClass="path" presetSubtype="0" decel="50000" fill="hold" nodeType="withEffect">
                                  <p:stCondLst>
                                    <p:cond delay="1000"/>
                                  </p:stCondLst>
                                  <p:childTnLst>
                                    <p:animMotion origin="layout" path="M -0.06693 0.0963 L 2.08333E-7 0 " pathEditMode="relative" rAng="0" ptsTypes="AA">
                                      <p:cBhvr>
                                        <p:cTn id="81" dur="3000" fill="hold"/>
                                        <p:tgtEl>
                                          <p:spTgt spid="199"/>
                                        </p:tgtEl>
                                        <p:attrNameLst>
                                          <p:attrName>ppt_x</p:attrName>
                                          <p:attrName>ppt_y</p:attrName>
                                        </p:attrNameLst>
                                      </p:cBhvr>
                                      <p:rCtr x="3346" y="-4815"/>
                                    </p:animMotion>
                                  </p:childTnLst>
                                </p:cTn>
                              </p:par>
                              <p:par>
                                <p:cTn id="82" presetID="23" presetClass="entr" presetSubtype="16"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p:cTn id="84" dur="1000" fill="hold"/>
                                        <p:tgtEl>
                                          <p:spTgt spid="10"/>
                                        </p:tgtEl>
                                        <p:attrNameLst>
                                          <p:attrName>ppt_w</p:attrName>
                                        </p:attrNameLst>
                                      </p:cBhvr>
                                      <p:tavLst>
                                        <p:tav tm="0">
                                          <p:val>
                                            <p:fltVal val="0"/>
                                          </p:val>
                                        </p:tav>
                                        <p:tav tm="100000">
                                          <p:val>
                                            <p:strVal val="#ppt_w"/>
                                          </p:val>
                                        </p:tav>
                                      </p:tavLst>
                                    </p:anim>
                                    <p:anim calcmode="lin" valueType="num">
                                      <p:cBhvr>
                                        <p:cTn id="85" dur="1000" fill="hold"/>
                                        <p:tgtEl>
                                          <p:spTgt spid="10"/>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500"/>
                                  </p:stCondLst>
                                  <p:childTnLst>
                                    <p:set>
                                      <p:cBhvr>
                                        <p:cTn id="87" dur="1" fill="hold">
                                          <p:stCondLst>
                                            <p:cond delay="0"/>
                                          </p:stCondLst>
                                        </p:cTn>
                                        <p:tgtEl>
                                          <p:spTgt spid="150"/>
                                        </p:tgtEl>
                                        <p:attrNameLst>
                                          <p:attrName>style.visibility</p:attrName>
                                        </p:attrNameLst>
                                      </p:cBhvr>
                                      <p:to>
                                        <p:strVal val="visible"/>
                                      </p:to>
                                    </p:set>
                                    <p:anim calcmode="lin" valueType="num">
                                      <p:cBhvr>
                                        <p:cTn id="88" dur="1000" fill="hold"/>
                                        <p:tgtEl>
                                          <p:spTgt spid="150"/>
                                        </p:tgtEl>
                                        <p:attrNameLst>
                                          <p:attrName>ppt_w</p:attrName>
                                        </p:attrNameLst>
                                      </p:cBhvr>
                                      <p:tavLst>
                                        <p:tav tm="0">
                                          <p:val>
                                            <p:fltVal val="0"/>
                                          </p:val>
                                        </p:tav>
                                        <p:tav tm="100000">
                                          <p:val>
                                            <p:strVal val="#ppt_w"/>
                                          </p:val>
                                        </p:tav>
                                      </p:tavLst>
                                    </p:anim>
                                    <p:anim calcmode="lin" valueType="num">
                                      <p:cBhvr>
                                        <p:cTn id="89" dur="1000" fill="hold"/>
                                        <p:tgtEl>
                                          <p:spTgt spid="150"/>
                                        </p:tgtEl>
                                        <p:attrNameLst>
                                          <p:attrName>ppt_h</p:attrName>
                                        </p:attrNameLst>
                                      </p:cBhvr>
                                      <p:tavLst>
                                        <p:tav tm="0">
                                          <p:val>
                                            <p:fltVal val="0"/>
                                          </p:val>
                                        </p:tav>
                                        <p:tav tm="100000">
                                          <p:val>
                                            <p:strVal val="#ppt_h"/>
                                          </p:val>
                                        </p:tav>
                                      </p:tavLst>
                                    </p:anim>
                                  </p:childTnLst>
                                </p:cTn>
                              </p:par>
                              <p:par>
                                <p:cTn id="90" presetID="23" presetClass="entr" presetSubtype="16" fill="hold" grpId="0" nodeType="withEffect">
                                  <p:stCondLst>
                                    <p:cond delay="1000"/>
                                  </p:stCondLst>
                                  <p:childTnLst>
                                    <p:set>
                                      <p:cBhvr>
                                        <p:cTn id="91" dur="1" fill="hold">
                                          <p:stCondLst>
                                            <p:cond delay="0"/>
                                          </p:stCondLst>
                                        </p:cTn>
                                        <p:tgtEl>
                                          <p:spTgt spid="162"/>
                                        </p:tgtEl>
                                        <p:attrNameLst>
                                          <p:attrName>style.visibility</p:attrName>
                                        </p:attrNameLst>
                                      </p:cBhvr>
                                      <p:to>
                                        <p:strVal val="visible"/>
                                      </p:to>
                                    </p:set>
                                    <p:anim calcmode="lin" valueType="num">
                                      <p:cBhvr>
                                        <p:cTn id="92" dur="1000" fill="hold"/>
                                        <p:tgtEl>
                                          <p:spTgt spid="162"/>
                                        </p:tgtEl>
                                        <p:attrNameLst>
                                          <p:attrName>ppt_w</p:attrName>
                                        </p:attrNameLst>
                                      </p:cBhvr>
                                      <p:tavLst>
                                        <p:tav tm="0">
                                          <p:val>
                                            <p:fltVal val="0"/>
                                          </p:val>
                                        </p:tav>
                                        <p:tav tm="100000">
                                          <p:val>
                                            <p:strVal val="#ppt_w"/>
                                          </p:val>
                                        </p:tav>
                                      </p:tavLst>
                                    </p:anim>
                                    <p:anim calcmode="lin" valueType="num">
                                      <p:cBhvr>
                                        <p:cTn id="93" dur="1000" fill="hold"/>
                                        <p:tgtEl>
                                          <p:spTgt spid="162"/>
                                        </p:tgtEl>
                                        <p:attrNameLst>
                                          <p:attrName>ppt_h</p:attrName>
                                        </p:attrNameLst>
                                      </p:cBhvr>
                                      <p:tavLst>
                                        <p:tav tm="0">
                                          <p:val>
                                            <p:fltVal val="0"/>
                                          </p:val>
                                        </p:tav>
                                        <p:tav tm="100000">
                                          <p:val>
                                            <p:strVal val="#ppt_h"/>
                                          </p:val>
                                        </p:tav>
                                      </p:tavLst>
                                    </p:anim>
                                  </p:childTnLst>
                                </p:cTn>
                              </p:par>
                              <p:par>
                                <p:cTn id="94" presetID="23" presetClass="entr" presetSubtype="16" fill="hold" grpId="0" nodeType="withEffect">
                                  <p:stCondLst>
                                    <p:cond delay="1500"/>
                                  </p:stCondLst>
                                  <p:childTnLst>
                                    <p:set>
                                      <p:cBhvr>
                                        <p:cTn id="95" dur="1" fill="hold">
                                          <p:stCondLst>
                                            <p:cond delay="0"/>
                                          </p:stCondLst>
                                        </p:cTn>
                                        <p:tgtEl>
                                          <p:spTgt spid="168"/>
                                        </p:tgtEl>
                                        <p:attrNameLst>
                                          <p:attrName>style.visibility</p:attrName>
                                        </p:attrNameLst>
                                      </p:cBhvr>
                                      <p:to>
                                        <p:strVal val="visible"/>
                                      </p:to>
                                    </p:set>
                                    <p:anim calcmode="lin" valueType="num">
                                      <p:cBhvr>
                                        <p:cTn id="96" dur="1000" fill="hold"/>
                                        <p:tgtEl>
                                          <p:spTgt spid="168"/>
                                        </p:tgtEl>
                                        <p:attrNameLst>
                                          <p:attrName>ppt_w</p:attrName>
                                        </p:attrNameLst>
                                      </p:cBhvr>
                                      <p:tavLst>
                                        <p:tav tm="0">
                                          <p:val>
                                            <p:fltVal val="0"/>
                                          </p:val>
                                        </p:tav>
                                        <p:tav tm="100000">
                                          <p:val>
                                            <p:strVal val="#ppt_w"/>
                                          </p:val>
                                        </p:tav>
                                      </p:tavLst>
                                    </p:anim>
                                    <p:anim calcmode="lin" valueType="num">
                                      <p:cBhvr>
                                        <p:cTn id="97" dur="1000" fill="hold"/>
                                        <p:tgtEl>
                                          <p:spTgt spid="168"/>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2000"/>
                                  </p:stCondLst>
                                  <p:childTnLst>
                                    <p:set>
                                      <p:cBhvr>
                                        <p:cTn id="99" dur="1" fill="hold">
                                          <p:stCondLst>
                                            <p:cond delay="0"/>
                                          </p:stCondLst>
                                        </p:cTn>
                                        <p:tgtEl>
                                          <p:spTgt spid="174"/>
                                        </p:tgtEl>
                                        <p:attrNameLst>
                                          <p:attrName>style.visibility</p:attrName>
                                        </p:attrNameLst>
                                      </p:cBhvr>
                                      <p:to>
                                        <p:strVal val="visible"/>
                                      </p:to>
                                    </p:set>
                                    <p:anim calcmode="lin" valueType="num">
                                      <p:cBhvr>
                                        <p:cTn id="100" dur="1000" fill="hold"/>
                                        <p:tgtEl>
                                          <p:spTgt spid="174"/>
                                        </p:tgtEl>
                                        <p:attrNameLst>
                                          <p:attrName>ppt_w</p:attrName>
                                        </p:attrNameLst>
                                      </p:cBhvr>
                                      <p:tavLst>
                                        <p:tav tm="0">
                                          <p:val>
                                            <p:fltVal val="0"/>
                                          </p:val>
                                        </p:tav>
                                        <p:tav tm="100000">
                                          <p:val>
                                            <p:strVal val="#ppt_w"/>
                                          </p:val>
                                        </p:tav>
                                      </p:tavLst>
                                    </p:anim>
                                    <p:anim calcmode="lin" valueType="num">
                                      <p:cBhvr>
                                        <p:cTn id="101" dur="1000" fill="hold"/>
                                        <p:tgtEl>
                                          <p:spTgt spid="174"/>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2500"/>
                                  </p:stCondLst>
                                  <p:childTnLst>
                                    <p:set>
                                      <p:cBhvr>
                                        <p:cTn id="103" dur="1" fill="hold">
                                          <p:stCondLst>
                                            <p:cond delay="0"/>
                                          </p:stCondLst>
                                        </p:cTn>
                                        <p:tgtEl>
                                          <p:spTgt spid="180"/>
                                        </p:tgtEl>
                                        <p:attrNameLst>
                                          <p:attrName>style.visibility</p:attrName>
                                        </p:attrNameLst>
                                      </p:cBhvr>
                                      <p:to>
                                        <p:strVal val="visible"/>
                                      </p:to>
                                    </p:set>
                                    <p:anim calcmode="lin" valueType="num">
                                      <p:cBhvr>
                                        <p:cTn id="104" dur="1000" fill="hold"/>
                                        <p:tgtEl>
                                          <p:spTgt spid="180"/>
                                        </p:tgtEl>
                                        <p:attrNameLst>
                                          <p:attrName>ppt_w</p:attrName>
                                        </p:attrNameLst>
                                      </p:cBhvr>
                                      <p:tavLst>
                                        <p:tav tm="0">
                                          <p:val>
                                            <p:fltVal val="0"/>
                                          </p:val>
                                        </p:tav>
                                        <p:tav tm="100000">
                                          <p:val>
                                            <p:strVal val="#ppt_w"/>
                                          </p:val>
                                        </p:tav>
                                      </p:tavLst>
                                    </p:anim>
                                    <p:anim calcmode="lin" valueType="num">
                                      <p:cBhvr>
                                        <p:cTn id="105" dur="10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6" grpId="0" animBg="1"/>
      <p:bldP spid="138" grpId="0" animBg="1"/>
      <p:bldP spid="140" grpId="0" animBg="1"/>
      <p:bldP spid="141" grpId="0" animBg="1"/>
      <p:bldP spid="142" grpId="0" animBg="1"/>
      <p:bldP spid="143" grpId="0" animBg="1"/>
      <p:bldP spid="144" grpId="0" animBg="1"/>
      <p:bldP spid="150" grpId="0" animBg="1"/>
      <p:bldP spid="162" grpId="0" animBg="1"/>
      <p:bldP spid="168" grpId="0" animBg="1"/>
      <p:bldP spid="174" grpId="0" animBg="1"/>
      <p:bldP spid="1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412E5FE6-0753-468C-AE69-3B49C276751B}"/>
              </a:ext>
            </a:extLst>
          </p:cNvPr>
          <p:cNvGrpSpPr/>
          <p:nvPr/>
        </p:nvGrpSpPr>
        <p:grpSpPr>
          <a:xfrm rot="21017884">
            <a:off x="10072815" y="-518521"/>
            <a:ext cx="7605188" cy="7724916"/>
            <a:chOff x="-4943201" y="1623425"/>
            <a:chExt cx="1901258" cy="1835944"/>
          </a:xfrm>
        </p:grpSpPr>
        <p:grpSp>
          <p:nvGrpSpPr>
            <p:cNvPr id="223" name="Group 222">
              <a:extLst>
                <a:ext uri="{FF2B5EF4-FFF2-40B4-BE49-F238E27FC236}">
                  <a16:creationId xmlns:a16="http://schemas.microsoft.com/office/drawing/2014/main" id="{0EFB26B9-CFFD-4E41-A6F1-AC54A920626A}"/>
                </a:ext>
              </a:extLst>
            </p:cNvPr>
            <p:cNvGrpSpPr/>
            <p:nvPr/>
          </p:nvGrpSpPr>
          <p:grpSpPr>
            <a:xfrm>
              <a:off x="-4827378" y="2019376"/>
              <a:ext cx="1785435" cy="1214438"/>
              <a:chOff x="-4827378" y="2019376"/>
              <a:chExt cx="1785435" cy="1214438"/>
            </a:xfrm>
          </p:grpSpPr>
          <p:sp>
            <p:nvSpPr>
              <p:cNvPr id="235" name="Freeform: Shape 234">
                <a:extLst>
                  <a:ext uri="{FF2B5EF4-FFF2-40B4-BE49-F238E27FC236}">
                    <a16:creationId xmlns:a16="http://schemas.microsoft.com/office/drawing/2014/main" id="{74E853C7-5BBD-45E2-B923-154A7FBE6AE3}"/>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3CFF494-0D6A-459F-A705-0CD4BB8B00EA}"/>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1B38009-DDBB-4DEE-9741-4A41788E04CE}"/>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BA22B4BC-4DD4-473A-94DB-6EBFEC4D2468}"/>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780A3D0-53AA-4983-B747-D0AD446F6769}"/>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23143CB-1D33-44D0-82A8-D0B0D29261BC}"/>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CE21938-7380-4614-A840-169F1A4D2B12}"/>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F4B6D69-47EB-4057-A95F-7060E58D317F}"/>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A2E9EC6B-1BFD-4913-8804-E48379AD97E0}"/>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ED6BB00-1E82-4458-8727-3AF97095C52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32F05FF-94C2-42B9-ADE0-8B1D5243D644}"/>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24" name="Freeform: Shape 223">
              <a:extLst>
                <a:ext uri="{FF2B5EF4-FFF2-40B4-BE49-F238E27FC236}">
                  <a16:creationId xmlns:a16="http://schemas.microsoft.com/office/drawing/2014/main" id="{6CF6BBAC-AE98-4649-BA6D-A45DDE562FA6}"/>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38FA5FF-47F8-4848-AA1C-89F891ACE95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B1FD0702-BD95-4F40-B204-44D610BFFF18}"/>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2941586-193E-45DC-B961-B9ED2E90552C}"/>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E2D4823-136F-474E-829A-4675CAD13909}"/>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706CCC9-343C-4E95-9178-C00042E25B3F}"/>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59F25D83-824F-4A7A-A21A-6229CEC11F70}"/>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9EBE0CF-12AC-4C9D-B0B2-3C5A2BF03E6D}"/>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89B98EC-9A5D-4C16-BB7D-C4D5DAFA77D7}"/>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91CB26A-DB9F-47AE-99B8-3369F58DADF0}"/>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B092782-92FC-402D-AC8D-56C8987494BF}"/>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126" name="Group 125">
            <a:extLst>
              <a:ext uri="{FF2B5EF4-FFF2-40B4-BE49-F238E27FC236}">
                <a16:creationId xmlns:a16="http://schemas.microsoft.com/office/drawing/2014/main" id="{BBAF12B9-5107-4DDE-A2E4-8B37A566B060}"/>
              </a:ext>
            </a:extLst>
          </p:cNvPr>
          <p:cNvGrpSpPr/>
          <p:nvPr/>
        </p:nvGrpSpPr>
        <p:grpSpPr>
          <a:xfrm rot="21017884">
            <a:off x="-4559017" y="-670921"/>
            <a:ext cx="7605188" cy="7724916"/>
            <a:chOff x="-4943201" y="1623425"/>
            <a:chExt cx="1901258" cy="1835944"/>
          </a:xfrm>
        </p:grpSpPr>
        <p:grpSp>
          <p:nvGrpSpPr>
            <p:cNvPr id="175" name="Group 174">
              <a:extLst>
                <a:ext uri="{FF2B5EF4-FFF2-40B4-BE49-F238E27FC236}">
                  <a16:creationId xmlns:a16="http://schemas.microsoft.com/office/drawing/2014/main" id="{C1300A19-E8CF-4249-AA88-4EEA0E5667C0}"/>
                </a:ext>
              </a:extLst>
            </p:cNvPr>
            <p:cNvGrpSpPr/>
            <p:nvPr/>
          </p:nvGrpSpPr>
          <p:grpSpPr>
            <a:xfrm>
              <a:off x="-4827378" y="2019376"/>
              <a:ext cx="1785435" cy="1214438"/>
              <a:chOff x="-4827378" y="2019376"/>
              <a:chExt cx="1785435" cy="1214438"/>
            </a:xfrm>
          </p:grpSpPr>
          <p:sp>
            <p:nvSpPr>
              <p:cNvPr id="187" name="Freeform: Shape 186">
                <a:extLst>
                  <a:ext uri="{FF2B5EF4-FFF2-40B4-BE49-F238E27FC236}">
                    <a16:creationId xmlns:a16="http://schemas.microsoft.com/office/drawing/2014/main" id="{D536A33D-2E0E-4B60-8700-9FB1AF7D58C5}"/>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2F88142-7B15-4C72-9044-7B792D117F99}"/>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86BDD0C-8022-4C55-A241-2560BD7A8890}"/>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DDE0CAD-3E23-474E-BA0E-1A91C334AFB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93253D3-7F1F-492B-8CE8-9591ECE1C252}"/>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2B22827-C68B-45BD-9A58-948665ED6A63}"/>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259722F-2DB0-4EC4-B9F8-F596A34BFFE6}"/>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189E48C7-9DCD-47E4-862D-A781EE0268C2}"/>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5354714-4EFC-42F3-964F-4F94800E84C3}"/>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13D7BE0-D9BA-4B5E-A1D1-C48FFEE18E43}"/>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CC9FAB-BD65-476C-8FC4-EF76DE05C618}"/>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76" name="Freeform: Shape 175">
              <a:extLst>
                <a:ext uri="{FF2B5EF4-FFF2-40B4-BE49-F238E27FC236}">
                  <a16:creationId xmlns:a16="http://schemas.microsoft.com/office/drawing/2014/main" id="{150D9F6A-F5C8-44A3-B559-8291DC94A238}"/>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D13CDBA-C696-4A46-B33D-4647F6398CB6}"/>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BC70A83-5EAF-4548-9B6A-7D9E03166D1E}"/>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DBA273C-59AE-46EE-B662-9B3AE4F8FA73}"/>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519446E-03F6-4DFB-B304-37F61E73029B}"/>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4C194DF-EB42-4606-9FF0-2363C939FB45}"/>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9A2BC9C-F382-4050-B4A1-692C12F3A5E1}"/>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812A9CC-83A4-454F-AC31-C04ECBCDC5FC}"/>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7A3F9FE6-4887-4682-AFD5-8219AEEDED1B}"/>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EE8B7FB-C5B7-4558-9EC3-45A85DE83EA0}"/>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FB55D6E-F1CE-40B7-9863-CE4D8413C15D}"/>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 name="Rectangle: Rounded Corners 1">
            <a:extLst>
              <a:ext uri="{FF2B5EF4-FFF2-40B4-BE49-F238E27FC236}">
                <a16:creationId xmlns:a16="http://schemas.microsoft.com/office/drawing/2014/main" id="{989FF094-657F-4E7D-8589-6BCB47E2DD4A}"/>
              </a:ext>
            </a:extLst>
          </p:cNvPr>
          <p:cNvSpPr/>
          <p:nvPr/>
        </p:nvSpPr>
        <p:spPr>
          <a:xfrm>
            <a:off x="1004535" y="676225"/>
            <a:ext cx="10182930" cy="654134"/>
          </a:xfrm>
          <a:prstGeom prst="roundRect">
            <a:avLst>
              <a:gd name="adj" fmla="val 50000"/>
            </a:avLst>
          </a:prstGeom>
          <a:solidFill>
            <a:schemeClr val="accent2"/>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endParaRPr lang="en-US" sz="3200">
              <a:solidFill>
                <a:srgbClr val="FFFFFF"/>
              </a:solidFill>
            </a:endParaRPr>
          </a:p>
        </p:txBody>
      </p:sp>
      <p:sp>
        <p:nvSpPr>
          <p:cNvPr id="88" name="Rounded Rectangle">
            <a:extLst>
              <a:ext uri="{FF2B5EF4-FFF2-40B4-BE49-F238E27FC236}">
                <a16:creationId xmlns:a16="http://schemas.microsoft.com/office/drawing/2014/main" id="{3274F6FA-DEED-4AA6-BDA7-510ECD84C85A}"/>
              </a:ext>
            </a:extLst>
          </p:cNvPr>
          <p:cNvSpPr/>
          <p:nvPr/>
        </p:nvSpPr>
        <p:spPr>
          <a:xfrm>
            <a:off x="9060420" y="1436311"/>
            <a:ext cx="2131850" cy="4869188"/>
          </a:xfrm>
          <a:prstGeom prst="roundRect">
            <a:avLst>
              <a:gd name="adj" fmla="val 14809"/>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endParaRPr sz="3200" dirty="0">
              <a:solidFill>
                <a:srgbClr val="FFFFFF"/>
              </a:solidFill>
            </a:endParaRPr>
          </a:p>
        </p:txBody>
      </p:sp>
      <p:sp>
        <p:nvSpPr>
          <p:cNvPr id="11" name="Rounded Rectangle">
            <a:extLst>
              <a:ext uri="{FF2B5EF4-FFF2-40B4-BE49-F238E27FC236}">
                <a16:creationId xmlns:a16="http://schemas.microsoft.com/office/drawing/2014/main" id="{51AAE2F8-CAB3-487D-901C-786E649DEC7E}"/>
              </a:ext>
            </a:extLst>
          </p:cNvPr>
          <p:cNvSpPr/>
          <p:nvPr/>
        </p:nvSpPr>
        <p:spPr>
          <a:xfrm>
            <a:off x="999730" y="1436311"/>
            <a:ext cx="2131852" cy="4869188"/>
          </a:xfrm>
          <a:prstGeom prst="roundRect">
            <a:avLst>
              <a:gd name="adj" fmla="val 14809"/>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endParaRPr sz="3200" dirty="0">
              <a:solidFill>
                <a:srgbClr val="FFFFFF"/>
              </a:solidFill>
            </a:endParaRPr>
          </a:p>
        </p:txBody>
      </p:sp>
      <p:sp>
        <p:nvSpPr>
          <p:cNvPr id="13" name="Rounded Rectangle">
            <a:extLst>
              <a:ext uri="{FF2B5EF4-FFF2-40B4-BE49-F238E27FC236}">
                <a16:creationId xmlns:a16="http://schemas.microsoft.com/office/drawing/2014/main" id="{6DBD67C2-C9EB-4D1D-AB86-8A19ABF0E155}"/>
              </a:ext>
            </a:extLst>
          </p:cNvPr>
          <p:cNvSpPr/>
          <p:nvPr/>
        </p:nvSpPr>
        <p:spPr>
          <a:xfrm>
            <a:off x="3237129" y="1436311"/>
            <a:ext cx="5717744" cy="4869188"/>
          </a:xfrm>
          <a:prstGeom prst="roundRect">
            <a:avLst>
              <a:gd name="adj" fmla="val 5590"/>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endParaRPr sz="3200" dirty="0">
              <a:solidFill>
                <a:srgbClr val="FFFFFF"/>
              </a:solidFill>
            </a:endParaRPr>
          </a:p>
        </p:txBody>
      </p:sp>
      <p:sp>
        <p:nvSpPr>
          <p:cNvPr id="8" name="Rectangle 7">
            <a:extLst>
              <a:ext uri="{FF2B5EF4-FFF2-40B4-BE49-F238E27FC236}">
                <a16:creationId xmlns:a16="http://schemas.microsoft.com/office/drawing/2014/main" id="{B95A04CB-5863-432D-83C8-FF57B220D0AB}"/>
              </a:ext>
            </a:extLst>
          </p:cNvPr>
          <p:cNvSpPr/>
          <p:nvPr/>
        </p:nvSpPr>
        <p:spPr>
          <a:xfrm>
            <a:off x="1192322" y="719259"/>
            <a:ext cx="1756276" cy="56806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dirty="0">
                <a:solidFill>
                  <a:schemeClr val="bg1"/>
                </a:solidFill>
                <a:latin typeface="Century Gothic" panose="020B0502020202020204" pitchFamily="34" charset="0"/>
              </a:rPr>
              <a:t>VALUE</a:t>
            </a:r>
          </a:p>
          <a:p>
            <a:pPr algn="ctr"/>
            <a:r>
              <a:rPr lang="en-MY" sz="1200" b="1" dirty="0">
                <a:solidFill>
                  <a:schemeClr val="bg1"/>
                </a:solidFill>
                <a:latin typeface="Century Gothic" panose="020B0502020202020204" pitchFamily="34" charset="0"/>
              </a:rPr>
              <a:t>ENABLERS</a:t>
            </a:r>
          </a:p>
        </p:txBody>
      </p:sp>
      <p:sp>
        <p:nvSpPr>
          <p:cNvPr id="9" name="Rectangle 8">
            <a:extLst>
              <a:ext uri="{FF2B5EF4-FFF2-40B4-BE49-F238E27FC236}">
                <a16:creationId xmlns:a16="http://schemas.microsoft.com/office/drawing/2014/main" id="{45A13DB4-99C1-4D16-8408-758382F58311}"/>
              </a:ext>
            </a:extLst>
          </p:cNvPr>
          <p:cNvSpPr/>
          <p:nvPr/>
        </p:nvSpPr>
        <p:spPr>
          <a:xfrm>
            <a:off x="3730120" y="719259"/>
            <a:ext cx="4731762" cy="56806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dirty="0">
                <a:solidFill>
                  <a:schemeClr val="bg1"/>
                </a:solidFill>
                <a:latin typeface="Century Gothic" panose="020B0502020202020204" pitchFamily="34" charset="0"/>
              </a:rPr>
              <a:t>VALUE</a:t>
            </a:r>
          </a:p>
          <a:p>
            <a:pPr algn="ctr"/>
            <a:r>
              <a:rPr lang="en-MY" sz="1200" b="1" dirty="0">
                <a:solidFill>
                  <a:schemeClr val="bg1"/>
                </a:solidFill>
                <a:latin typeface="Century Gothic" panose="020B0502020202020204" pitchFamily="34" charset="0"/>
              </a:rPr>
              <a:t>CREATION</a:t>
            </a:r>
          </a:p>
        </p:txBody>
      </p:sp>
      <p:sp>
        <p:nvSpPr>
          <p:cNvPr id="10" name="Rectangle 9">
            <a:extLst>
              <a:ext uri="{FF2B5EF4-FFF2-40B4-BE49-F238E27FC236}">
                <a16:creationId xmlns:a16="http://schemas.microsoft.com/office/drawing/2014/main" id="{760E9541-EBAC-4A13-B80F-5500C07B57E6}"/>
              </a:ext>
            </a:extLst>
          </p:cNvPr>
          <p:cNvSpPr/>
          <p:nvPr/>
        </p:nvSpPr>
        <p:spPr>
          <a:xfrm>
            <a:off x="9243404" y="719259"/>
            <a:ext cx="1756276" cy="568064"/>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dirty="0">
                <a:solidFill>
                  <a:schemeClr val="bg1"/>
                </a:solidFill>
                <a:latin typeface="Century Gothic" panose="020B0502020202020204" pitchFamily="34" charset="0"/>
              </a:rPr>
              <a:t>VALUE</a:t>
            </a:r>
          </a:p>
          <a:p>
            <a:pPr algn="ctr"/>
            <a:r>
              <a:rPr lang="en-MY" sz="1200" b="1" dirty="0">
                <a:solidFill>
                  <a:schemeClr val="bg1"/>
                </a:solidFill>
                <a:latin typeface="Century Gothic" panose="020B0502020202020204" pitchFamily="34" charset="0"/>
              </a:rPr>
              <a:t>CREATED</a:t>
            </a:r>
          </a:p>
        </p:txBody>
      </p:sp>
      <p:grpSp>
        <p:nvGrpSpPr>
          <p:cNvPr id="103" name="Group 102">
            <a:extLst>
              <a:ext uri="{FF2B5EF4-FFF2-40B4-BE49-F238E27FC236}">
                <a16:creationId xmlns:a16="http://schemas.microsoft.com/office/drawing/2014/main" id="{BC4FB74A-00E9-4627-A99F-C87C00F5601A}"/>
              </a:ext>
            </a:extLst>
          </p:cNvPr>
          <p:cNvGrpSpPr/>
          <p:nvPr/>
        </p:nvGrpSpPr>
        <p:grpSpPr>
          <a:xfrm>
            <a:off x="1192322" y="1717707"/>
            <a:ext cx="1756276" cy="587333"/>
            <a:chOff x="1198790" y="1681116"/>
            <a:chExt cx="1756276" cy="587333"/>
          </a:xfrm>
        </p:grpSpPr>
        <p:sp>
          <p:nvSpPr>
            <p:cNvPr id="14" name="TextBox 13">
              <a:extLst>
                <a:ext uri="{FF2B5EF4-FFF2-40B4-BE49-F238E27FC236}">
                  <a16:creationId xmlns:a16="http://schemas.microsoft.com/office/drawing/2014/main" id="{687F0192-D030-40A9-941D-1BE94688F176}"/>
                </a:ext>
              </a:extLst>
            </p:cNvPr>
            <p:cNvSpPr txBox="1"/>
            <p:nvPr/>
          </p:nvSpPr>
          <p:spPr>
            <a:xfrm>
              <a:off x="1198790" y="2025497"/>
              <a:ext cx="1756276"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Economic Performance</a:t>
              </a:r>
            </a:p>
          </p:txBody>
        </p:sp>
        <p:sp>
          <p:nvSpPr>
            <p:cNvPr id="25" name="Полилиния 570">
              <a:extLst>
                <a:ext uri="{FF2B5EF4-FFF2-40B4-BE49-F238E27FC236}">
                  <a16:creationId xmlns:a16="http://schemas.microsoft.com/office/drawing/2014/main" id="{C637BAA8-CA11-4F5C-82D6-3246ABE1DFB9}"/>
                </a:ext>
              </a:extLst>
            </p:cNvPr>
            <p:cNvSpPr/>
            <p:nvPr/>
          </p:nvSpPr>
          <p:spPr>
            <a:xfrm>
              <a:off x="1928932" y="1681116"/>
              <a:ext cx="295992" cy="277974"/>
            </a:xfrm>
            <a:custGeom>
              <a:avLst/>
              <a:gdLst/>
              <a:ahLst/>
              <a:cxnLst>
                <a:cxn ang="0">
                  <a:pos x="wd2" y="hd2"/>
                </a:cxn>
                <a:cxn ang="5400000">
                  <a:pos x="wd2" y="hd2"/>
                </a:cxn>
                <a:cxn ang="10800000">
                  <a:pos x="wd2" y="hd2"/>
                </a:cxn>
                <a:cxn ang="16200000">
                  <a:pos x="wd2" y="hd2"/>
                </a:cxn>
              </a:cxnLst>
              <a:rect l="0" t="0" r="r" b="b"/>
              <a:pathLst>
                <a:path w="21600" h="21600" extrusionOk="0">
                  <a:moveTo>
                    <a:pt x="6961" y="20256"/>
                  </a:moveTo>
                  <a:cubicBezTo>
                    <a:pt x="6841" y="20256"/>
                    <a:pt x="6743" y="20361"/>
                    <a:pt x="6743" y="20489"/>
                  </a:cubicBezTo>
                  <a:lnTo>
                    <a:pt x="6743" y="20643"/>
                  </a:lnTo>
                  <a:cubicBezTo>
                    <a:pt x="6743" y="20771"/>
                    <a:pt x="6841" y="20875"/>
                    <a:pt x="6961" y="20875"/>
                  </a:cubicBezTo>
                  <a:lnTo>
                    <a:pt x="8171" y="20875"/>
                  </a:lnTo>
                  <a:cubicBezTo>
                    <a:pt x="8291" y="20875"/>
                    <a:pt x="8389" y="20771"/>
                    <a:pt x="8389" y="20643"/>
                  </a:cubicBezTo>
                  <a:lnTo>
                    <a:pt x="8389" y="20643"/>
                  </a:lnTo>
                  <a:lnTo>
                    <a:pt x="8389" y="20489"/>
                  </a:lnTo>
                  <a:cubicBezTo>
                    <a:pt x="8389" y="20361"/>
                    <a:pt x="8291" y="20256"/>
                    <a:pt x="8170" y="20256"/>
                  </a:cubicBezTo>
                  <a:lnTo>
                    <a:pt x="7277" y="20256"/>
                  </a:lnTo>
                  <a:close/>
                  <a:moveTo>
                    <a:pt x="1679" y="19949"/>
                  </a:moveTo>
                  <a:cubicBezTo>
                    <a:pt x="1854" y="19949"/>
                    <a:pt x="1996" y="20100"/>
                    <a:pt x="1996" y="20286"/>
                  </a:cubicBezTo>
                  <a:lnTo>
                    <a:pt x="1996" y="20328"/>
                  </a:lnTo>
                  <a:cubicBezTo>
                    <a:pt x="1996" y="20514"/>
                    <a:pt x="1854" y="20665"/>
                    <a:pt x="1679" y="20665"/>
                  </a:cubicBezTo>
                  <a:cubicBezTo>
                    <a:pt x="1505" y="20665"/>
                    <a:pt x="1363" y="20514"/>
                    <a:pt x="1363" y="20328"/>
                  </a:cubicBezTo>
                  <a:lnTo>
                    <a:pt x="1363" y="20286"/>
                  </a:lnTo>
                  <a:cubicBezTo>
                    <a:pt x="1363" y="20100"/>
                    <a:pt x="1505" y="19949"/>
                    <a:pt x="1679" y="19949"/>
                  </a:cubicBezTo>
                  <a:close/>
                  <a:moveTo>
                    <a:pt x="7277" y="18848"/>
                  </a:moveTo>
                  <a:cubicBezTo>
                    <a:pt x="7130" y="18848"/>
                    <a:pt x="7010" y="18975"/>
                    <a:pt x="7010" y="19131"/>
                  </a:cubicBezTo>
                  <a:lnTo>
                    <a:pt x="7010" y="19299"/>
                  </a:lnTo>
                  <a:cubicBezTo>
                    <a:pt x="7010" y="19455"/>
                    <a:pt x="7130" y="19582"/>
                    <a:pt x="7277" y="19582"/>
                  </a:cubicBezTo>
                  <a:lnTo>
                    <a:pt x="8549" y="19582"/>
                  </a:lnTo>
                  <a:cubicBezTo>
                    <a:pt x="8549" y="19582"/>
                    <a:pt x="8549" y="19582"/>
                    <a:pt x="8549" y="19582"/>
                  </a:cubicBezTo>
                  <a:cubicBezTo>
                    <a:pt x="8550" y="19582"/>
                    <a:pt x="8550" y="19582"/>
                    <a:pt x="8550" y="19582"/>
                  </a:cubicBezTo>
                  <a:lnTo>
                    <a:pt x="8594" y="19582"/>
                  </a:lnTo>
                  <a:cubicBezTo>
                    <a:pt x="8740" y="19582"/>
                    <a:pt x="8860" y="19455"/>
                    <a:pt x="8860" y="19299"/>
                  </a:cubicBezTo>
                  <a:lnTo>
                    <a:pt x="8860" y="19131"/>
                  </a:lnTo>
                  <a:cubicBezTo>
                    <a:pt x="8860" y="18975"/>
                    <a:pt x="8740" y="18848"/>
                    <a:pt x="8594" y="18848"/>
                  </a:cubicBezTo>
                  <a:lnTo>
                    <a:pt x="7405" y="18848"/>
                  </a:lnTo>
                  <a:close/>
                  <a:moveTo>
                    <a:pt x="7405" y="17439"/>
                  </a:moveTo>
                  <a:cubicBezTo>
                    <a:pt x="7258" y="17439"/>
                    <a:pt x="7139" y="17566"/>
                    <a:pt x="7139" y="17723"/>
                  </a:cubicBezTo>
                  <a:lnTo>
                    <a:pt x="7139" y="17890"/>
                  </a:lnTo>
                  <a:cubicBezTo>
                    <a:pt x="7139" y="18047"/>
                    <a:pt x="7258" y="18174"/>
                    <a:pt x="7405" y="18174"/>
                  </a:cubicBezTo>
                  <a:lnTo>
                    <a:pt x="8722" y="18174"/>
                  </a:lnTo>
                  <a:cubicBezTo>
                    <a:pt x="8869" y="18174"/>
                    <a:pt x="8988" y="18047"/>
                    <a:pt x="8988" y="17890"/>
                  </a:cubicBezTo>
                  <a:lnTo>
                    <a:pt x="8988" y="17723"/>
                  </a:lnTo>
                  <a:cubicBezTo>
                    <a:pt x="8988" y="17566"/>
                    <a:pt x="8869" y="17439"/>
                    <a:pt x="8722" y="17439"/>
                  </a:cubicBezTo>
                  <a:lnTo>
                    <a:pt x="7662" y="17439"/>
                  </a:lnTo>
                  <a:close/>
                  <a:moveTo>
                    <a:pt x="12409" y="16289"/>
                  </a:moveTo>
                  <a:cubicBezTo>
                    <a:pt x="12196" y="16289"/>
                    <a:pt x="12021" y="16474"/>
                    <a:pt x="12021" y="16702"/>
                  </a:cubicBezTo>
                  <a:cubicBezTo>
                    <a:pt x="12021" y="16930"/>
                    <a:pt x="12196" y="17115"/>
                    <a:pt x="12409" y="17115"/>
                  </a:cubicBezTo>
                  <a:cubicBezTo>
                    <a:pt x="12623" y="17115"/>
                    <a:pt x="12797" y="16930"/>
                    <a:pt x="12797" y="16702"/>
                  </a:cubicBezTo>
                  <a:cubicBezTo>
                    <a:pt x="12797" y="16474"/>
                    <a:pt x="12623" y="16289"/>
                    <a:pt x="12409" y="16289"/>
                  </a:cubicBezTo>
                  <a:close/>
                  <a:moveTo>
                    <a:pt x="6765" y="16274"/>
                  </a:moveTo>
                  <a:cubicBezTo>
                    <a:pt x="6727" y="16568"/>
                    <a:pt x="6643" y="16926"/>
                    <a:pt x="6460" y="17244"/>
                  </a:cubicBezTo>
                  <a:lnTo>
                    <a:pt x="6817" y="16807"/>
                  </a:lnTo>
                  <a:cubicBezTo>
                    <a:pt x="6782" y="16705"/>
                    <a:pt x="6763" y="16596"/>
                    <a:pt x="6763" y="16482"/>
                  </a:cubicBezTo>
                  <a:lnTo>
                    <a:pt x="6763" y="16314"/>
                  </a:lnTo>
                  <a:cubicBezTo>
                    <a:pt x="6763" y="16301"/>
                    <a:pt x="6764" y="16287"/>
                    <a:pt x="6765" y="16274"/>
                  </a:cubicBezTo>
                  <a:close/>
                  <a:moveTo>
                    <a:pt x="7662" y="16031"/>
                  </a:moveTo>
                  <a:cubicBezTo>
                    <a:pt x="7515" y="16031"/>
                    <a:pt x="7396" y="16158"/>
                    <a:pt x="7396" y="16314"/>
                  </a:cubicBezTo>
                  <a:lnTo>
                    <a:pt x="7396" y="16482"/>
                  </a:lnTo>
                  <a:cubicBezTo>
                    <a:pt x="7396" y="16638"/>
                    <a:pt x="7515" y="16765"/>
                    <a:pt x="7662" y="16765"/>
                  </a:cubicBezTo>
                  <a:lnTo>
                    <a:pt x="8979" y="16765"/>
                  </a:lnTo>
                  <a:cubicBezTo>
                    <a:pt x="9126" y="16765"/>
                    <a:pt x="9245" y="16638"/>
                    <a:pt x="9245" y="16482"/>
                  </a:cubicBezTo>
                  <a:lnTo>
                    <a:pt x="9245" y="16314"/>
                  </a:lnTo>
                  <a:cubicBezTo>
                    <a:pt x="9245" y="16158"/>
                    <a:pt x="9126" y="16031"/>
                    <a:pt x="8979" y="16031"/>
                  </a:cubicBezTo>
                  <a:lnTo>
                    <a:pt x="8147" y="16031"/>
                  </a:lnTo>
                  <a:cubicBezTo>
                    <a:pt x="8146" y="16031"/>
                    <a:pt x="8145" y="16031"/>
                    <a:pt x="8144" y="16031"/>
                  </a:cubicBezTo>
                  <a:cubicBezTo>
                    <a:pt x="8143" y="16031"/>
                    <a:pt x="8141" y="16031"/>
                    <a:pt x="8140" y="16031"/>
                  </a:cubicBezTo>
                  <a:lnTo>
                    <a:pt x="8064" y="16031"/>
                  </a:lnTo>
                  <a:cubicBezTo>
                    <a:pt x="8063" y="16031"/>
                    <a:pt x="8062" y="16031"/>
                    <a:pt x="8061" y="16031"/>
                  </a:cubicBezTo>
                  <a:lnTo>
                    <a:pt x="7774" y="16031"/>
                  </a:lnTo>
                  <a:cubicBezTo>
                    <a:pt x="7773" y="16031"/>
                    <a:pt x="7772" y="16031"/>
                    <a:pt x="7771" y="16031"/>
                  </a:cubicBezTo>
                  <a:close/>
                  <a:moveTo>
                    <a:pt x="6787" y="16031"/>
                  </a:moveTo>
                  <a:cubicBezTo>
                    <a:pt x="6785" y="16061"/>
                    <a:pt x="6783" y="16094"/>
                    <a:pt x="6780" y="16128"/>
                  </a:cubicBezTo>
                  <a:cubicBezTo>
                    <a:pt x="6786" y="16095"/>
                    <a:pt x="6794" y="16062"/>
                    <a:pt x="6803" y="16031"/>
                  </a:cubicBezTo>
                  <a:close/>
                  <a:moveTo>
                    <a:pt x="5155" y="14481"/>
                  </a:moveTo>
                  <a:cubicBezTo>
                    <a:pt x="4475" y="14481"/>
                    <a:pt x="3922" y="15070"/>
                    <a:pt x="3922" y="15794"/>
                  </a:cubicBezTo>
                  <a:cubicBezTo>
                    <a:pt x="3922" y="15796"/>
                    <a:pt x="3922" y="15797"/>
                    <a:pt x="3922" y="15799"/>
                  </a:cubicBezTo>
                  <a:lnTo>
                    <a:pt x="3922" y="16398"/>
                  </a:lnTo>
                  <a:cubicBezTo>
                    <a:pt x="3922" y="16584"/>
                    <a:pt x="3780" y="16735"/>
                    <a:pt x="3605" y="16735"/>
                  </a:cubicBezTo>
                  <a:lnTo>
                    <a:pt x="2910" y="16735"/>
                  </a:lnTo>
                  <a:lnTo>
                    <a:pt x="2910" y="20461"/>
                  </a:lnTo>
                  <a:lnTo>
                    <a:pt x="6111" y="20461"/>
                  </a:lnTo>
                  <a:cubicBezTo>
                    <a:pt x="6120" y="20163"/>
                    <a:pt x="6264" y="19900"/>
                    <a:pt x="6480" y="19742"/>
                  </a:cubicBezTo>
                  <a:cubicBezTo>
                    <a:pt x="6415" y="19609"/>
                    <a:pt x="6377" y="19458"/>
                    <a:pt x="6377" y="19299"/>
                  </a:cubicBezTo>
                  <a:lnTo>
                    <a:pt x="6377" y="19131"/>
                  </a:lnTo>
                  <a:cubicBezTo>
                    <a:pt x="6377" y="18855"/>
                    <a:pt x="6488" y="18607"/>
                    <a:pt x="6664" y="18432"/>
                  </a:cubicBezTo>
                  <a:cubicBezTo>
                    <a:pt x="6613" y="18352"/>
                    <a:pt x="6572" y="18263"/>
                    <a:pt x="6545" y="18168"/>
                  </a:cubicBezTo>
                  <a:lnTo>
                    <a:pt x="5528" y="19413"/>
                  </a:lnTo>
                  <a:cubicBezTo>
                    <a:pt x="5466" y="19490"/>
                    <a:pt x="5378" y="19529"/>
                    <a:pt x="5289" y="19529"/>
                  </a:cubicBezTo>
                  <a:cubicBezTo>
                    <a:pt x="5216" y="19529"/>
                    <a:pt x="5142" y="19502"/>
                    <a:pt x="5082" y="19447"/>
                  </a:cubicBezTo>
                  <a:cubicBezTo>
                    <a:pt x="4950" y="19325"/>
                    <a:pt x="4936" y="19112"/>
                    <a:pt x="5051" y="18971"/>
                  </a:cubicBezTo>
                  <a:lnTo>
                    <a:pt x="6100" y="17685"/>
                  </a:lnTo>
                  <a:cubicBezTo>
                    <a:pt x="5812" y="17933"/>
                    <a:pt x="5450" y="18059"/>
                    <a:pt x="5018" y="18059"/>
                  </a:cubicBezTo>
                  <a:cubicBezTo>
                    <a:pt x="4843" y="18059"/>
                    <a:pt x="4702" y="17908"/>
                    <a:pt x="4702" y="17722"/>
                  </a:cubicBezTo>
                  <a:cubicBezTo>
                    <a:pt x="4702" y="17536"/>
                    <a:pt x="4843" y="17385"/>
                    <a:pt x="5018" y="17385"/>
                  </a:cubicBezTo>
                  <a:cubicBezTo>
                    <a:pt x="5356" y="17385"/>
                    <a:pt x="5611" y="17281"/>
                    <a:pt x="5797" y="17068"/>
                  </a:cubicBezTo>
                  <a:cubicBezTo>
                    <a:pt x="6213" y="16591"/>
                    <a:pt x="6158" y="15728"/>
                    <a:pt x="6158" y="15719"/>
                  </a:cubicBezTo>
                  <a:cubicBezTo>
                    <a:pt x="6151" y="15626"/>
                    <a:pt x="6182" y="15533"/>
                    <a:pt x="6241" y="15465"/>
                  </a:cubicBezTo>
                  <a:cubicBezTo>
                    <a:pt x="6301" y="15396"/>
                    <a:pt x="6385" y="15357"/>
                    <a:pt x="6473" y="15357"/>
                  </a:cubicBezTo>
                  <a:lnTo>
                    <a:pt x="7774" y="15357"/>
                  </a:lnTo>
                  <a:cubicBezTo>
                    <a:pt x="8232" y="15357"/>
                    <a:pt x="8606" y="14966"/>
                    <a:pt x="8618" y="14481"/>
                  </a:cubicBezTo>
                  <a:close/>
                  <a:moveTo>
                    <a:pt x="6610" y="10059"/>
                  </a:moveTo>
                  <a:cubicBezTo>
                    <a:pt x="6412" y="10059"/>
                    <a:pt x="6251" y="10231"/>
                    <a:pt x="6251" y="10442"/>
                  </a:cubicBezTo>
                  <a:cubicBezTo>
                    <a:pt x="6251" y="10653"/>
                    <a:pt x="6412" y="10825"/>
                    <a:pt x="6610" y="10825"/>
                  </a:cubicBezTo>
                  <a:cubicBezTo>
                    <a:pt x="6809" y="10825"/>
                    <a:pt x="6970" y="10653"/>
                    <a:pt x="6970" y="10442"/>
                  </a:cubicBezTo>
                  <a:cubicBezTo>
                    <a:pt x="6970" y="10231"/>
                    <a:pt x="6809" y="10059"/>
                    <a:pt x="6610" y="10059"/>
                  </a:cubicBezTo>
                  <a:close/>
                  <a:moveTo>
                    <a:pt x="12869" y="9901"/>
                  </a:moveTo>
                  <a:cubicBezTo>
                    <a:pt x="13001" y="10023"/>
                    <a:pt x="13015" y="10236"/>
                    <a:pt x="12900" y="10377"/>
                  </a:cubicBezTo>
                  <a:lnTo>
                    <a:pt x="9181" y="14936"/>
                  </a:lnTo>
                  <a:cubicBezTo>
                    <a:pt x="9178" y="14945"/>
                    <a:pt x="9175" y="14953"/>
                    <a:pt x="9173" y="14962"/>
                  </a:cubicBezTo>
                  <a:cubicBezTo>
                    <a:pt x="9164" y="14987"/>
                    <a:pt x="9156" y="15013"/>
                    <a:pt x="9146" y="15038"/>
                  </a:cubicBezTo>
                  <a:cubicBezTo>
                    <a:pt x="9143" y="15047"/>
                    <a:pt x="9140" y="15055"/>
                    <a:pt x="9137" y="15064"/>
                  </a:cubicBezTo>
                  <a:cubicBezTo>
                    <a:pt x="9125" y="15094"/>
                    <a:pt x="9112" y="15123"/>
                    <a:pt x="9099" y="15152"/>
                  </a:cubicBezTo>
                  <a:cubicBezTo>
                    <a:pt x="9094" y="15162"/>
                    <a:pt x="9089" y="15172"/>
                    <a:pt x="9084" y="15181"/>
                  </a:cubicBezTo>
                  <a:cubicBezTo>
                    <a:pt x="9073" y="15206"/>
                    <a:pt x="9060" y="15230"/>
                    <a:pt x="9047" y="15254"/>
                  </a:cubicBezTo>
                  <a:cubicBezTo>
                    <a:pt x="9043" y="15260"/>
                    <a:pt x="9040" y="15266"/>
                    <a:pt x="9037" y="15273"/>
                  </a:cubicBezTo>
                  <a:cubicBezTo>
                    <a:pt x="9021" y="15300"/>
                    <a:pt x="9004" y="15327"/>
                    <a:pt x="8987" y="15353"/>
                  </a:cubicBezTo>
                  <a:cubicBezTo>
                    <a:pt x="8986" y="15355"/>
                    <a:pt x="8985" y="15356"/>
                    <a:pt x="8985" y="15357"/>
                  </a:cubicBezTo>
                  <a:cubicBezTo>
                    <a:pt x="9478" y="15360"/>
                    <a:pt x="9878" y="15788"/>
                    <a:pt x="9878" y="16314"/>
                  </a:cubicBezTo>
                  <a:lnTo>
                    <a:pt x="9878" y="16482"/>
                  </a:lnTo>
                  <a:cubicBezTo>
                    <a:pt x="9878" y="16800"/>
                    <a:pt x="9731" y="17081"/>
                    <a:pt x="9506" y="17255"/>
                  </a:cubicBezTo>
                  <a:cubicBezTo>
                    <a:pt x="9579" y="17394"/>
                    <a:pt x="9621" y="17553"/>
                    <a:pt x="9621" y="17723"/>
                  </a:cubicBezTo>
                  <a:lnTo>
                    <a:pt x="9621" y="17890"/>
                  </a:lnTo>
                  <a:cubicBezTo>
                    <a:pt x="9621" y="18166"/>
                    <a:pt x="9510" y="18414"/>
                    <a:pt x="9334" y="18589"/>
                  </a:cubicBezTo>
                  <a:cubicBezTo>
                    <a:pt x="9434" y="18744"/>
                    <a:pt x="9493" y="18930"/>
                    <a:pt x="9493" y="19131"/>
                  </a:cubicBezTo>
                  <a:lnTo>
                    <a:pt x="9493" y="19299"/>
                  </a:lnTo>
                  <a:cubicBezTo>
                    <a:pt x="9493" y="19685"/>
                    <a:pt x="9276" y="20018"/>
                    <a:pt x="8966" y="20169"/>
                  </a:cubicBezTo>
                  <a:cubicBezTo>
                    <a:pt x="9002" y="20269"/>
                    <a:pt x="9022" y="20376"/>
                    <a:pt x="9022" y="20489"/>
                  </a:cubicBezTo>
                  <a:lnTo>
                    <a:pt x="9022" y="20643"/>
                  </a:lnTo>
                  <a:cubicBezTo>
                    <a:pt x="9022" y="21143"/>
                    <a:pt x="8640" y="21549"/>
                    <a:pt x="8171" y="21549"/>
                  </a:cubicBezTo>
                  <a:lnTo>
                    <a:pt x="6961" y="21549"/>
                  </a:lnTo>
                  <a:cubicBezTo>
                    <a:pt x="6662" y="21549"/>
                    <a:pt x="6400" y="21384"/>
                    <a:pt x="6248" y="21135"/>
                  </a:cubicBezTo>
                  <a:lnTo>
                    <a:pt x="2910" y="21135"/>
                  </a:lnTo>
                  <a:lnTo>
                    <a:pt x="2910" y="21263"/>
                  </a:lnTo>
                  <a:cubicBezTo>
                    <a:pt x="2910" y="21449"/>
                    <a:pt x="2768" y="21600"/>
                    <a:pt x="2593" y="21600"/>
                  </a:cubicBezTo>
                  <a:lnTo>
                    <a:pt x="915" y="21600"/>
                  </a:lnTo>
                  <a:cubicBezTo>
                    <a:pt x="740" y="21600"/>
                    <a:pt x="599" y="21449"/>
                    <a:pt x="599" y="21263"/>
                  </a:cubicBezTo>
                  <a:cubicBezTo>
                    <a:pt x="599" y="21077"/>
                    <a:pt x="740" y="20926"/>
                    <a:pt x="915" y="20926"/>
                  </a:cubicBezTo>
                  <a:lnTo>
                    <a:pt x="2277" y="20926"/>
                  </a:lnTo>
                  <a:lnTo>
                    <a:pt x="2277" y="16270"/>
                  </a:lnTo>
                  <a:lnTo>
                    <a:pt x="316" y="16270"/>
                  </a:lnTo>
                  <a:cubicBezTo>
                    <a:pt x="142" y="16270"/>
                    <a:pt x="0" y="16119"/>
                    <a:pt x="0" y="15933"/>
                  </a:cubicBezTo>
                  <a:cubicBezTo>
                    <a:pt x="0" y="15747"/>
                    <a:pt x="142" y="15596"/>
                    <a:pt x="316" y="15596"/>
                  </a:cubicBezTo>
                  <a:lnTo>
                    <a:pt x="2593" y="15596"/>
                  </a:lnTo>
                  <a:cubicBezTo>
                    <a:pt x="2768" y="15596"/>
                    <a:pt x="2910" y="15747"/>
                    <a:pt x="2910" y="15933"/>
                  </a:cubicBezTo>
                  <a:lnTo>
                    <a:pt x="2910" y="16061"/>
                  </a:lnTo>
                  <a:lnTo>
                    <a:pt x="3289" y="16061"/>
                  </a:lnTo>
                  <a:lnTo>
                    <a:pt x="3289" y="15794"/>
                  </a:lnTo>
                  <a:cubicBezTo>
                    <a:pt x="3289" y="14699"/>
                    <a:pt x="4126" y="13807"/>
                    <a:pt x="5155" y="13807"/>
                  </a:cubicBezTo>
                  <a:lnTo>
                    <a:pt x="8640" y="13807"/>
                  </a:lnTo>
                  <a:cubicBezTo>
                    <a:pt x="8804" y="13807"/>
                    <a:pt x="8957" y="13875"/>
                    <a:pt x="9073" y="13999"/>
                  </a:cubicBezTo>
                  <a:cubicBezTo>
                    <a:pt x="9079" y="14005"/>
                    <a:pt x="9084" y="14013"/>
                    <a:pt x="9090" y="14020"/>
                  </a:cubicBezTo>
                  <a:lnTo>
                    <a:pt x="12422" y="9935"/>
                  </a:lnTo>
                  <a:cubicBezTo>
                    <a:pt x="12537" y="9794"/>
                    <a:pt x="12737" y="9779"/>
                    <a:pt x="12869" y="9901"/>
                  </a:cubicBezTo>
                  <a:close/>
                  <a:moveTo>
                    <a:pt x="14342" y="8830"/>
                  </a:moveTo>
                  <a:cubicBezTo>
                    <a:pt x="14144" y="8830"/>
                    <a:pt x="13983" y="9001"/>
                    <a:pt x="13983" y="9213"/>
                  </a:cubicBezTo>
                  <a:cubicBezTo>
                    <a:pt x="13983" y="9424"/>
                    <a:pt x="14144" y="9595"/>
                    <a:pt x="14342" y="9595"/>
                  </a:cubicBezTo>
                  <a:cubicBezTo>
                    <a:pt x="14541" y="9595"/>
                    <a:pt x="14702" y="9424"/>
                    <a:pt x="14702" y="9213"/>
                  </a:cubicBezTo>
                  <a:cubicBezTo>
                    <a:pt x="14702" y="9001"/>
                    <a:pt x="14541" y="8830"/>
                    <a:pt x="14342" y="8830"/>
                  </a:cubicBezTo>
                  <a:close/>
                  <a:moveTo>
                    <a:pt x="10476" y="6291"/>
                  </a:moveTo>
                  <a:cubicBezTo>
                    <a:pt x="10278" y="6291"/>
                    <a:pt x="10117" y="6463"/>
                    <a:pt x="10117" y="6674"/>
                  </a:cubicBezTo>
                  <a:cubicBezTo>
                    <a:pt x="10117" y="6885"/>
                    <a:pt x="10278" y="7057"/>
                    <a:pt x="10476" y="7057"/>
                  </a:cubicBezTo>
                  <a:cubicBezTo>
                    <a:pt x="10675" y="7057"/>
                    <a:pt x="10836" y="6885"/>
                    <a:pt x="10836" y="6674"/>
                  </a:cubicBezTo>
                  <a:cubicBezTo>
                    <a:pt x="10836" y="6463"/>
                    <a:pt x="10675" y="6291"/>
                    <a:pt x="10476" y="6291"/>
                  </a:cubicBezTo>
                  <a:close/>
                  <a:moveTo>
                    <a:pt x="20347" y="6269"/>
                  </a:moveTo>
                  <a:cubicBezTo>
                    <a:pt x="20522" y="6269"/>
                    <a:pt x="20663" y="6420"/>
                    <a:pt x="20663" y="6606"/>
                  </a:cubicBezTo>
                  <a:lnTo>
                    <a:pt x="20663" y="14505"/>
                  </a:lnTo>
                  <a:cubicBezTo>
                    <a:pt x="20663" y="14691"/>
                    <a:pt x="20522" y="14842"/>
                    <a:pt x="20347" y="14842"/>
                  </a:cubicBezTo>
                  <a:lnTo>
                    <a:pt x="12726" y="14842"/>
                  </a:lnTo>
                  <a:lnTo>
                    <a:pt x="12726" y="15669"/>
                  </a:lnTo>
                  <a:cubicBezTo>
                    <a:pt x="13134" y="15811"/>
                    <a:pt x="13430" y="16220"/>
                    <a:pt x="13430" y="16702"/>
                  </a:cubicBezTo>
                  <a:cubicBezTo>
                    <a:pt x="13430" y="17302"/>
                    <a:pt x="12972" y="17789"/>
                    <a:pt x="12409" y="17789"/>
                  </a:cubicBezTo>
                  <a:cubicBezTo>
                    <a:pt x="11847" y="17789"/>
                    <a:pt x="11389" y="17302"/>
                    <a:pt x="11389" y="16702"/>
                  </a:cubicBezTo>
                  <a:cubicBezTo>
                    <a:pt x="11389" y="16221"/>
                    <a:pt x="11685" y="15811"/>
                    <a:pt x="12093" y="15669"/>
                  </a:cubicBezTo>
                  <a:lnTo>
                    <a:pt x="12093" y="14842"/>
                  </a:lnTo>
                  <a:lnTo>
                    <a:pt x="10637" y="14842"/>
                  </a:lnTo>
                  <a:cubicBezTo>
                    <a:pt x="10462" y="14842"/>
                    <a:pt x="10321" y="14691"/>
                    <a:pt x="10321" y="14505"/>
                  </a:cubicBezTo>
                  <a:cubicBezTo>
                    <a:pt x="10321" y="14319"/>
                    <a:pt x="10462" y="14168"/>
                    <a:pt x="10637" y="14168"/>
                  </a:cubicBezTo>
                  <a:lnTo>
                    <a:pt x="20030" y="14168"/>
                  </a:lnTo>
                  <a:lnTo>
                    <a:pt x="20030" y="6606"/>
                  </a:lnTo>
                  <a:cubicBezTo>
                    <a:pt x="20030" y="6420"/>
                    <a:pt x="20172" y="6269"/>
                    <a:pt x="20347" y="6269"/>
                  </a:cubicBezTo>
                  <a:close/>
                  <a:moveTo>
                    <a:pt x="18208" y="5315"/>
                  </a:moveTo>
                  <a:cubicBezTo>
                    <a:pt x="18010" y="5315"/>
                    <a:pt x="17849" y="5486"/>
                    <a:pt x="17849" y="5697"/>
                  </a:cubicBezTo>
                  <a:cubicBezTo>
                    <a:pt x="17849" y="5909"/>
                    <a:pt x="18010" y="6080"/>
                    <a:pt x="18208" y="6080"/>
                  </a:cubicBezTo>
                  <a:cubicBezTo>
                    <a:pt x="18407" y="6080"/>
                    <a:pt x="18568" y="5909"/>
                    <a:pt x="18568" y="5697"/>
                  </a:cubicBezTo>
                  <a:cubicBezTo>
                    <a:pt x="18568" y="5486"/>
                    <a:pt x="18407" y="5315"/>
                    <a:pt x="18208" y="5315"/>
                  </a:cubicBezTo>
                  <a:close/>
                  <a:moveTo>
                    <a:pt x="18208" y="4641"/>
                  </a:moveTo>
                  <a:cubicBezTo>
                    <a:pt x="18756" y="4641"/>
                    <a:pt x="19201" y="5115"/>
                    <a:pt x="19201" y="5698"/>
                  </a:cubicBezTo>
                  <a:cubicBezTo>
                    <a:pt x="19201" y="6280"/>
                    <a:pt x="18756" y="6754"/>
                    <a:pt x="18208" y="6754"/>
                  </a:cubicBezTo>
                  <a:cubicBezTo>
                    <a:pt x="18022" y="6754"/>
                    <a:pt x="17848" y="6699"/>
                    <a:pt x="17699" y="6604"/>
                  </a:cubicBezTo>
                  <a:lnTo>
                    <a:pt x="15263" y="8819"/>
                  </a:lnTo>
                  <a:cubicBezTo>
                    <a:pt x="15309" y="8940"/>
                    <a:pt x="15335" y="9073"/>
                    <a:pt x="15335" y="9213"/>
                  </a:cubicBezTo>
                  <a:cubicBezTo>
                    <a:pt x="15335" y="9795"/>
                    <a:pt x="14890" y="10269"/>
                    <a:pt x="14342" y="10269"/>
                  </a:cubicBezTo>
                  <a:cubicBezTo>
                    <a:pt x="13795" y="10269"/>
                    <a:pt x="13350" y="9795"/>
                    <a:pt x="13350" y="9213"/>
                  </a:cubicBezTo>
                  <a:cubicBezTo>
                    <a:pt x="13350" y="9131"/>
                    <a:pt x="13359" y="9052"/>
                    <a:pt x="13375" y="8976"/>
                  </a:cubicBezTo>
                  <a:lnTo>
                    <a:pt x="11104" y="7492"/>
                  </a:lnTo>
                  <a:cubicBezTo>
                    <a:pt x="10933" y="7641"/>
                    <a:pt x="10714" y="7731"/>
                    <a:pt x="10476" y="7731"/>
                  </a:cubicBezTo>
                  <a:cubicBezTo>
                    <a:pt x="10298" y="7731"/>
                    <a:pt x="10131" y="7680"/>
                    <a:pt x="9986" y="7592"/>
                  </a:cubicBezTo>
                  <a:lnTo>
                    <a:pt x="7517" y="10012"/>
                  </a:lnTo>
                  <a:cubicBezTo>
                    <a:pt x="7572" y="10143"/>
                    <a:pt x="7603" y="10289"/>
                    <a:pt x="7603" y="10442"/>
                  </a:cubicBezTo>
                  <a:cubicBezTo>
                    <a:pt x="7603" y="11025"/>
                    <a:pt x="7158" y="11499"/>
                    <a:pt x="6610" y="11499"/>
                  </a:cubicBezTo>
                  <a:cubicBezTo>
                    <a:pt x="6063" y="11499"/>
                    <a:pt x="5618" y="11025"/>
                    <a:pt x="5618" y="10442"/>
                  </a:cubicBezTo>
                  <a:cubicBezTo>
                    <a:pt x="5618" y="9859"/>
                    <a:pt x="6063" y="9385"/>
                    <a:pt x="6610" y="9385"/>
                  </a:cubicBezTo>
                  <a:cubicBezTo>
                    <a:pt x="6784" y="9385"/>
                    <a:pt x="6946" y="9433"/>
                    <a:pt x="7088" y="9516"/>
                  </a:cubicBezTo>
                  <a:lnTo>
                    <a:pt x="9564" y="7090"/>
                  </a:lnTo>
                  <a:cubicBezTo>
                    <a:pt x="9513" y="6962"/>
                    <a:pt x="9484" y="6822"/>
                    <a:pt x="9484" y="6674"/>
                  </a:cubicBezTo>
                  <a:cubicBezTo>
                    <a:pt x="9484" y="6091"/>
                    <a:pt x="9929" y="5617"/>
                    <a:pt x="10476" y="5617"/>
                  </a:cubicBezTo>
                  <a:cubicBezTo>
                    <a:pt x="11024" y="5617"/>
                    <a:pt x="11469" y="6091"/>
                    <a:pt x="11469" y="6674"/>
                  </a:cubicBezTo>
                  <a:cubicBezTo>
                    <a:pt x="11469" y="6759"/>
                    <a:pt x="11459" y="6842"/>
                    <a:pt x="11441" y="6922"/>
                  </a:cubicBezTo>
                  <a:lnTo>
                    <a:pt x="13707" y="8402"/>
                  </a:lnTo>
                  <a:cubicBezTo>
                    <a:pt x="13879" y="8248"/>
                    <a:pt x="14101" y="8156"/>
                    <a:pt x="14342" y="8156"/>
                  </a:cubicBezTo>
                  <a:cubicBezTo>
                    <a:pt x="14529" y="8156"/>
                    <a:pt x="14703" y="8211"/>
                    <a:pt x="14852" y="8306"/>
                  </a:cubicBezTo>
                  <a:lnTo>
                    <a:pt x="17288" y="6092"/>
                  </a:lnTo>
                  <a:cubicBezTo>
                    <a:pt x="17242" y="5970"/>
                    <a:pt x="17216" y="5837"/>
                    <a:pt x="17216" y="5698"/>
                  </a:cubicBezTo>
                  <a:cubicBezTo>
                    <a:pt x="17216" y="5115"/>
                    <a:pt x="17661" y="4641"/>
                    <a:pt x="18208" y="4641"/>
                  </a:cubicBezTo>
                  <a:close/>
                  <a:moveTo>
                    <a:pt x="3535" y="0"/>
                  </a:moveTo>
                  <a:lnTo>
                    <a:pt x="7425" y="0"/>
                  </a:lnTo>
                  <a:cubicBezTo>
                    <a:pt x="7600" y="0"/>
                    <a:pt x="7742" y="151"/>
                    <a:pt x="7742" y="337"/>
                  </a:cubicBezTo>
                  <a:cubicBezTo>
                    <a:pt x="7742" y="523"/>
                    <a:pt x="7600" y="674"/>
                    <a:pt x="7425" y="674"/>
                  </a:cubicBezTo>
                  <a:lnTo>
                    <a:pt x="3852" y="674"/>
                  </a:lnTo>
                  <a:lnTo>
                    <a:pt x="3852" y="2143"/>
                  </a:lnTo>
                  <a:lnTo>
                    <a:pt x="20967" y="2143"/>
                  </a:lnTo>
                  <a:lnTo>
                    <a:pt x="20967" y="674"/>
                  </a:lnTo>
                  <a:lnTo>
                    <a:pt x="8691" y="674"/>
                  </a:lnTo>
                  <a:cubicBezTo>
                    <a:pt x="8516" y="674"/>
                    <a:pt x="8374" y="523"/>
                    <a:pt x="8374" y="337"/>
                  </a:cubicBezTo>
                  <a:cubicBezTo>
                    <a:pt x="8374" y="151"/>
                    <a:pt x="8516" y="0"/>
                    <a:pt x="8691" y="0"/>
                  </a:cubicBezTo>
                  <a:lnTo>
                    <a:pt x="21284" y="0"/>
                  </a:lnTo>
                  <a:cubicBezTo>
                    <a:pt x="21458" y="0"/>
                    <a:pt x="21600" y="151"/>
                    <a:pt x="21600" y="337"/>
                  </a:cubicBezTo>
                  <a:lnTo>
                    <a:pt x="21600" y="2480"/>
                  </a:lnTo>
                  <a:cubicBezTo>
                    <a:pt x="21600" y="2666"/>
                    <a:pt x="21458" y="2817"/>
                    <a:pt x="21284" y="2817"/>
                  </a:cubicBezTo>
                  <a:lnTo>
                    <a:pt x="20663" y="2817"/>
                  </a:lnTo>
                  <a:lnTo>
                    <a:pt x="20663" y="5258"/>
                  </a:lnTo>
                  <a:cubicBezTo>
                    <a:pt x="20663" y="5444"/>
                    <a:pt x="20522" y="5595"/>
                    <a:pt x="20347" y="5595"/>
                  </a:cubicBezTo>
                  <a:cubicBezTo>
                    <a:pt x="20172" y="5595"/>
                    <a:pt x="20030" y="5444"/>
                    <a:pt x="20030" y="5258"/>
                  </a:cubicBezTo>
                  <a:lnTo>
                    <a:pt x="20030" y="2817"/>
                  </a:lnTo>
                  <a:lnTo>
                    <a:pt x="4788" y="2817"/>
                  </a:lnTo>
                  <a:lnTo>
                    <a:pt x="4788" y="12956"/>
                  </a:lnTo>
                  <a:cubicBezTo>
                    <a:pt x="4788" y="13142"/>
                    <a:pt x="4647" y="13293"/>
                    <a:pt x="4472" y="13293"/>
                  </a:cubicBezTo>
                  <a:cubicBezTo>
                    <a:pt x="4297" y="13293"/>
                    <a:pt x="4156" y="13142"/>
                    <a:pt x="4156" y="12956"/>
                  </a:cubicBezTo>
                  <a:lnTo>
                    <a:pt x="4156" y="2817"/>
                  </a:lnTo>
                  <a:lnTo>
                    <a:pt x="3535" y="2817"/>
                  </a:lnTo>
                  <a:cubicBezTo>
                    <a:pt x="3361" y="2817"/>
                    <a:pt x="3219" y="2666"/>
                    <a:pt x="3219" y="2480"/>
                  </a:cubicBezTo>
                  <a:lnTo>
                    <a:pt x="3219" y="337"/>
                  </a:lnTo>
                  <a:cubicBezTo>
                    <a:pt x="3219" y="151"/>
                    <a:pt x="3361" y="0"/>
                    <a:pt x="3535"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dirty="0"/>
            </a:p>
          </p:txBody>
        </p:sp>
      </p:grpSp>
      <p:grpSp>
        <p:nvGrpSpPr>
          <p:cNvPr id="106" name="Group 105">
            <a:extLst>
              <a:ext uri="{FF2B5EF4-FFF2-40B4-BE49-F238E27FC236}">
                <a16:creationId xmlns:a16="http://schemas.microsoft.com/office/drawing/2014/main" id="{E8E52522-793C-4BB1-9DA3-2355BAF2C14B}"/>
              </a:ext>
            </a:extLst>
          </p:cNvPr>
          <p:cNvGrpSpPr/>
          <p:nvPr/>
        </p:nvGrpSpPr>
        <p:grpSpPr>
          <a:xfrm>
            <a:off x="1192322" y="4188295"/>
            <a:ext cx="1756276" cy="843357"/>
            <a:chOff x="1198790" y="4382179"/>
            <a:chExt cx="1756276" cy="843357"/>
          </a:xfrm>
        </p:grpSpPr>
        <p:sp>
          <p:nvSpPr>
            <p:cNvPr id="17" name="TextBox 16">
              <a:extLst>
                <a:ext uri="{FF2B5EF4-FFF2-40B4-BE49-F238E27FC236}">
                  <a16:creationId xmlns:a16="http://schemas.microsoft.com/office/drawing/2014/main" id="{37A6DEEB-5729-41C2-A276-B7BDD4051B38}"/>
                </a:ext>
              </a:extLst>
            </p:cNvPr>
            <p:cNvSpPr txBox="1"/>
            <p:nvPr/>
          </p:nvSpPr>
          <p:spPr>
            <a:xfrm>
              <a:off x="1198790" y="4815872"/>
              <a:ext cx="1756276" cy="409664"/>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Operational Capability &amp; Capacity</a:t>
              </a:r>
            </a:p>
          </p:txBody>
        </p:sp>
        <p:sp>
          <p:nvSpPr>
            <p:cNvPr id="28" name="Полилиния 547">
              <a:extLst>
                <a:ext uri="{FF2B5EF4-FFF2-40B4-BE49-F238E27FC236}">
                  <a16:creationId xmlns:a16="http://schemas.microsoft.com/office/drawing/2014/main" id="{566978CD-C9A8-4845-B115-DE066D394C4D}"/>
                </a:ext>
              </a:extLst>
            </p:cNvPr>
            <p:cNvSpPr/>
            <p:nvPr/>
          </p:nvSpPr>
          <p:spPr>
            <a:xfrm>
              <a:off x="1932403" y="4382179"/>
              <a:ext cx="289050" cy="359940"/>
            </a:xfrm>
            <a:custGeom>
              <a:avLst/>
              <a:gdLst/>
              <a:ahLst/>
              <a:cxnLst>
                <a:cxn ang="0">
                  <a:pos x="wd2" y="hd2"/>
                </a:cxn>
                <a:cxn ang="5400000">
                  <a:pos x="wd2" y="hd2"/>
                </a:cxn>
                <a:cxn ang="10800000">
                  <a:pos x="wd2" y="hd2"/>
                </a:cxn>
                <a:cxn ang="16200000">
                  <a:pos x="wd2" y="hd2"/>
                </a:cxn>
              </a:cxnLst>
              <a:rect l="0" t="0" r="r" b="b"/>
              <a:pathLst>
                <a:path w="21576" h="21591" extrusionOk="0">
                  <a:moveTo>
                    <a:pt x="394" y="20237"/>
                  </a:moveTo>
                  <a:lnTo>
                    <a:pt x="4305" y="20237"/>
                  </a:lnTo>
                  <a:cubicBezTo>
                    <a:pt x="4522" y="20237"/>
                    <a:pt x="4698" y="20378"/>
                    <a:pt x="4698" y="20553"/>
                  </a:cubicBezTo>
                  <a:cubicBezTo>
                    <a:pt x="4698" y="20728"/>
                    <a:pt x="4522" y="20869"/>
                    <a:pt x="4305" y="20869"/>
                  </a:cubicBezTo>
                  <a:lnTo>
                    <a:pt x="394" y="20869"/>
                  </a:lnTo>
                  <a:cubicBezTo>
                    <a:pt x="176" y="20869"/>
                    <a:pt x="0" y="20728"/>
                    <a:pt x="0" y="20553"/>
                  </a:cubicBezTo>
                  <a:cubicBezTo>
                    <a:pt x="0" y="20378"/>
                    <a:pt x="176" y="20237"/>
                    <a:pt x="394" y="20237"/>
                  </a:cubicBezTo>
                  <a:close/>
                  <a:moveTo>
                    <a:pt x="1556" y="18421"/>
                  </a:moveTo>
                  <a:lnTo>
                    <a:pt x="4305" y="18421"/>
                  </a:lnTo>
                  <a:cubicBezTo>
                    <a:pt x="4522" y="18421"/>
                    <a:pt x="4698" y="18563"/>
                    <a:pt x="4698" y="18737"/>
                  </a:cubicBezTo>
                  <a:cubicBezTo>
                    <a:pt x="4698" y="18912"/>
                    <a:pt x="4522" y="19054"/>
                    <a:pt x="4305" y="19054"/>
                  </a:cubicBezTo>
                  <a:lnTo>
                    <a:pt x="1556" y="19054"/>
                  </a:lnTo>
                  <a:cubicBezTo>
                    <a:pt x="1339" y="19054"/>
                    <a:pt x="1163" y="18912"/>
                    <a:pt x="1163" y="18737"/>
                  </a:cubicBezTo>
                  <a:cubicBezTo>
                    <a:pt x="1163" y="18563"/>
                    <a:pt x="1339" y="18421"/>
                    <a:pt x="1556" y="18421"/>
                  </a:cubicBezTo>
                  <a:close/>
                  <a:moveTo>
                    <a:pt x="3142" y="16605"/>
                  </a:moveTo>
                  <a:lnTo>
                    <a:pt x="4305" y="16605"/>
                  </a:lnTo>
                  <a:cubicBezTo>
                    <a:pt x="4522" y="16605"/>
                    <a:pt x="4698" y="16747"/>
                    <a:pt x="4698" y="16922"/>
                  </a:cubicBezTo>
                  <a:cubicBezTo>
                    <a:pt x="4698" y="17096"/>
                    <a:pt x="4522" y="17238"/>
                    <a:pt x="4305" y="17238"/>
                  </a:cubicBezTo>
                  <a:lnTo>
                    <a:pt x="3142" y="17238"/>
                  </a:lnTo>
                  <a:cubicBezTo>
                    <a:pt x="2924" y="17238"/>
                    <a:pt x="2748" y="17096"/>
                    <a:pt x="2748" y="16922"/>
                  </a:cubicBezTo>
                  <a:cubicBezTo>
                    <a:pt x="2748" y="16747"/>
                    <a:pt x="2924" y="16605"/>
                    <a:pt x="3142" y="16605"/>
                  </a:cubicBezTo>
                  <a:close/>
                  <a:moveTo>
                    <a:pt x="10305" y="13448"/>
                  </a:moveTo>
                  <a:lnTo>
                    <a:pt x="9904" y="13884"/>
                  </a:lnTo>
                  <a:lnTo>
                    <a:pt x="9784" y="14056"/>
                  </a:lnTo>
                  <a:cubicBezTo>
                    <a:pt x="9494" y="14476"/>
                    <a:pt x="9666" y="15003"/>
                    <a:pt x="10175" y="15256"/>
                  </a:cubicBezTo>
                  <a:lnTo>
                    <a:pt x="14054" y="17181"/>
                  </a:lnTo>
                  <a:cubicBezTo>
                    <a:pt x="14204" y="17255"/>
                    <a:pt x="14274" y="17400"/>
                    <a:pt x="14227" y="17535"/>
                  </a:cubicBezTo>
                  <a:lnTo>
                    <a:pt x="13168" y="20582"/>
                  </a:lnTo>
                  <a:lnTo>
                    <a:pt x="14442" y="20881"/>
                  </a:lnTo>
                  <a:lnTo>
                    <a:pt x="15925" y="16645"/>
                  </a:lnTo>
                  <a:cubicBezTo>
                    <a:pt x="16010" y="16410"/>
                    <a:pt x="15889" y="16160"/>
                    <a:pt x="15632" y="16036"/>
                  </a:cubicBezTo>
                  <a:cubicBezTo>
                    <a:pt x="15632" y="16035"/>
                    <a:pt x="15632" y="16035"/>
                    <a:pt x="15632" y="16035"/>
                  </a:cubicBezTo>
                  <a:lnTo>
                    <a:pt x="11648" y="14100"/>
                  </a:lnTo>
                  <a:close/>
                  <a:moveTo>
                    <a:pt x="6113" y="11957"/>
                  </a:moveTo>
                  <a:cubicBezTo>
                    <a:pt x="6012" y="11987"/>
                    <a:pt x="5930" y="12045"/>
                    <a:pt x="5880" y="12121"/>
                  </a:cubicBezTo>
                  <a:lnTo>
                    <a:pt x="5015" y="14462"/>
                  </a:lnTo>
                  <a:lnTo>
                    <a:pt x="6666" y="12412"/>
                  </a:lnTo>
                  <a:cubicBezTo>
                    <a:pt x="6705" y="12332"/>
                    <a:pt x="6707" y="12244"/>
                    <a:pt x="6669" y="12163"/>
                  </a:cubicBezTo>
                  <a:cubicBezTo>
                    <a:pt x="6629" y="12076"/>
                    <a:pt x="6549" y="12007"/>
                    <a:pt x="6444" y="11968"/>
                  </a:cubicBezTo>
                  <a:cubicBezTo>
                    <a:pt x="6339" y="11929"/>
                    <a:pt x="6222" y="11925"/>
                    <a:pt x="6113" y="11957"/>
                  </a:cubicBezTo>
                  <a:close/>
                  <a:moveTo>
                    <a:pt x="9032" y="9938"/>
                  </a:moveTo>
                  <a:lnTo>
                    <a:pt x="8918" y="10614"/>
                  </a:lnTo>
                  <a:lnTo>
                    <a:pt x="14109" y="11080"/>
                  </a:lnTo>
                  <a:cubicBezTo>
                    <a:pt x="14221" y="11088"/>
                    <a:pt x="14331" y="11061"/>
                    <a:pt x="14418" y="11004"/>
                  </a:cubicBezTo>
                  <a:cubicBezTo>
                    <a:pt x="14505" y="10946"/>
                    <a:pt x="14559" y="10864"/>
                    <a:pt x="14570" y="10773"/>
                  </a:cubicBezTo>
                  <a:cubicBezTo>
                    <a:pt x="14593" y="10586"/>
                    <a:pt x="14422" y="10419"/>
                    <a:pt x="14189" y="10401"/>
                  </a:cubicBezTo>
                  <a:cubicBezTo>
                    <a:pt x="14187" y="10401"/>
                    <a:pt x="14185" y="10401"/>
                    <a:pt x="14184" y="10401"/>
                  </a:cubicBezTo>
                  <a:lnTo>
                    <a:pt x="12962" y="10291"/>
                  </a:lnTo>
                  <a:cubicBezTo>
                    <a:pt x="12960" y="10291"/>
                    <a:pt x="12959" y="10291"/>
                    <a:pt x="12957" y="10291"/>
                  </a:cubicBezTo>
                  <a:close/>
                  <a:moveTo>
                    <a:pt x="7837" y="9833"/>
                  </a:moveTo>
                  <a:cubicBezTo>
                    <a:pt x="7830" y="9833"/>
                    <a:pt x="7823" y="9834"/>
                    <a:pt x="7816" y="9834"/>
                  </a:cubicBezTo>
                  <a:cubicBezTo>
                    <a:pt x="7809" y="9834"/>
                    <a:pt x="7802" y="9835"/>
                    <a:pt x="7796" y="9835"/>
                  </a:cubicBezTo>
                  <a:cubicBezTo>
                    <a:pt x="7788" y="9836"/>
                    <a:pt x="7780" y="9837"/>
                    <a:pt x="7772" y="9838"/>
                  </a:cubicBezTo>
                  <a:cubicBezTo>
                    <a:pt x="7767" y="9839"/>
                    <a:pt x="7762" y="9839"/>
                    <a:pt x="7756" y="9840"/>
                  </a:cubicBezTo>
                  <a:cubicBezTo>
                    <a:pt x="7748" y="9841"/>
                    <a:pt x="7740" y="9843"/>
                    <a:pt x="7732" y="9845"/>
                  </a:cubicBezTo>
                  <a:cubicBezTo>
                    <a:pt x="7727" y="9846"/>
                    <a:pt x="7722" y="9846"/>
                    <a:pt x="7718" y="9848"/>
                  </a:cubicBezTo>
                  <a:cubicBezTo>
                    <a:pt x="7709" y="9850"/>
                    <a:pt x="7701" y="9852"/>
                    <a:pt x="7693" y="9854"/>
                  </a:cubicBezTo>
                  <a:cubicBezTo>
                    <a:pt x="7689" y="9856"/>
                    <a:pt x="7685" y="9857"/>
                    <a:pt x="7681" y="9858"/>
                  </a:cubicBezTo>
                  <a:cubicBezTo>
                    <a:pt x="7672" y="9861"/>
                    <a:pt x="7664" y="9864"/>
                    <a:pt x="7656" y="9867"/>
                  </a:cubicBezTo>
                  <a:cubicBezTo>
                    <a:pt x="7653" y="9868"/>
                    <a:pt x="7649" y="9870"/>
                    <a:pt x="7645" y="9871"/>
                  </a:cubicBezTo>
                  <a:cubicBezTo>
                    <a:pt x="7637" y="9874"/>
                    <a:pt x="7629" y="9878"/>
                    <a:pt x="7622" y="9882"/>
                  </a:cubicBezTo>
                  <a:cubicBezTo>
                    <a:pt x="7618" y="9883"/>
                    <a:pt x="7615" y="9885"/>
                    <a:pt x="7611" y="9887"/>
                  </a:cubicBezTo>
                  <a:cubicBezTo>
                    <a:pt x="7604" y="9891"/>
                    <a:pt x="7596" y="9895"/>
                    <a:pt x="7589" y="9899"/>
                  </a:cubicBezTo>
                  <a:cubicBezTo>
                    <a:pt x="7586" y="9901"/>
                    <a:pt x="7583" y="9903"/>
                    <a:pt x="7579" y="9905"/>
                  </a:cubicBezTo>
                  <a:cubicBezTo>
                    <a:pt x="7572" y="9909"/>
                    <a:pt x="7566" y="9914"/>
                    <a:pt x="7559" y="9918"/>
                  </a:cubicBezTo>
                  <a:cubicBezTo>
                    <a:pt x="7556" y="9921"/>
                    <a:pt x="7553" y="9923"/>
                    <a:pt x="7550" y="9925"/>
                  </a:cubicBezTo>
                  <a:cubicBezTo>
                    <a:pt x="7543" y="9930"/>
                    <a:pt x="7537" y="9935"/>
                    <a:pt x="7531" y="9940"/>
                  </a:cubicBezTo>
                  <a:cubicBezTo>
                    <a:pt x="7528" y="9943"/>
                    <a:pt x="7525" y="9945"/>
                    <a:pt x="7522" y="9948"/>
                  </a:cubicBezTo>
                  <a:cubicBezTo>
                    <a:pt x="7516" y="9953"/>
                    <a:pt x="7511" y="9958"/>
                    <a:pt x="7506" y="9964"/>
                  </a:cubicBezTo>
                  <a:cubicBezTo>
                    <a:pt x="7503" y="9967"/>
                    <a:pt x="7500" y="9970"/>
                    <a:pt x="7497" y="9973"/>
                  </a:cubicBezTo>
                  <a:cubicBezTo>
                    <a:pt x="7492" y="9978"/>
                    <a:pt x="7487" y="9984"/>
                    <a:pt x="7483" y="9989"/>
                  </a:cubicBezTo>
                  <a:cubicBezTo>
                    <a:pt x="7480" y="9993"/>
                    <a:pt x="7477" y="9996"/>
                    <a:pt x="7475" y="10000"/>
                  </a:cubicBezTo>
                  <a:cubicBezTo>
                    <a:pt x="7471" y="10005"/>
                    <a:pt x="7467" y="10011"/>
                    <a:pt x="7463" y="10016"/>
                  </a:cubicBezTo>
                  <a:cubicBezTo>
                    <a:pt x="7460" y="10021"/>
                    <a:pt x="7458" y="10025"/>
                    <a:pt x="7455" y="10029"/>
                  </a:cubicBezTo>
                  <a:cubicBezTo>
                    <a:pt x="7452" y="10035"/>
                    <a:pt x="7449" y="10040"/>
                    <a:pt x="7446" y="10045"/>
                  </a:cubicBezTo>
                  <a:cubicBezTo>
                    <a:pt x="7444" y="10050"/>
                    <a:pt x="7442" y="10055"/>
                    <a:pt x="7439" y="10060"/>
                  </a:cubicBezTo>
                  <a:cubicBezTo>
                    <a:pt x="7437" y="10066"/>
                    <a:pt x="7435" y="10071"/>
                    <a:pt x="7433" y="10076"/>
                  </a:cubicBezTo>
                  <a:cubicBezTo>
                    <a:pt x="7430" y="10082"/>
                    <a:pt x="7429" y="10088"/>
                    <a:pt x="7427" y="10094"/>
                  </a:cubicBezTo>
                  <a:cubicBezTo>
                    <a:pt x="7426" y="10099"/>
                    <a:pt x="7424" y="10103"/>
                    <a:pt x="7423" y="10108"/>
                  </a:cubicBezTo>
                  <a:cubicBezTo>
                    <a:pt x="7421" y="10117"/>
                    <a:pt x="7419" y="10126"/>
                    <a:pt x="7418" y="10135"/>
                  </a:cubicBezTo>
                  <a:cubicBezTo>
                    <a:pt x="7417" y="10137"/>
                    <a:pt x="7417" y="10139"/>
                    <a:pt x="7417" y="10141"/>
                  </a:cubicBezTo>
                  <a:cubicBezTo>
                    <a:pt x="7416" y="10145"/>
                    <a:pt x="7416" y="10148"/>
                    <a:pt x="7416" y="10151"/>
                  </a:cubicBezTo>
                  <a:cubicBezTo>
                    <a:pt x="7415" y="10159"/>
                    <a:pt x="7415" y="10167"/>
                    <a:pt x="7415" y="10176"/>
                  </a:cubicBezTo>
                  <a:cubicBezTo>
                    <a:pt x="7415" y="10179"/>
                    <a:pt x="7415" y="10182"/>
                    <a:pt x="7415" y="10185"/>
                  </a:cubicBezTo>
                  <a:cubicBezTo>
                    <a:pt x="7416" y="10193"/>
                    <a:pt x="7416" y="10202"/>
                    <a:pt x="7417" y="10210"/>
                  </a:cubicBezTo>
                  <a:cubicBezTo>
                    <a:pt x="7417" y="10211"/>
                    <a:pt x="7417" y="10212"/>
                    <a:pt x="7418" y="10214"/>
                  </a:cubicBezTo>
                  <a:cubicBezTo>
                    <a:pt x="7438" y="10357"/>
                    <a:pt x="7572" y="10477"/>
                    <a:pt x="7750" y="10507"/>
                  </a:cubicBezTo>
                  <a:cubicBezTo>
                    <a:pt x="7752" y="10508"/>
                    <a:pt x="7754" y="10508"/>
                    <a:pt x="7755" y="10508"/>
                  </a:cubicBezTo>
                  <a:cubicBezTo>
                    <a:pt x="7769" y="10511"/>
                    <a:pt x="7783" y="10512"/>
                    <a:pt x="7798" y="10513"/>
                  </a:cubicBezTo>
                  <a:cubicBezTo>
                    <a:pt x="7800" y="10514"/>
                    <a:pt x="7802" y="10514"/>
                    <a:pt x="7803" y="10514"/>
                  </a:cubicBezTo>
                  <a:lnTo>
                    <a:pt x="8135" y="10544"/>
                  </a:lnTo>
                  <a:lnTo>
                    <a:pt x="8249" y="9868"/>
                  </a:lnTo>
                  <a:lnTo>
                    <a:pt x="8015" y="9847"/>
                  </a:lnTo>
                  <a:lnTo>
                    <a:pt x="7877" y="9835"/>
                  </a:lnTo>
                  <a:cubicBezTo>
                    <a:pt x="7864" y="9834"/>
                    <a:pt x="7850" y="9833"/>
                    <a:pt x="7837" y="9833"/>
                  </a:cubicBezTo>
                  <a:close/>
                  <a:moveTo>
                    <a:pt x="14017" y="9749"/>
                  </a:moveTo>
                  <a:lnTo>
                    <a:pt x="14305" y="9788"/>
                  </a:lnTo>
                  <a:lnTo>
                    <a:pt x="15084" y="10122"/>
                  </a:lnTo>
                  <a:cubicBezTo>
                    <a:pt x="15289" y="10323"/>
                    <a:pt x="15385" y="10576"/>
                    <a:pt x="15354" y="10835"/>
                  </a:cubicBezTo>
                  <a:cubicBezTo>
                    <a:pt x="15322" y="11093"/>
                    <a:pt x="15168" y="11327"/>
                    <a:pt x="14918" y="11492"/>
                  </a:cubicBezTo>
                  <a:cubicBezTo>
                    <a:pt x="14699" y="11637"/>
                    <a:pt x="14430" y="11714"/>
                    <a:pt x="14150" y="11714"/>
                  </a:cubicBezTo>
                  <a:cubicBezTo>
                    <a:pt x="14111" y="11714"/>
                    <a:pt x="14071" y="11712"/>
                    <a:pt x="14031" y="11709"/>
                  </a:cubicBezTo>
                  <a:cubicBezTo>
                    <a:pt x="14029" y="11709"/>
                    <a:pt x="14027" y="11709"/>
                    <a:pt x="14025" y="11709"/>
                  </a:cubicBezTo>
                  <a:lnTo>
                    <a:pt x="12070" y="11533"/>
                  </a:lnTo>
                  <a:lnTo>
                    <a:pt x="10776" y="12937"/>
                  </a:lnTo>
                  <a:lnTo>
                    <a:pt x="12095" y="13578"/>
                  </a:lnTo>
                  <a:lnTo>
                    <a:pt x="12977" y="14006"/>
                  </a:lnTo>
                  <a:lnTo>
                    <a:pt x="15431" y="11342"/>
                  </a:lnTo>
                  <a:cubicBezTo>
                    <a:pt x="15596" y="11163"/>
                    <a:pt x="15683" y="10951"/>
                    <a:pt x="15683" y="10730"/>
                  </a:cubicBezTo>
                  <a:cubicBezTo>
                    <a:pt x="15683" y="10400"/>
                    <a:pt x="15494" y="10099"/>
                    <a:pt x="15165" y="9902"/>
                  </a:cubicBezTo>
                  <a:lnTo>
                    <a:pt x="14305" y="9788"/>
                  </a:lnTo>
                  <a:lnTo>
                    <a:pt x="14268" y="9772"/>
                  </a:lnTo>
                  <a:close/>
                  <a:moveTo>
                    <a:pt x="17341" y="6664"/>
                  </a:moveTo>
                  <a:cubicBezTo>
                    <a:pt x="17339" y="6664"/>
                    <a:pt x="17338" y="6664"/>
                    <a:pt x="17337" y="6664"/>
                  </a:cubicBezTo>
                  <a:cubicBezTo>
                    <a:pt x="17164" y="6663"/>
                    <a:pt x="17001" y="6737"/>
                    <a:pt x="16914" y="6859"/>
                  </a:cubicBezTo>
                  <a:cubicBezTo>
                    <a:pt x="16914" y="6860"/>
                    <a:pt x="16913" y="6860"/>
                    <a:pt x="16913" y="6860"/>
                  </a:cubicBezTo>
                  <a:cubicBezTo>
                    <a:pt x="16906" y="6870"/>
                    <a:pt x="16900" y="6880"/>
                    <a:pt x="16894" y="6890"/>
                  </a:cubicBezTo>
                  <a:cubicBezTo>
                    <a:pt x="16893" y="6892"/>
                    <a:pt x="16892" y="6894"/>
                    <a:pt x="16891" y="6896"/>
                  </a:cubicBezTo>
                  <a:cubicBezTo>
                    <a:pt x="16884" y="6907"/>
                    <a:pt x="16879" y="6920"/>
                    <a:pt x="16873" y="6932"/>
                  </a:cubicBezTo>
                  <a:lnTo>
                    <a:pt x="16852" y="6984"/>
                  </a:lnTo>
                  <a:cubicBezTo>
                    <a:pt x="16846" y="6999"/>
                    <a:pt x="16838" y="7013"/>
                    <a:pt x="16830" y="7027"/>
                  </a:cubicBezTo>
                  <a:cubicBezTo>
                    <a:pt x="16828" y="7030"/>
                    <a:pt x="16826" y="7033"/>
                    <a:pt x="16824" y="7035"/>
                  </a:cubicBezTo>
                  <a:cubicBezTo>
                    <a:pt x="16815" y="7048"/>
                    <a:pt x="16806" y="7061"/>
                    <a:pt x="16795" y="7072"/>
                  </a:cubicBezTo>
                  <a:cubicBezTo>
                    <a:pt x="16793" y="7074"/>
                    <a:pt x="16792" y="7076"/>
                    <a:pt x="16790" y="7078"/>
                  </a:cubicBezTo>
                  <a:cubicBezTo>
                    <a:pt x="16780" y="7089"/>
                    <a:pt x="16769" y="7099"/>
                    <a:pt x="16757" y="7108"/>
                  </a:cubicBezTo>
                  <a:cubicBezTo>
                    <a:pt x="16755" y="7110"/>
                    <a:pt x="16753" y="7111"/>
                    <a:pt x="16751" y="7113"/>
                  </a:cubicBezTo>
                  <a:cubicBezTo>
                    <a:pt x="16739" y="7123"/>
                    <a:pt x="16725" y="7132"/>
                    <a:pt x="16710" y="7140"/>
                  </a:cubicBezTo>
                  <a:cubicBezTo>
                    <a:pt x="16707" y="7142"/>
                    <a:pt x="16705" y="7144"/>
                    <a:pt x="16702" y="7145"/>
                  </a:cubicBezTo>
                  <a:cubicBezTo>
                    <a:pt x="16687" y="7153"/>
                    <a:pt x="16671" y="7161"/>
                    <a:pt x="16655" y="7168"/>
                  </a:cubicBezTo>
                  <a:cubicBezTo>
                    <a:pt x="16655" y="7168"/>
                    <a:pt x="16655" y="7168"/>
                    <a:pt x="16655" y="7168"/>
                  </a:cubicBezTo>
                  <a:cubicBezTo>
                    <a:pt x="16638" y="7174"/>
                    <a:pt x="16621" y="7180"/>
                    <a:pt x="16604" y="7184"/>
                  </a:cubicBezTo>
                  <a:cubicBezTo>
                    <a:pt x="16601" y="7185"/>
                    <a:pt x="16598" y="7186"/>
                    <a:pt x="16595" y="7187"/>
                  </a:cubicBezTo>
                  <a:cubicBezTo>
                    <a:pt x="16578" y="7191"/>
                    <a:pt x="16560" y="7195"/>
                    <a:pt x="16542" y="7197"/>
                  </a:cubicBezTo>
                  <a:cubicBezTo>
                    <a:pt x="16540" y="7197"/>
                    <a:pt x="16537" y="7198"/>
                    <a:pt x="16534" y="7198"/>
                  </a:cubicBezTo>
                  <a:cubicBezTo>
                    <a:pt x="16517" y="7200"/>
                    <a:pt x="16500" y="7201"/>
                    <a:pt x="16483" y="7201"/>
                  </a:cubicBezTo>
                  <a:cubicBezTo>
                    <a:pt x="16481" y="7201"/>
                    <a:pt x="16480" y="7201"/>
                    <a:pt x="16478" y="7201"/>
                  </a:cubicBezTo>
                  <a:cubicBezTo>
                    <a:pt x="16478" y="7201"/>
                    <a:pt x="16477" y="7201"/>
                    <a:pt x="16477" y="7201"/>
                  </a:cubicBezTo>
                  <a:cubicBezTo>
                    <a:pt x="16459" y="7201"/>
                    <a:pt x="16441" y="7200"/>
                    <a:pt x="16423" y="7198"/>
                  </a:cubicBezTo>
                  <a:cubicBezTo>
                    <a:pt x="16419" y="7197"/>
                    <a:pt x="16415" y="7197"/>
                    <a:pt x="16411" y="7196"/>
                  </a:cubicBezTo>
                  <a:cubicBezTo>
                    <a:pt x="16393" y="7194"/>
                    <a:pt x="16374" y="7190"/>
                    <a:pt x="16356" y="7186"/>
                  </a:cubicBezTo>
                  <a:lnTo>
                    <a:pt x="15541" y="6971"/>
                  </a:lnTo>
                  <a:lnTo>
                    <a:pt x="15440" y="7218"/>
                  </a:lnTo>
                  <a:cubicBezTo>
                    <a:pt x="15162" y="7902"/>
                    <a:pt x="15628" y="8639"/>
                    <a:pt x="16479" y="8863"/>
                  </a:cubicBezTo>
                  <a:cubicBezTo>
                    <a:pt x="16642" y="8906"/>
                    <a:pt x="16812" y="8927"/>
                    <a:pt x="16983" y="8927"/>
                  </a:cubicBezTo>
                  <a:cubicBezTo>
                    <a:pt x="17687" y="8927"/>
                    <a:pt x="18307" y="8566"/>
                    <a:pt x="18525" y="8028"/>
                  </a:cubicBezTo>
                  <a:lnTo>
                    <a:pt x="18865" y="7193"/>
                  </a:lnTo>
                  <a:cubicBezTo>
                    <a:pt x="18896" y="7118"/>
                    <a:pt x="18918" y="7041"/>
                    <a:pt x="18931" y="6965"/>
                  </a:cubicBezTo>
                  <a:cubicBezTo>
                    <a:pt x="18891" y="6965"/>
                    <a:pt x="18852" y="6964"/>
                    <a:pt x="18813" y="6963"/>
                  </a:cubicBezTo>
                  <a:cubicBezTo>
                    <a:pt x="18807" y="6962"/>
                    <a:pt x="18802" y="6962"/>
                    <a:pt x="18797" y="6962"/>
                  </a:cubicBezTo>
                  <a:cubicBezTo>
                    <a:pt x="18702" y="6958"/>
                    <a:pt x="18607" y="6949"/>
                    <a:pt x="18513" y="6935"/>
                  </a:cubicBezTo>
                  <a:cubicBezTo>
                    <a:pt x="18507" y="6934"/>
                    <a:pt x="18502" y="6934"/>
                    <a:pt x="18496" y="6933"/>
                  </a:cubicBezTo>
                  <a:cubicBezTo>
                    <a:pt x="18451" y="6926"/>
                    <a:pt x="18406" y="6918"/>
                    <a:pt x="18362" y="6909"/>
                  </a:cubicBezTo>
                  <a:cubicBezTo>
                    <a:pt x="18354" y="6908"/>
                    <a:pt x="18347" y="6906"/>
                    <a:pt x="18339" y="6905"/>
                  </a:cubicBezTo>
                  <a:cubicBezTo>
                    <a:pt x="18294" y="6895"/>
                    <a:pt x="18250" y="6885"/>
                    <a:pt x="18205" y="6873"/>
                  </a:cubicBezTo>
                  <a:lnTo>
                    <a:pt x="17484" y="6683"/>
                  </a:lnTo>
                  <a:cubicBezTo>
                    <a:pt x="17468" y="6679"/>
                    <a:pt x="17452" y="6676"/>
                    <a:pt x="17437" y="6673"/>
                  </a:cubicBezTo>
                  <a:cubicBezTo>
                    <a:pt x="17432" y="6672"/>
                    <a:pt x="17427" y="6672"/>
                    <a:pt x="17422" y="6671"/>
                  </a:cubicBezTo>
                  <a:cubicBezTo>
                    <a:pt x="17411" y="6669"/>
                    <a:pt x="17400" y="6668"/>
                    <a:pt x="17389" y="6667"/>
                  </a:cubicBezTo>
                  <a:cubicBezTo>
                    <a:pt x="17385" y="6666"/>
                    <a:pt x="17382" y="6666"/>
                    <a:pt x="17378" y="6666"/>
                  </a:cubicBezTo>
                  <a:cubicBezTo>
                    <a:pt x="17366" y="6665"/>
                    <a:pt x="17353" y="6664"/>
                    <a:pt x="17341" y="6664"/>
                  </a:cubicBezTo>
                  <a:close/>
                  <a:moveTo>
                    <a:pt x="9785" y="5234"/>
                  </a:moveTo>
                  <a:cubicBezTo>
                    <a:pt x="9653" y="5234"/>
                    <a:pt x="9521" y="5253"/>
                    <a:pt x="9394" y="5291"/>
                  </a:cubicBezTo>
                  <a:cubicBezTo>
                    <a:pt x="9111" y="5374"/>
                    <a:pt x="8886" y="5542"/>
                    <a:pt x="8760" y="5761"/>
                  </a:cubicBezTo>
                  <a:cubicBezTo>
                    <a:pt x="8634" y="5981"/>
                    <a:pt x="8623" y="6227"/>
                    <a:pt x="8727" y="6454"/>
                  </a:cubicBezTo>
                  <a:cubicBezTo>
                    <a:pt x="8831" y="6681"/>
                    <a:pt x="9039" y="6861"/>
                    <a:pt x="9313" y="6963"/>
                  </a:cubicBezTo>
                  <a:cubicBezTo>
                    <a:pt x="9877" y="7172"/>
                    <a:pt x="10548" y="6972"/>
                    <a:pt x="10808" y="6519"/>
                  </a:cubicBezTo>
                  <a:cubicBezTo>
                    <a:pt x="11067" y="6065"/>
                    <a:pt x="10820" y="5526"/>
                    <a:pt x="10255" y="5317"/>
                  </a:cubicBezTo>
                  <a:cubicBezTo>
                    <a:pt x="10105" y="5262"/>
                    <a:pt x="9945" y="5234"/>
                    <a:pt x="9785" y="5234"/>
                  </a:cubicBezTo>
                  <a:close/>
                  <a:moveTo>
                    <a:pt x="5483" y="4787"/>
                  </a:moveTo>
                  <a:cubicBezTo>
                    <a:pt x="5688" y="4845"/>
                    <a:pt x="5797" y="5025"/>
                    <a:pt x="5726" y="5190"/>
                  </a:cubicBezTo>
                  <a:cubicBezTo>
                    <a:pt x="4783" y="7373"/>
                    <a:pt x="3942" y="10505"/>
                    <a:pt x="3650" y="12896"/>
                  </a:cubicBezTo>
                  <a:lnTo>
                    <a:pt x="4637" y="13262"/>
                  </a:lnTo>
                  <a:lnTo>
                    <a:pt x="5135" y="11916"/>
                  </a:lnTo>
                  <a:cubicBezTo>
                    <a:pt x="5140" y="11901"/>
                    <a:pt x="5147" y="11887"/>
                    <a:pt x="5155" y="11874"/>
                  </a:cubicBezTo>
                  <a:cubicBezTo>
                    <a:pt x="5291" y="11636"/>
                    <a:pt x="5535" y="11455"/>
                    <a:pt x="5840" y="11364"/>
                  </a:cubicBezTo>
                  <a:cubicBezTo>
                    <a:pt x="6146" y="11273"/>
                    <a:pt x="6477" y="11284"/>
                    <a:pt x="6773" y="11393"/>
                  </a:cubicBezTo>
                  <a:cubicBezTo>
                    <a:pt x="7070" y="11503"/>
                    <a:pt x="7295" y="11698"/>
                    <a:pt x="7408" y="11944"/>
                  </a:cubicBezTo>
                  <a:cubicBezTo>
                    <a:pt x="7521" y="12190"/>
                    <a:pt x="7508" y="12456"/>
                    <a:pt x="7371" y="12694"/>
                  </a:cubicBezTo>
                  <a:cubicBezTo>
                    <a:pt x="7364" y="12708"/>
                    <a:pt x="7354" y="12721"/>
                    <a:pt x="7344" y="12733"/>
                  </a:cubicBezTo>
                  <a:lnTo>
                    <a:pt x="6395" y="13912"/>
                  </a:lnTo>
                  <a:lnTo>
                    <a:pt x="7636" y="14372"/>
                  </a:lnTo>
                  <a:cubicBezTo>
                    <a:pt x="7833" y="14445"/>
                    <a:pt x="7920" y="14633"/>
                    <a:pt x="7829" y="14791"/>
                  </a:cubicBezTo>
                  <a:cubicBezTo>
                    <a:pt x="7763" y="14907"/>
                    <a:pt x="7620" y="14975"/>
                    <a:pt x="7471" y="14975"/>
                  </a:cubicBezTo>
                  <a:cubicBezTo>
                    <a:pt x="7416" y="14975"/>
                    <a:pt x="7360" y="14966"/>
                    <a:pt x="7307" y="14946"/>
                  </a:cubicBezTo>
                  <a:lnTo>
                    <a:pt x="5963" y="14449"/>
                  </a:lnTo>
                  <a:lnTo>
                    <a:pt x="5061" y="15569"/>
                  </a:lnTo>
                  <a:cubicBezTo>
                    <a:pt x="4942" y="15717"/>
                    <a:pt x="4745" y="15799"/>
                    <a:pt x="4539" y="15799"/>
                  </a:cubicBezTo>
                  <a:cubicBezTo>
                    <a:pt x="4451" y="15799"/>
                    <a:pt x="4361" y="15784"/>
                    <a:pt x="4276" y="15752"/>
                  </a:cubicBezTo>
                  <a:cubicBezTo>
                    <a:pt x="3991" y="15646"/>
                    <a:pt x="3849" y="15395"/>
                    <a:pt x="3938" y="15153"/>
                  </a:cubicBezTo>
                  <a:lnTo>
                    <a:pt x="4411" y="13874"/>
                  </a:lnTo>
                  <a:lnTo>
                    <a:pt x="3067" y="13377"/>
                  </a:lnTo>
                  <a:cubicBezTo>
                    <a:pt x="2916" y="13321"/>
                    <a:pt x="2825" y="13195"/>
                    <a:pt x="2840" y="13062"/>
                  </a:cubicBezTo>
                  <a:cubicBezTo>
                    <a:pt x="3111" y="10599"/>
                    <a:pt x="3992" y="7277"/>
                    <a:pt x="4982" y="4982"/>
                  </a:cubicBezTo>
                  <a:cubicBezTo>
                    <a:pt x="5053" y="4817"/>
                    <a:pt x="5277" y="4730"/>
                    <a:pt x="5483" y="4787"/>
                  </a:cubicBezTo>
                  <a:close/>
                  <a:moveTo>
                    <a:pt x="9121" y="4697"/>
                  </a:moveTo>
                  <a:cubicBezTo>
                    <a:pt x="9600" y="4555"/>
                    <a:pt x="10120" y="4571"/>
                    <a:pt x="10585" y="4743"/>
                  </a:cubicBezTo>
                  <a:cubicBezTo>
                    <a:pt x="11543" y="5098"/>
                    <a:pt x="11964" y="6013"/>
                    <a:pt x="11523" y="6784"/>
                  </a:cubicBezTo>
                  <a:cubicBezTo>
                    <a:pt x="11200" y="7346"/>
                    <a:pt x="10506" y="7678"/>
                    <a:pt x="9781" y="7678"/>
                  </a:cubicBezTo>
                  <a:cubicBezTo>
                    <a:pt x="9514" y="7678"/>
                    <a:pt x="9242" y="7633"/>
                    <a:pt x="8983" y="7537"/>
                  </a:cubicBezTo>
                  <a:cubicBezTo>
                    <a:pt x="8519" y="7365"/>
                    <a:pt x="8166" y="7059"/>
                    <a:pt x="7988" y="6673"/>
                  </a:cubicBezTo>
                  <a:cubicBezTo>
                    <a:pt x="7811" y="6288"/>
                    <a:pt x="7832" y="5870"/>
                    <a:pt x="8045" y="5497"/>
                  </a:cubicBezTo>
                  <a:cubicBezTo>
                    <a:pt x="8259" y="5124"/>
                    <a:pt x="8641" y="4840"/>
                    <a:pt x="9121" y="4697"/>
                  </a:cubicBezTo>
                  <a:close/>
                  <a:moveTo>
                    <a:pt x="17784" y="4609"/>
                  </a:moveTo>
                  <a:cubicBezTo>
                    <a:pt x="17145" y="4442"/>
                    <a:pt x="16455" y="4723"/>
                    <a:pt x="16246" y="5237"/>
                  </a:cubicBezTo>
                  <a:lnTo>
                    <a:pt x="15785" y="6370"/>
                  </a:lnTo>
                  <a:lnTo>
                    <a:pt x="15787" y="6371"/>
                  </a:lnTo>
                  <a:lnTo>
                    <a:pt x="16267" y="6497"/>
                  </a:lnTo>
                  <a:cubicBezTo>
                    <a:pt x="16285" y="6473"/>
                    <a:pt x="16306" y="6451"/>
                    <a:pt x="16327" y="6429"/>
                  </a:cubicBezTo>
                  <a:cubicBezTo>
                    <a:pt x="16328" y="6428"/>
                    <a:pt x="16328" y="6427"/>
                    <a:pt x="16329" y="6426"/>
                  </a:cubicBezTo>
                  <a:cubicBezTo>
                    <a:pt x="16349" y="6406"/>
                    <a:pt x="16371" y="6386"/>
                    <a:pt x="16393" y="6366"/>
                  </a:cubicBezTo>
                  <a:cubicBezTo>
                    <a:pt x="16394" y="6365"/>
                    <a:pt x="16395" y="6364"/>
                    <a:pt x="16396" y="6363"/>
                  </a:cubicBezTo>
                  <a:cubicBezTo>
                    <a:pt x="16487" y="6284"/>
                    <a:pt x="16593" y="6216"/>
                    <a:pt x="16713" y="6162"/>
                  </a:cubicBezTo>
                  <a:cubicBezTo>
                    <a:pt x="16715" y="6161"/>
                    <a:pt x="16718" y="6160"/>
                    <a:pt x="16721" y="6159"/>
                  </a:cubicBezTo>
                  <a:cubicBezTo>
                    <a:pt x="16733" y="6153"/>
                    <a:pt x="16745" y="6147"/>
                    <a:pt x="16758" y="6142"/>
                  </a:cubicBezTo>
                  <a:cubicBezTo>
                    <a:pt x="16995" y="6046"/>
                    <a:pt x="17256" y="6012"/>
                    <a:pt x="17513" y="6042"/>
                  </a:cubicBezTo>
                  <a:cubicBezTo>
                    <a:pt x="17516" y="6042"/>
                    <a:pt x="17519" y="6043"/>
                    <a:pt x="17521" y="6043"/>
                  </a:cubicBezTo>
                  <a:cubicBezTo>
                    <a:pt x="17554" y="6047"/>
                    <a:pt x="17586" y="6052"/>
                    <a:pt x="17619" y="6058"/>
                  </a:cubicBezTo>
                  <a:cubicBezTo>
                    <a:pt x="17623" y="6059"/>
                    <a:pt x="17627" y="6059"/>
                    <a:pt x="17631" y="6060"/>
                  </a:cubicBezTo>
                  <a:cubicBezTo>
                    <a:pt x="17663" y="6067"/>
                    <a:pt x="17696" y="6074"/>
                    <a:pt x="17728" y="6082"/>
                  </a:cubicBezTo>
                  <a:lnTo>
                    <a:pt x="18450" y="6272"/>
                  </a:lnTo>
                  <a:cubicBezTo>
                    <a:pt x="18706" y="6339"/>
                    <a:pt x="18980" y="6350"/>
                    <a:pt x="19242" y="6304"/>
                  </a:cubicBezTo>
                  <a:cubicBezTo>
                    <a:pt x="19761" y="6211"/>
                    <a:pt x="20185" y="5902"/>
                    <a:pt x="20349" y="5498"/>
                  </a:cubicBezTo>
                  <a:lnTo>
                    <a:pt x="20599" y="4883"/>
                  </a:lnTo>
                  <a:lnTo>
                    <a:pt x="19734" y="5023"/>
                  </a:lnTo>
                  <a:cubicBezTo>
                    <a:pt x="19582" y="5048"/>
                    <a:pt x="19423" y="5040"/>
                    <a:pt x="19275" y="5001"/>
                  </a:cubicBezTo>
                  <a:close/>
                  <a:moveTo>
                    <a:pt x="12923" y="663"/>
                  </a:moveTo>
                  <a:cubicBezTo>
                    <a:pt x="12202" y="769"/>
                    <a:pt x="10073" y="1148"/>
                    <a:pt x="8350" y="2106"/>
                  </a:cubicBezTo>
                  <a:lnTo>
                    <a:pt x="14532" y="4393"/>
                  </a:lnTo>
                  <a:cubicBezTo>
                    <a:pt x="14522" y="4316"/>
                    <a:pt x="14511" y="4239"/>
                    <a:pt x="14498" y="4162"/>
                  </a:cubicBezTo>
                  <a:cubicBezTo>
                    <a:pt x="14496" y="4150"/>
                    <a:pt x="14494" y="4138"/>
                    <a:pt x="14491" y="4126"/>
                  </a:cubicBezTo>
                  <a:cubicBezTo>
                    <a:pt x="14486" y="4096"/>
                    <a:pt x="14480" y="4065"/>
                    <a:pt x="14474" y="4035"/>
                  </a:cubicBezTo>
                  <a:cubicBezTo>
                    <a:pt x="14472" y="4023"/>
                    <a:pt x="14469" y="4010"/>
                    <a:pt x="14467" y="3997"/>
                  </a:cubicBezTo>
                  <a:cubicBezTo>
                    <a:pt x="14447" y="3901"/>
                    <a:pt x="14425" y="3806"/>
                    <a:pt x="14402" y="3711"/>
                  </a:cubicBezTo>
                  <a:cubicBezTo>
                    <a:pt x="14398" y="3695"/>
                    <a:pt x="14394" y="3680"/>
                    <a:pt x="14390" y="3665"/>
                  </a:cubicBezTo>
                  <a:cubicBezTo>
                    <a:pt x="14383" y="3638"/>
                    <a:pt x="14376" y="3611"/>
                    <a:pt x="14368" y="3584"/>
                  </a:cubicBezTo>
                  <a:cubicBezTo>
                    <a:pt x="14364" y="3567"/>
                    <a:pt x="14359" y="3549"/>
                    <a:pt x="14354" y="3532"/>
                  </a:cubicBezTo>
                  <a:cubicBezTo>
                    <a:pt x="14343" y="3493"/>
                    <a:pt x="14331" y="3453"/>
                    <a:pt x="14319" y="3414"/>
                  </a:cubicBezTo>
                  <a:cubicBezTo>
                    <a:pt x="14312" y="3391"/>
                    <a:pt x="14305" y="3367"/>
                    <a:pt x="14298" y="3343"/>
                  </a:cubicBezTo>
                  <a:cubicBezTo>
                    <a:pt x="14291" y="3322"/>
                    <a:pt x="14284" y="3300"/>
                    <a:pt x="14277" y="3278"/>
                  </a:cubicBezTo>
                  <a:cubicBezTo>
                    <a:pt x="14269" y="3256"/>
                    <a:pt x="14262" y="3233"/>
                    <a:pt x="14254" y="3210"/>
                  </a:cubicBezTo>
                  <a:cubicBezTo>
                    <a:pt x="14248" y="3191"/>
                    <a:pt x="14241" y="3171"/>
                    <a:pt x="14234" y="3151"/>
                  </a:cubicBezTo>
                  <a:cubicBezTo>
                    <a:pt x="14224" y="3122"/>
                    <a:pt x="14214" y="3093"/>
                    <a:pt x="14204" y="3064"/>
                  </a:cubicBezTo>
                  <a:cubicBezTo>
                    <a:pt x="14199" y="3051"/>
                    <a:pt x="14195" y="3038"/>
                    <a:pt x="14190" y="3026"/>
                  </a:cubicBezTo>
                  <a:cubicBezTo>
                    <a:pt x="14175" y="2984"/>
                    <a:pt x="14160" y="2943"/>
                    <a:pt x="14144" y="2903"/>
                  </a:cubicBezTo>
                  <a:cubicBezTo>
                    <a:pt x="14139" y="2890"/>
                    <a:pt x="14135" y="2878"/>
                    <a:pt x="14130" y="2865"/>
                  </a:cubicBezTo>
                  <a:cubicBezTo>
                    <a:pt x="14117" y="2833"/>
                    <a:pt x="14105" y="2801"/>
                    <a:pt x="14092" y="2769"/>
                  </a:cubicBezTo>
                  <a:cubicBezTo>
                    <a:pt x="14087" y="2758"/>
                    <a:pt x="14083" y="2748"/>
                    <a:pt x="14079" y="2737"/>
                  </a:cubicBezTo>
                  <a:cubicBezTo>
                    <a:pt x="14044" y="2651"/>
                    <a:pt x="14007" y="2565"/>
                    <a:pt x="13970" y="2482"/>
                  </a:cubicBezTo>
                  <a:cubicBezTo>
                    <a:pt x="13969" y="2478"/>
                    <a:pt x="13967" y="2475"/>
                    <a:pt x="13966" y="2471"/>
                  </a:cubicBezTo>
                  <a:cubicBezTo>
                    <a:pt x="13591" y="1631"/>
                    <a:pt x="13141" y="965"/>
                    <a:pt x="12923" y="663"/>
                  </a:cubicBezTo>
                  <a:close/>
                  <a:moveTo>
                    <a:pt x="13087" y="1"/>
                  </a:moveTo>
                  <a:cubicBezTo>
                    <a:pt x="13232" y="-9"/>
                    <a:pt x="13373" y="45"/>
                    <a:pt x="13453" y="144"/>
                  </a:cubicBezTo>
                  <a:cubicBezTo>
                    <a:pt x="13528" y="238"/>
                    <a:pt x="15312" y="2485"/>
                    <a:pt x="15358" y="4897"/>
                  </a:cubicBezTo>
                  <a:cubicBezTo>
                    <a:pt x="15358" y="4911"/>
                    <a:pt x="15357" y="4924"/>
                    <a:pt x="15355" y="4938"/>
                  </a:cubicBezTo>
                  <a:cubicBezTo>
                    <a:pt x="15357" y="5110"/>
                    <a:pt x="15349" y="5279"/>
                    <a:pt x="15333" y="5445"/>
                  </a:cubicBezTo>
                  <a:lnTo>
                    <a:pt x="15498" y="5040"/>
                  </a:lnTo>
                  <a:cubicBezTo>
                    <a:pt x="15841" y="4195"/>
                    <a:pt x="16977" y="3732"/>
                    <a:pt x="18029" y="4008"/>
                  </a:cubicBezTo>
                  <a:lnTo>
                    <a:pt x="19520" y="4400"/>
                  </a:lnTo>
                  <a:cubicBezTo>
                    <a:pt x="19539" y="4405"/>
                    <a:pt x="19559" y="4406"/>
                    <a:pt x="19579" y="4403"/>
                  </a:cubicBezTo>
                  <a:lnTo>
                    <a:pt x="21105" y="4156"/>
                  </a:lnTo>
                  <a:cubicBezTo>
                    <a:pt x="21242" y="4134"/>
                    <a:pt x="21384" y="4172"/>
                    <a:pt x="21477" y="4256"/>
                  </a:cubicBezTo>
                  <a:cubicBezTo>
                    <a:pt x="21570" y="4340"/>
                    <a:pt x="21600" y="4457"/>
                    <a:pt x="21557" y="4564"/>
                  </a:cubicBezTo>
                  <a:lnTo>
                    <a:pt x="21097" y="5694"/>
                  </a:lnTo>
                  <a:cubicBezTo>
                    <a:pt x="20882" y="6225"/>
                    <a:pt x="20372" y="6647"/>
                    <a:pt x="19731" y="6843"/>
                  </a:cubicBezTo>
                  <a:cubicBezTo>
                    <a:pt x="19725" y="7028"/>
                    <a:pt x="19686" y="7211"/>
                    <a:pt x="19613" y="7389"/>
                  </a:cubicBezTo>
                  <a:cubicBezTo>
                    <a:pt x="19613" y="7389"/>
                    <a:pt x="19613" y="7389"/>
                    <a:pt x="19613" y="7389"/>
                  </a:cubicBezTo>
                  <a:lnTo>
                    <a:pt x="19273" y="8225"/>
                  </a:lnTo>
                  <a:cubicBezTo>
                    <a:pt x="18949" y="9023"/>
                    <a:pt x="18029" y="9560"/>
                    <a:pt x="16983" y="9560"/>
                  </a:cubicBezTo>
                  <a:cubicBezTo>
                    <a:pt x="16728" y="9560"/>
                    <a:pt x="16476" y="9527"/>
                    <a:pt x="16234" y="9464"/>
                  </a:cubicBezTo>
                  <a:cubicBezTo>
                    <a:pt x="15156" y="9181"/>
                    <a:pt x="14495" y="8341"/>
                    <a:pt x="14581" y="7470"/>
                  </a:cubicBezTo>
                  <a:cubicBezTo>
                    <a:pt x="14221" y="8036"/>
                    <a:pt x="13744" y="8688"/>
                    <a:pt x="13168" y="9397"/>
                  </a:cubicBezTo>
                  <a:cubicBezTo>
                    <a:pt x="13880" y="8972"/>
                    <a:pt x="14884" y="8949"/>
                    <a:pt x="15633" y="9394"/>
                  </a:cubicBezTo>
                  <a:cubicBezTo>
                    <a:pt x="16157" y="9706"/>
                    <a:pt x="16470" y="10206"/>
                    <a:pt x="16470" y="10730"/>
                  </a:cubicBezTo>
                  <a:cubicBezTo>
                    <a:pt x="16470" y="11087"/>
                    <a:pt x="16330" y="11429"/>
                    <a:pt x="16064" y="11718"/>
                  </a:cubicBezTo>
                  <a:lnTo>
                    <a:pt x="13653" y="14335"/>
                  </a:lnTo>
                  <a:lnTo>
                    <a:pt x="16039" y="15494"/>
                  </a:lnTo>
                  <a:cubicBezTo>
                    <a:pt x="16602" y="15767"/>
                    <a:pt x="16866" y="16312"/>
                    <a:pt x="16681" y="16819"/>
                  </a:cubicBezTo>
                  <a:lnTo>
                    <a:pt x="15093" y="21360"/>
                  </a:lnTo>
                  <a:cubicBezTo>
                    <a:pt x="15064" y="21442"/>
                    <a:pt x="14996" y="21510"/>
                    <a:pt x="14904" y="21551"/>
                  </a:cubicBezTo>
                  <a:cubicBezTo>
                    <a:pt x="14846" y="21578"/>
                    <a:pt x="14780" y="21591"/>
                    <a:pt x="14714" y="21591"/>
                  </a:cubicBezTo>
                  <a:cubicBezTo>
                    <a:pt x="14677" y="21591"/>
                    <a:pt x="14639" y="21587"/>
                    <a:pt x="14603" y="21578"/>
                  </a:cubicBezTo>
                  <a:lnTo>
                    <a:pt x="12574" y="21101"/>
                  </a:lnTo>
                  <a:cubicBezTo>
                    <a:pt x="12368" y="21052"/>
                    <a:pt x="12248" y="20879"/>
                    <a:pt x="12306" y="20712"/>
                  </a:cubicBezTo>
                  <a:lnTo>
                    <a:pt x="13389" y="17594"/>
                  </a:lnTo>
                  <a:lnTo>
                    <a:pt x="9762" y="15794"/>
                  </a:lnTo>
                  <a:cubicBezTo>
                    <a:pt x="9432" y="15631"/>
                    <a:pt x="9186" y="15400"/>
                    <a:pt x="9034" y="15137"/>
                  </a:cubicBezTo>
                  <a:lnTo>
                    <a:pt x="8590" y="15776"/>
                  </a:lnTo>
                  <a:lnTo>
                    <a:pt x="5886" y="19673"/>
                  </a:lnTo>
                  <a:lnTo>
                    <a:pt x="7064" y="20251"/>
                  </a:lnTo>
                  <a:lnTo>
                    <a:pt x="10142" y="17019"/>
                  </a:lnTo>
                  <a:cubicBezTo>
                    <a:pt x="10274" y="16881"/>
                    <a:pt x="10521" y="16854"/>
                    <a:pt x="10694" y="16960"/>
                  </a:cubicBezTo>
                  <a:cubicBezTo>
                    <a:pt x="10866" y="17066"/>
                    <a:pt x="10899" y="17265"/>
                    <a:pt x="10767" y="17404"/>
                  </a:cubicBezTo>
                  <a:lnTo>
                    <a:pt x="7474" y="20861"/>
                  </a:lnTo>
                  <a:cubicBezTo>
                    <a:pt x="7397" y="20942"/>
                    <a:pt x="7280" y="20985"/>
                    <a:pt x="7162" y="20985"/>
                  </a:cubicBezTo>
                  <a:cubicBezTo>
                    <a:pt x="7091" y="20985"/>
                    <a:pt x="7021" y="20970"/>
                    <a:pt x="6957" y="20939"/>
                  </a:cubicBezTo>
                  <a:lnTo>
                    <a:pt x="5153" y="20054"/>
                  </a:lnTo>
                  <a:cubicBezTo>
                    <a:pt x="4972" y="19966"/>
                    <a:pt x="4911" y="19779"/>
                    <a:pt x="5014" y="19630"/>
                  </a:cubicBezTo>
                  <a:lnTo>
                    <a:pt x="9095" y="13750"/>
                  </a:lnTo>
                  <a:cubicBezTo>
                    <a:pt x="9096" y="13748"/>
                    <a:pt x="9097" y="13747"/>
                    <a:pt x="9098" y="13745"/>
                  </a:cubicBezTo>
                  <a:lnTo>
                    <a:pt x="9220" y="13569"/>
                  </a:lnTo>
                  <a:cubicBezTo>
                    <a:pt x="9221" y="13568"/>
                    <a:pt x="9222" y="13567"/>
                    <a:pt x="9222" y="13567"/>
                  </a:cubicBezTo>
                  <a:lnTo>
                    <a:pt x="9223" y="13566"/>
                  </a:lnTo>
                  <a:cubicBezTo>
                    <a:pt x="9231" y="13554"/>
                    <a:pt x="9240" y="13541"/>
                    <a:pt x="9251" y="13530"/>
                  </a:cubicBezTo>
                  <a:cubicBezTo>
                    <a:pt x="9252" y="13528"/>
                    <a:pt x="9253" y="13527"/>
                    <a:pt x="9254" y="13526"/>
                  </a:cubicBezTo>
                  <a:lnTo>
                    <a:pt x="9886" y="12840"/>
                  </a:lnTo>
                  <a:cubicBezTo>
                    <a:pt x="9887" y="12839"/>
                    <a:pt x="9887" y="12839"/>
                    <a:pt x="9888" y="12838"/>
                  </a:cubicBezTo>
                  <a:lnTo>
                    <a:pt x="11165" y="11452"/>
                  </a:lnTo>
                  <a:lnTo>
                    <a:pt x="7719" y="11143"/>
                  </a:lnTo>
                  <a:cubicBezTo>
                    <a:pt x="7680" y="11140"/>
                    <a:pt x="7643" y="11135"/>
                    <a:pt x="7605" y="11129"/>
                  </a:cubicBezTo>
                  <a:cubicBezTo>
                    <a:pt x="7603" y="11129"/>
                    <a:pt x="7600" y="11129"/>
                    <a:pt x="7598" y="11128"/>
                  </a:cubicBezTo>
                  <a:cubicBezTo>
                    <a:pt x="7564" y="11123"/>
                    <a:pt x="7530" y="11116"/>
                    <a:pt x="7497" y="11108"/>
                  </a:cubicBezTo>
                  <a:cubicBezTo>
                    <a:pt x="7491" y="11107"/>
                    <a:pt x="7485" y="11105"/>
                    <a:pt x="7479" y="11104"/>
                  </a:cubicBezTo>
                  <a:cubicBezTo>
                    <a:pt x="7450" y="11096"/>
                    <a:pt x="7421" y="11088"/>
                    <a:pt x="7392" y="11079"/>
                  </a:cubicBezTo>
                  <a:cubicBezTo>
                    <a:pt x="7381" y="11075"/>
                    <a:pt x="7370" y="11072"/>
                    <a:pt x="7359" y="11068"/>
                  </a:cubicBezTo>
                  <a:cubicBezTo>
                    <a:pt x="7336" y="11060"/>
                    <a:pt x="7313" y="11051"/>
                    <a:pt x="7291" y="11042"/>
                  </a:cubicBezTo>
                  <a:cubicBezTo>
                    <a:pt x="7275" y="11036"/>
                    <a:pt x="7260" y="11029"/>
                    <a:pt x="7245" y="11022"/>
                  </a:cubicBezTo>
                  <a:cubicBezTo>
                    <a:pt x="7227" y="11014"/>
                    <a:pt x="7209" y="11006"/>
                    <a:pt x="7192" y="10997"/>
                  </a:cubicBezTo>
                  <a:cubicBezTo>
                    <a:pt x="7175" y="10988"/>
                    <a:pt x="7158" y="10979"/>
                    <a:pt x="7142" y="10970"/>
                  </a:cubicBezTo>
                  <a:cubicBezTo>
                    <a:pt x="7126" y="10961"/>
                    <a:pt x="7111" y="10952"/>
                    <a:pt x="7096" y="10943"/>
                  </a:cubicBezTo>
                  <a:cubicBezTo>
                    <a:pt x="7081" y="10933"/>
                    <a:pt x="7066" y="10923"/>
                    <a:pt x="7051" y="10913"/>
                  </a:cubicBezTo>
                  <a:cubicBezTo>
                    <a:pt x="7035" y="10902"/>
                    <a:pt x="7020" y="10891"/>
                    <a:pt x="7005" y="10879"/>
                  </a:cubicBezTo>
                  <a:cubicBezTo>
                    <a:pt x="6992" y="10869"/>
                    <a:pt x="6980" y="10860"/>
                    <a:pt x="6967" y="10849"/>
                  </a:cubicBezTo>
                  <a:cubicBezTo>
                    <a:pt x="6951" y="10836"/>
                    <a:pt x="6935" y="10822"/>
                    <a:pt x="6920" y="10807"/>
                  </a:cubicBezTo>
                  <a:cubicBezTo>
                    <a:pt x="6914" y="10802"/>
                    <a:pt x="6909" y="10798"/>
                    <a:pt x="6903" y="10793"/>
                  </a:cubicBezTo>
                  <a:cubicBezTo>
                    <a:pt x="6725" y="10619"/>
                    <a:pt x="6630" y="10405"/>
                    <a:pt x="6628" y="10183"/>
                  </a:cubicBezTo>
                  <a:cubicBezTo>
                    <a:pt x="6628" y="10181"/>
                    <a:pt x="6628" y="10180"/>
                    <a:pt x="6628" y="10179"/>
                  </a:cubicBezTo>
                  <a:cubicBezTo>
                    <a:pt x="6627" y="10167"/>
                    <a:pt x="6628" y="10154"/>
                    <a:pt x="6629" y="10142"/>
                  </a:cubicBezTo>
                  <a:cubicBezTo>
                    <a:pt x="6629" y="10138"/>
                    <a:pt x="6629" y="10133"/>
                    <a:pt x="6629" y="10129"/>
                  </a:cubicBezTo>
                  <a:cubicBezTo>
                    <a:pt x="6629" y="10119"/>
                    <a:pt x="6631" y="10109"/>
                    <a:pt x="6632" y="10099"/>
                  </a:cubicBezTo>
                  <a:cubicBezTo>
                    <a:pt x="6632" y="10092"/>
                    <a:pt x="6632" y="10086"/>
                    <a:pt x="6633" y="10080"/>
                  </a:cubicBezTo>
                  <a:cubicBezTo>
                    <a:pt x="6698" y="9546"/>
                    <a:pt x="7291" y="9153"/>
                    <a:pt x="7956" y="9205"/>
                  </a:cubicBezTo>
                  <a:cubicBezTo>
                    <a:pt x="7958" y="9205"/>
                    <a:pt x="7960" y="9206"/>
                    <a:pt x="7962" y="9206"/>
                  </a:cubicBezTo>
                  <a:lnTo>
                    <a:pt x="12075" y="9575"/>
                  </a:lnTo>
                  <a:cubicBezTo>
                    <a:pt x="12979" y="8507"/>
                    <a:pt x="13682" y="7550"/>
                    <a:pt x="14111" y="6801"/>
                  </a:cubicBezTo>
                  <a:cubicBezTo>
                    <a:pt x="14421" y="6259"/>
                    <a:pt x="14555" y="5681"/>
                    <a:pt x="14570" y="5104"/>
                  </a:cubicBezTo>
                  <a:lnTo>
                    <a:pt x="7654" y="2544"/>
                  </a:lnTo>
                  <a:cubicBezTo>
                    <a:pt x="7117" y="2929"/>
                    <a:pt x="6657" y="3386"/>
                    <a:pt x="6346" y="3927"/>
                  </a:cubicBezTo>
                  <a:lnTo>
                    <a:pt x="6284" y="4038"/>
                  </a:lnTo>
                  <a:cubicBezTo>
                    <a:pt x="6194" y="4197"/>
                    <a:pt x="5961" y="4268"/>
                    <a:pt x="5763" y="4197"/>
                  </a:cubicBezTo>
                  <a:cubicBezTo>
                    <a:pt x="5565" y="4125"/>
                    <a:pt x="5477" y="3938"/>
                    <a:pt x="5566" y="3778"/>
                  </a:cubicBezTo>
                  <a:lnTo>
                    <a:pt x="5631" y="3664"/>
                  </a:lnTo>
                  <a:cubicBezTo>
                    <a:pt x="5992" y="3034"/>
                    <a:pt x="6555" y="2460"/>
                    <a:pt x="7299" y="1957"/>
                  </a:cubicBezTo>
                  <a:cubicBezTo>
                    <a:pt x="7310" y="1947"/>
                    <a:pt x="7323" y="1937"/>
                    <a:pt x="7336" y="1928"/>
                  </a:cubicBezTo>
                  <a:cubicBezTo>
                    <a:pt x="9601" y="419"/>
                    <a:pt x="12800" y="33"/>
                    <a:pt x="13057" y="4"/>
                  </a:cubicBezTo>
                  <a:cubicBezTo>
                    <a:pt x="13063" y="3"/>
                    <a:pt x="13067" y="2"/>
                    <a:pt x="13069" y="2"/>
                  </a:cubicBezTo>
                  <a:cubicBezTo>
                    <a:pt x="13075" y="2"/>
                    <a:pt x="13081" y="2"/>
                    <a:pt x="13087" y="1"/>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102" name="Group 101">
            <a:extLst>
              <a:ext uri="{FF2B5EF4-FFF2-40B4-BE49-F238E27FC236}">
                <a16:creationId xmlns:a16="http://schemas.microsoft.com/office/drawing/2014/main" id="{5603E8A8-13A8-4B76-B3B2-70EAFCF883EB}"/>
              </a:ext>
            </a:extLst>
          </p:cNvPr>
          <p:cNvGrpSpPr/>
          <p:nvPr/>
        </p:nvGrpSpPr>
        <p:grpSpPr>
          <a:xfrm>
            <a:off x="9254060" y="1800358"/>
            <a:ext cx="1734960" cy="587333"/>
            <a:chOff x="9260528" y="1681116"/>
            <a:chExt cx="1734960" cy="587333"/>
          </a:xfrm>
        </p:grpSpPr>
        <p:sp>
          <p:nvSpPr>
            <p:cNvPr id="31" name="TextBox 30">
              <a:extLst>
                <a:ext uri="{FF2B5EF4-FFF2-40B4-BE49-F238E27FC236}">
                  <a16:creationId xmlns:a16="http://schemas.microsoft.com/office/drawing/2014/main" id="{0042E4CE-AEFB-41AE-AB43-D19AC706B959}"/>
                </a:ext>
              </a:extLst>
            </p:cNvPr>
            <p:cNvSpPr txBox="1"/>
            <p:nvPr/>
          </p:nvSpPr>
          <p:spPr>
            <a:xfrm>
              <a:off x="9260528" y="2025497"/>
              <a:ext cx="1734960"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Sustainable Returns</a:t>
              </a:r>
            </a:p>
          </p:txBody>
        </p:sp>
        <p:sp>
          <p:nvSpPr>
            <p:cNvPr id="36" name="Полилиния 570">
              <a:extLst>
                <a:ext uri="{FF2B5EF4-FFF2-40B4-BE49-F238E27FC236}">
                  <a16:creationId xmlns:a16="http://schemas.microsoft.com/office/drawing/2014/main" id="{F21D2323-83DA-4429-A9FD-17E05C2110E1}"/>
                </a:ext>
              </a:extLst>
            </p:cNvPr>
            <p:cNvSpPr/>
            <p:nvPr/>
          </p:nvSpPr>
          <p:spPr>
            <a:xfrm>
              <a:off x="9980012" y="1681116"/>
              <a:ext cx="295992" cy="277974"/>
            </a:xfrm>
            <a:custGeom>
              <a:avLst/>
              <a:gdLst/>
              <a:ahLst/>
              <a:cxnLst>
                <a:cxn ang="0">
                  <a:pos x="wd2" y="hd2"/>
                </a:cxn>
                <a:cxn ang="5400000">
                  <a:pos x="wd2" y="hd2"/>
                </a:cxn>
                <a:cxn ang="10800000">
                  <a:pos x="wd2" y="hd2"/>
                </a:cxn>
                <a:cxn ang="16200000">
                  <a:pos x="wd2" y="hd2"/>
                </a:cxn>
              </a:cxnLst>
              <a:rect l="0" t="0" r="r" b="b"/>
              <a:pathLst>
                <a:path w="21600" h="21600" extrusionOk="0">
                  <a:moveTo>
                    <a:pt x="6961" y="20256"/>
                  </a:moveTo>
                  <a:cubicBezTo>
                    <a:pt x="6841" y="20256"/>
                    <a:pt x="6743" y="20361"/>
                    <a:pt x="6743" y="20489"/>
                  </a:cubicBezTo>
                  <a:lnTo>
                    <a:pt x="6743" y="20643"/>
                  </a:lnTo>
                  <a:cubicBezTo>
                    <a:pt x="6743" y="20771"/>
                    <a:pt x="6841" y="20875"/>
                    <a:pt x="6961" y="20875"/>
                  </a:cubicBezTo>
                  <a:lnTo>
                    <a:pt x="8171" y="20875"/>
                  </a:lnTo>
                  <a:cubicBezTo>
                    <a:pt x="8291" y="20875"/>
                    <a:pt x="8389" y="20771"/>
                    <a:pt x="8389" y="20643"/>
                  </a:cubicBezTo>
                  <a:lnTo>
                    <a:pt x="8389" y="20643"/>
                  </a:lnTo>
                  <a:lnTo>
                    <a:pt x="8389" y="20489"/>
                  </a:lnTo>
                  <a:cubicBezTo>
                    <a:pt x="8389" y="20361"/>
                    <a:pt x="8291" y="20256"/>
                    <a:pt x="8170" y="20256"/>
                  </a:cubicBezTo>
                  <a:lnTo>
                    <a:pt x="7277" y="20256"/>
                  </a:lnTo>
                  <a:close/>
                  <a:moveTo>
                    <a:pt x="1679" y="19949"/>
                  </a:moveTo>
                  <a:cubicBezTo>
                    <a:pt x="1854" y="19949"/>
                    <a:pt x="1996" y="20100"/>
                    <a:pt x="1996" y="20286"/>
                  </a:cubicBezTo>
                  <a:lnTo>
                    <a:pt x="1996" y="20328"/>
                  </a:lnTo>
                  <a:cubicBezTo>
                    <a:pt x="1996" y="20514"/>
                    <a:pt x="1854" y="20665"/>
                    <a:pt x="1679" y="20665"/>
                  </a:cubicBezTo>
                  <a:cubicBezTo>
                    <a:pt x="1505" y="20665"/>
                    <a:pt x="1363" y="20514"/>
                    <a:pt x="1363" y="20328"/>
                  </a:cubicBezTo>
                  <a:lnTo>
                    <a:pt x="1363" y="20286"/>
                  </a:lnTo>
                  <a:cubicBezTo>
                    <a:pt x="1363" y="20100"/>
                    <a:pt x="1505" y="19949"/>
                    <a:pt x="1679" y="19949"/>
                  </a:cubicBezTo>
                  <a:close/>
                  <a:moveTo>
                    <a:pt x="7277" y="18848"/>
                  </a:moveTo>
                  <a:cubicBezTo>
                    <a:pt x="7130" y="18848"/>
                    <a:pt x="7010" y="18975"/>
                    <a:pt x="7010" y="19131"/>
                  </a:cubicBezTo>
                  <a:lnTo>
                    <a:pt x="7010" y="19299"/>
                  </a:lnTo>
                  <a:cubicBezTo>
                    <a:pt x="7010" y="19455"/>
                    <a:pt x="7130" y="19582"/>
                    <a:pt x="7277" y="19582"/>
                  </a:cubicBezTo>
                  <a:lnTo>
                    <a:pt x="8549" y="19582"/>
                  </a:lnTo>
                  <a:cubicBezTo>
                    <a:pt x="8549" y="19582"/>
                    <a:pt x="8549" y="19582"/>
                    <a:pt x="8549" y="19582"/>
                  </a:cubicBezTo>
                  <a:cubicBezTo>
                    <a:pt x="8550" y="19582"/>
                    <a:pt x="8550" y="19582"/>
                    <a:pt x="8550" y="19582"/>
                  </a:cubicBezTo>
                  <a:lnTo>
                    <a:pt x="8594" y="19582"/>
                  </a:lnTo>
                  <a:cubicBezTo>
                    <a:pt x="8740" y="19582"/>
                    <a:pt x="8860" y="19455"/>
                    <a:pt x="8860" y="19299"/>
                  </a:cubicBezTo>
                  <a:lnTo>
                    <a:pt x="8860" y="19131"/>
                  </a:lnTo>
                  <a:cubicBezTo>
                    <a:pt x="8860" y="18975"/>
                    <a:pt x="8740" y="18848"/>
                    <a:pt x="8594" y="18848"/>
                  </a:cubicBezTo>
                  <a:lnTo>
                    <a:pt x="7405" y="18848"/>
                  </a:lnTo>
                  <a:close/>
                  <a:moveTo>
                    <a:pt x="7405" y="17439"/>
                  </a:moveTo>
                  <a:cubicBezTo>
                    <a:pt x="7258" y="17439"/>
                    <a:pt x="7139" y="17566"/>
                    <a:pt x="7139" y="17723"/>
                  </a:cubicBezTo>
                  <a:lnTo>
                    <a:pt x="7139" y="17890"/>
                  </a:lnTo>
                  <a:cubicBezTo>
                    <a:pt x="7139" y="18047"/>
                    <a:pt x="7258" y="18174"/>
                    <a:pt x="7405" y="18174"/>
                  </a:cubicBezTo>
                  <a:lnTo>
                    <a:pt x="8722" y="18174"/>
                  </a:lnTo>
                  <a:cubicBezTo>
                    <a:pt x="8869" y="18174"/>
                    <a:pt x="8988" y="18047"/>
                    <a:pt x="8988" y="17890"/>
                  </a:cubicBezTo>
                  <a:lnTo>
                    <a:pt x="8988" y="17723"/>
                  </a:lnTo>
                  <a:cubicBezTo>
                    <a:pt x="8988" y="17566"/>
                    <a:pt x="8869" y="17439"/>
                    <a:pt x="8722" y="17439"/>
                  </a:cubicBezTo>
                  <a:lnTo>
                    <a:pt x="7662" y="17439"/>
                  </a:lnTo>
                  <a:close/>
                  <a:moveTo>
                    <a:pt x="12409" y="16289"/>
                  </a:moveTo>
                  <a:cubicBezTo>
                    <a:pt x="12196" y="16289"/>
                    <a:pt x="12021" y="16474"/>
                    <a:pt x="12021" y="16702"/>
                  </a:cubicBezTo>
                  <a:cubicBezTo>
                    <a:pt x="12021" y="16930"/>
                    <a:pt x="12196" y="17115"/>
                    <a:pt x="12409" y="17115"/>
                  </a:cubicBezTo>
                  <a:cubicBezTo>
                    <a:pt x="12623" y="17115"/>
                    <a:pt x="12797" y="16930"/>
                    <a:pt x="12797" y="16702"/>
                  </a:cubicBezTo>
                  <a:cubicBezTo>
                    <a:pt x="12797" y="16474"/>
                    <a:pt x="12623" y="16289"/>
                    <a:pt x="12409" y="16289"/>
                  </a:cubicBezTo>
                  <a:close/>
                  <a:moveTo>
                    <a:pt x="6765" y="16274"/>
                  </a:moveTo>
                  <a:cubicBezTo>
                    <a:pt x="6727" y="16568"/>
                    <a:pt x="6643" y="16926"/>
                    <a:pt x="6460" y="17244"/>
                  </a:cubicBezTo>
                  <a:lnTo>
                    <a:pt x="6817" y="16807"/>
                  </a:lnTo>
                  <a:cubicBezTo>
                    <a:pt x="6782" y="16705"/>
                    <a:pt x="6763" y="16596"/>
                    <a:pt x="6763" y="16482"/>
                  </a:cubicBezTo>
                  <a:lnTo>
                    <a:pt x="6763" y="16314"/>
                  </a:lnTo>
                  <a:cubicBezTo>
                    <a:pt x="6763" y="16301"/>
                    <a:pt x="6764" y="16287"/>
                    <a:pt x="6765" y="16274"/>
                  </a:cubicBezTo>
                  <a:close/>
                  <a:moveTo>
                    <a:pt x="7662" y="16031"/>
                  </a:moveTo>
                  <a:cubicBezTo>
                    <a:pt x="7515" y="16031"/>
                    <a:pt x="7396" y="16158"/>
                    <a:pt x="7396" y="16314"/>
                  </a:cubicBezTo>
                  <a:lnTo>
                    <a:pt x="7396" y="16482"/>
                  </a:lnTo>
                  <a:cubicBezTo>
                    <a:pt x="7396" y="16638"/>
                    <a:pt x="7515" y="16765"/>
                    <a:pt x="7662" y="16765"/>
                  </a:cubicBezTo>
                  <a:lnTo>
                    <a:pt x="8979" y="16765"/>
                  </a:lnTo>
                  <a:cubicBezTo>
                    <a:pt x="9126" y="16765"/>
                    <a:pt x="9245" y="16638"/>
                    <a:pt x="9245" y="16482"/>
                  </a:cubicBezTo>
                  <a:lnTo>
                    <a:pt x="9245" y="16314"/>
                  </a:lnTo>
                  <a:cubicBezTo>
                    <a:pt x="9245" y="16158"/>
                    <a:pt x="9126" y="16031"/>
                    <a:pt x="8979" y="16031"/>
                  </a:cubicBezTo>
                  <a:lnTo>
                    <a:pt x="8147" y="16031"/>
                  </a:lnTo>
                  <a:cubicBezTo>
                    <a:pt x="8146" y="16031"/>
                    <a:pt x="8145" y="16031"/>
                    <a:pt x="8144" y="16031"/>
                  </a:cubicBezTo>
                  <a:cubicBezTo>
                    <a:pt x="8143" y="16031"/>
                    <a:pt x="8141" y="16031"/>
                    <a:pt x="8140" y="16031"/>
                  </a:cubicBezTo>
                  <a:lnTo>
                    <a:pt x="8064" y="16031"/>
                  </a:lnTo>
                  <a:cubicBezTo>
                    <a:pt x="8063" y="16031"/>
                    <a:pt x="8062" y="16031"/>
                    <a:pt x="8061" y="16031"/>
                  </a:cubicBezTo>
                  <a:lnTo>
                    <a:pt x="7774" y="16031"/>
                  </a:lnTo>
                  <a:cubicBezTo>
                    <a:pt x="7773" y="16031"/>
                    <a:pt x="7772" y="16031"/>
                    <a:pt x="7771" y="16031"/>
                  </a:cubicBezTo>
                  <a:close/>
                  <a:moveTo>
                    <a:pt x="6787" y="16031"/>
                  </a:moveTo>
                  <a:cubicBezTo>
                    <a:pt x="6785" y="16061"/>
                    <a:pt x="6783" y="16094"/>
                    <a:pt x="6780" y="16128"/>
                  </a:cubicBezTo>
                  <a:cubicBezTo>
                    <a:pt x="6786" y="16095"/>
                    <a:pt x="6794" y="16062"/>
                    <a:pt x="6803" y="16031"/>
                  </a:cubicBezTo>
                  <a:close/>
                  <a:moveTo>
                    <a:pt x="5155" y="14481"/>
                  </a:moveTo>
                  <a:cubicBezTo>
                    <a:pt x="4475" y="14481"/>
                    <a:pt x="3922" y="15070"/>
                    <a:pt x="3922" y="15794"/>
                  </a:cubicBezTo>
                  <a:cubicBezTo>
                    <a:pt x="3922" y="15796"/>
                    <a:pt x="3922" y="15797"/>
                    <a:pt x="3922" y="15799"/>
                  </a:cubicBezTo>
                  <a:lnTo>
                    <a:pt x="3922" y="16398"/>
                  </a:lnTo>
                  <a:cubicBezTo>
                    <a:pt x="3922" y="16584"/>
                    <a:pt x="3780" y="16735"/>
                    <a:pt x="3605" y="16735"/>
                  </a:cubicBezTo>
                  <a:lnTo>
                    <a:pt x="2910" y="16735"/>
                  </a:lnTo>
                  <a:lnTo>
                    <a:pt x="2910" y="20461"/>
                  </a:lnTo>
                  <a:lnTo>
                    <a:pt x="6111" y="20461"/>
                  </a:lnTo>
                  <a:cubicBezTo>
                    <a:pt x="6120" y="20163"/>
                    <a:pt x="6264" y="19900"/>
                    <a:pt x="6480" y="19742"/>
                  </a:cubicBezTo>
                  <a:cubicBezTo>
                    <a:pt x="6415" y="19609"/>
                    <a:pt x="6377" y="19458"/>
                    <a:pt x="6377" y="19299"/>
                  </a:cubicBezTo>
                  <a:lnTo>
                    <a:pt x="6377" y="19131"/>
                  </a:lnTo>
                  <a:cubicBezTo>
                    <a:pt x="6377" y="18855"/>
                    <a:pt x="6488" y="18607"/>
                    <a:pt x="6664" y="18432"/>
                  </a:cubicBezTo>
                  <a:cubicBezTo>
                    <a:pt x="6613" y="18352"/>
                    <a:pt x="6572" y="18263"/>
                    <a:pt x="6545" y="18168"/>
                  </a:cubicBezTo>
                  <a:lnTo>
                    <a:pt x="5528" y="19413"/>
                  </a:lnTo>
                  <a:cubicBezTo>
                    <a:pt x="5466" y="19490"/>
                    <a:pt x="5378" y="19529"/>
                    <a:pt x="5289" y="19529"/>
                  </a:cubicBezTo>
                  <a:cubicBezTo>
                    <a:pt x="5216" y="19529"/>
                    <a:pt x="5142" y="19502"/>
                    <a:pt x="5082" y="19447"/>
                  </a:cubicBezTo>
                  <a:cubicBezTo>
                    <a:pt x="4950" y="19325"/>
                    <a:pt x="4936" y="19112"/>
                    <a:pt x="5051" y="18971"/>
                  </a:cubicBezTo>
                  <a:lnTo>
                    <a:pt x="6100" y="17685"/>
                  </a:lnTo>
                  <a:cubicBezTo>
                    <a:pt x="5812" y="17933"/>
                    <a:pt x="5450" y="18059"/>
                    <a:pt x="5018" y="18059"/>
                  </a:cubicBezTo>
                  <a:cubicBezTo>
                    <a:pt x="4843" y="18059"/>
                    <a:pt x="4702" y="17908"/>
                    <a:pt x="4702" y="17722"/>
                  </a:cubicBezTo>
                  <a:cubicBezTo>
                    <a:pt x="4702" y="17536"/>
                    <a:pt x="4843" y="17385"/>
                    <a:pt x="5018" y="17385"/>
                  </a:cubicBezTo>
                  <a:cubicBezTo>
                    <a:pt x="5356" y="17385"/>
                    <a:pt x="5611" y="17281"/>
                    <a:pt x="5797" y="17068"/>
                  </a:cubicBezTo>
                  <a:cubicBezTo>
                    <a:pt x="6213" y="16591"/>
                    <a:pt x="6158" y="15728"/>
                    <a:pt x="6158" y="15719"/>
                  </a:cubicBezTo>
                  <a:cubicBezTo>
                    <a:pt x="6151" y="15626"/>
                    <a:pt x="6182" y="15533"/>
                    <a:pt x="6241" y="15465"/>
                  </a:cubicBezTo>
                  <a:cubicBezTo>
                    <a:pt x="6301" y="15396"/>
                    <a:pt x="6385" y="15357"/>
                    <a:pt x="6473" y="15357"/>
                  </a:cubicBezTo>
                  <a:lnTo>
                    <a:pt x="7774" y="15357"/>
                  </a:lnTo>
                  <a:cubicBezTo>
                    <a:pt x="8232" y="15357"/>
                    <a:pt x="8606" y="14966"/>
                    <a:pt x="8618" y="14481"/>
                  </a:cubicBezTo>
                  <a:close/>
                  <a:moveTo>
                    <a:pt x="6610" y="10059"/>
                  </a:moveTo>
                  <a:cubicBezTo>
                    <a:pt x="6412" y="10059"/>
                    <a:pt x="6251" y="10231"/>
                    <a:pt x="6251" y="10442"/>
                  </a:cubicBezTo>
                  <a:cubicBezTo>
                    <a:pt x="6251" y="10653"/>
                    <a:pt x="6412" y="10825"/>
                    <a:pt x="6610" y="10825"/>
                  </a:cubicBezTo>
                  <a:cubicBezTo>
                    <a:pt x="6809" y="10825"/>
                    <a:pt x="6970" y="10653"/>
                    <a:pt x="6970" y="10442"/>
                  </a:cubicBezTo>
                  <a:cubicBezTo>
                    <a:pt x="6970" y="10231"/>
                    <a:pt x="6809" y="10059"/>
                    <a:pt x="6610" y="10059"/>
                  </a:cubicBezTo>
                  <a:close/>
                  <a:moveTo>
                    <a:pt x="12869" y="9901"/>
                  </a:moveTo>
                  <a:cubicBezTo>
                    <a:pt x="13001" y="10023"/>
                    <a:pt x="13015" y="10236"/>
                    <a:pt x="12900" y="10377"/>
                  </a:cubicBezTo>
                  <a:lnTo>
                    <a:pt x="9181" y="14936"/>
                  </a:lnTo>
                  <a:cubicBezTo>
                    <a:pt x="9178" y="14945"/>
                    <a:pt x="9175" y="14953"/>
                    <a:pt x="9173" y="14962"/>
                  </a:cubicBezTo>
                  <a:cubicBezTo>
                    <a:pt x="9164" y="14987"/>
                    <a:pt x="9156" y="15013"/>
                    <a:pt x="9146" y="15038"/>
                  </a:cubicBezTo>
                  <a:cubicBezTo>
                    <a:pt x="9143" y="15047"/>
                    <a:pt x="9140" y="15055"/>
                    <a:pt x="9137" y="15064"/>
                  </a:cubicBezTo>
                  <a:cubicBezTo>
                    <a:pt x="9125" y="15094"/>
                    <a:pt x="9112" y="15123"/>
                    <a:pt x="9099" y="15152"/>
                  </a:cubicBezTo>
                  <a:cubicBezTo>
                    <a:pt x="9094" y="15162"/>
                    <a:pt x="9089" y="15172"/>
                    <a:pt x="9084" y="15181"/>
                  </a:cubicBezTo>
                  <a:cubicBezTo>
                    <a:pt x="9073" y="15206"/>
                    <a:pt x="9060" y="15230"/>
                    <a:pt x="9047" y="15254"/>
                  </a:cubicBezTo>
                  <a:cubicBezTo>
                    <a:pt x="9043" y="15260"/>
                    <a:pt x="9040" y="15266"/>
                    <a:pt x="9037" y="15273"/>
                  </a:cubicBezTo>
                  <a:cubicBezTo>
                    <a:pt x="9021" y="15300"/>
                    <a:pt x="9004" y="15327"/>
                    <a:pt x="8987" y="15353"/>
                  </a:cubicBezTo>
                  <a:cubicBezTo>
                    <a:pt x="8986" y="15355"/>
                    <a:pt x="8985" y="15356"/>
                    <a:pt x="8985" y="15357"/>
                  </a:cubicBezTo>
                  <a:cubicBezTo>
                    <a:pt x="9478" y="15360"/>
                    <a:pt x="9878" y="15788"/>
                    <a:pt x="9878" y="16314"/>
                  </a:cubicBezTo>
                  <a:lnTo>
                    <a:pt x="9878" y="16482"/>
                  </a:lnTo>
                  <a:cubicBezTo>
                    <a:pt x="9878" y="16800"/>
                    <a:pt x="9731" y="17081"/>
                    <a:pt x="9506" y="17255"/>
                  </a:cubicBezTo>
                  <a:cubicBezTo>
                    <a:pt x="9579" y="17394"/>
                    <a:pt x="9621" y="17553"/>
                    <a:pt x="9621" y="17723"/>
                  </a:cubicBezTo>
                  <a:lnTo>
                    <a:pt x="9621" y="17890"/>
                  </a:lnTo>
                  <a:cubicBezTo>
                    <a:pt x="9621" y="18166"/>
                    <a:pt x="9510" y="18414"/>
                    <a:pt x="9334" y="18589"/>
                  </a:cubicBezTo>
                  <a:cubicBezTo>
                    <a:pt x="9434" y="18744"/>
                    <a:pt x="9493" y="18930"/>
                    <a:pt x="9493" y="19131"/>
                  </a:cubicBezTo>
                  <a:lnTo>
                    <a:pt x="9493" y="19299"/>
                  </a:lnTo>
                  <a:cubicBezTo>
                    <a:pt x="9493" y="19685"/>
                    <a:pt x="9276" y="20018"/>
                    <a:pt x="8966" y="20169"/>
                  </a:cubicBezTo>
                  <a:cubicBezTo>
                    <a:pt x="9002" y="20269"/>
                    <a:pt x="9022" y="20376"/>
                    <a:pt x="9022" y="20489"/>
                  </a:cubicBezTo>
                  <a:lnTo>
                    <a:pt x="9022" y="20643"/>
                  </a:lnTo>
                  <a:cubicBezTo>
                    <a:pt x="9022" y="21143"/>
                    <a:pt x="8640" y="21549"/>
                    <a:pt x="8171" y="21549"/>
                  </a:cubicBezTo>
                  <a:lnTo>
                    <a:pt x="6961" y="21549"/>
                  </a:lnTo>
                  <a:cubicBezTo>
                    <a:pt x="6662" y="21549"/>
                    <a:pt x="6400" y="21384"/>
                    <a:pt x="6248" y="21135"/>
                  </a:cubicBezTo>
                  <a:lnTo>
                    <a:pt x="2910" y="21135"/>
                  </a:lnTo>
                  <a:lnTo>
                    <a:pt x="2910" y="21263"/>
                  </a:lnTo>
                  <a:cubicBezTo>
                    <a:pt x="2910" y="21449"/>
                    <a:pt x="2768" y="21600"/>
                    <a:pt x="2593" y="21600"/>
                  </a:cubicBezTo>
                  <a:lnTo>
                    <a:pt x="915" y="21600"/>
                  </a:lnTo>
                  <a:cubicBezTo>
                    <a:pt x="740" y="21600"/>
                    <a:pt x="599" y="21449"/>
                    <a:pt x="599" y="21263"/>
                  </a:cubicBezTo>
                  <a:cubicBezTo>
                    <a:pt x="599" y="21077"/>
                    <a:pt x="740" y="20926"/>
                    <a:pt x="915" y="20926"/>
                  </a:cubicBezTo>
                  <a:lnTo>
                    <a:pt x="2277" y="20926"/>
                  </a:lnTo>
                  <a:lnTo>
                    <a:pt x="2277" y="16270"/>
                  </a:lnTo>
                  <a:lnTo>
                    <a:pt x="316" y="16270"/>
                  </a:lnTo>
                  <a:cubicBezTo>
                    <a:pt x="142" y="16270"/>
                    <a:pt x="0" y="16119"/>
                    <a:pt x="0" y="15933"/>
                  </a:cubicBezTo>
                  <a:cubicBezTo>
                    <a:pt x="0" y="15747"/>
                    <a:pt x="142" y="15596"/>
                    <a:pt x="316" y="15596"/>
                  </a:cubicBezTo>
                  <a:lnTo>
                    <a:pt x="2593" y="15596"/>
                  </a:lnTo>
                  <a:cubicBezTo>
                    <a:pt x="2768" y="15596"/>
                    <a:pt x="2910" y="15747"/>
                    <a:pt x="2910" y="15933"/>
                  </a:cubicBezTo>
                  <a:lnTo>
                    <a:pt x="2910" y="16061"/>
                  </a:lnTo>
                  <a:lnTo>
                    <a:pt x="3289" y="16061"/>
                  </a:lnTo>
                  <a:lnTo>
                    <a:pt x="3289" y="15794"/>
                  </a:lnTo>
                  <a:cubicBezTo>
                    <a:pt x="3289" y="14699"/>
                    <a:pt x="4126" y="13807"/>
                    <a:pt x="5155" y="13807"/>
                  </a:cubicBezTo>
                  <a:lnTo>
                    <a:pt x="8640" y="13807"/>
                  </a:lnTo>
                  <a:cubicBezTo>
                    <a:pt x="8804" y="13807"/>
                    <a:pt x="8957" y="13875"/>
                    <a:pt x="9073" y="13999"/>
                  </a:cubicBezTo>
                  <a:cubicBezTo>
                    <a:pt x="9079" y="14005"/>
                    <a:pt x="9084" y="14013"/>
                    <a:pt x="9090" y="14020"/>
                  </a:cubicBezTo>
                  <a:lnTo>
                    <a:pt x="12422" y="9935"/>
                  </a:lnTo>
                  <a:cubicBezTo>
                    <a:pt x="12537" y="9794"/>
                    <a:pt x="12737" y="9779"/>
                    <a:pt x="12869" y="9901"/>
                  </a:cubicBezTo>
                  <a:close/>
                  <a:moveTo>
                    <a:pt x="14342" y="8830"/>
                  </a:moveTo>
                  <a:cubicBezTo>
                    <a:pt x="14144" y="8830"/>
                    <a:pt x="13983" y="9001"/>
                    <a:pt x="13983" y="9213"/>
                  </a:cubicBezTo>
                  <a:cubicBezTo>
                    <a:pt x="13983" y="9424"/>
                    <a:pt x="14144" y="9595"/>
                    <a:pt x="14342" y="9595"/>
                  </a:cubicBezTo>
                  <a:cubicBezTo>
                    <a:pt x="14541" y="9595"/>
                    <a:pt x="14702" y="9424"/>
                    <a:pt x="14702" y="9213"/>
                  </a:cubicBezTo>
                  <a:cubicBezTo>
                    <a:pt x="14702" y="9001"/>
                    <a:pt x="14541" y="8830"/>
                    <a:pt x="14342" y="8830"/>
                  </a:cubicBezTo>
                  <a:close/>
                  <a:moveTo>
                    <a:pt x="10476" y="6291"/>
                  </a:moveTo>
                  <a:cubicBezTo>
                    <a:pt x="10278" y="6291"/>
                    <a:pt x="10117" y="6463"/>
                    <a:pt x="10117" y="6674"/>
                  </a:cubicBezTo>
                  <a:cubicBezTo>
                    <a:pt x="10117" y="6885"/>
                    <a:pt x="10278" y="7057"/>
                    <a:pt x="10476" y="7057"/>
                  </a:cubicBezTo>
                  <a:cubicBezTo>
                    <a:pt x="10675" y="7057"/>
                    <a:pt x="10836" y="6885"/>
                    <a:pt x="10836" y="6674"/>
                  </a:cubicBezTo>
                  <a:cubicBezTo>
                    <a:pt x="10836" y="6463"/>
                    <a:pt x="10675" y="6291"/>
                    <a:pt x="10476" y="6291"/>
                  </a:cubicBezTo>
                  <a:close/>
                  <a:moveTo>
                    <a:pt x="20347" y="6269"/>
                  </a:moveTo>
                  <a:cubicBezTo>
                    <a:pt x="20522" y="6269"/>
                    <a:pt x="20663" y="6420"/>
                    <a:pt x="20663" y="6606"/>
                  </a:cubicBezTo>
                  <a:lnTo>
                    <a:pt x="20663" y="14505"/>
                  </a:lnTo>
                  <a:cubicBezTo>
                    <a:pt x="20663" y="14691"/>
                    <a:pt x="20522" y="14842"/>
                    <a:pt x="20347" y="14842"/>
                  </a:cubicBezTo>
                  <a:lnTo>
                    <a:pt x="12726" y="14842"/>
                  </a:lnTo>
                  <a:lnTo>
                    <a:pt x="12726" y="15669"/>
                  </a:lnTo>
                  <a:cubicBezTo>
                    <a:pt x="13134" y="15811"/>
                    <a:pt x="13430" y="16220"/>
                    <a:pt x="13430" y="16702"/>
                  </a:cubicBezTo>
                  <a:cubicBezTo>
                    <a:pt x="13430" y="17302"/>
                    <a:pt x="12972" y="17789"/>
                    <a:pt x="12409" y="17789"/>
                  </a:cubicBezTo>
                  <a:cubicBezTo>
                    <a:pt x="11847" y="17789"/>
                    <a:pt x="11389" y="17302"/>
                    <a:pt x="11389" y="16702"/>
                  </a:cubicBezTo>
                  <a:cubicBezTo>
                    <a:pt x="11389" y="16221"/>
                    <a:pt x="11685" y="15811"/>
                    <a:pt x="12093" y="15669"/>
                  </a:cubicBezTo>
                  <a:lnTo>
                    <a:pt x="12093" y="14842"/>
                  </a:lnTo>
                  <a:lnTo>
                    <a:pt x="10637" y="14842"/>
                  </a:lnTo>
                  <a:cubicBezTo>
                    <a:pt x="10462" y="14842"/>
                    <a:pt x="10321" y="14691"/>
                    <a:pt x="10321" y="14505"/>
                  </a:cubicBezTo>
                  <a:cubicBezTo>
                    <a:pt x="10321" y="14319"/>
                    <a:pt x="10462" y="14168"/>
                    <a:pt x="10637" y="14168"/>
                  </a:cubicBezTo>
                  <a:lnTo>
                    <a:pt x="20030" y="14168"/>
                  </a:lnTo>
                  <a:lnTo>
                    <a:pt x="20030" y="6606"/>
                  </a:lnTo>
                  <a:cubicBezTo>
                    <a:pt x="20030" y="6420"/>
                    <a:pt x="20172" y="6269"/>
                    <a:pt x="20347" y="6269"/>
                  </a:cubicBezTo>
                  <a:close/>
                  <a:moveTo>
                    <a:pt x="18208" y="5315"/>
                  </a:moveTo>
                  <a:cubicBezTo>
                    <a:pt x="18010" y="5315"/>
                    <a:pt x="17849" y="5486"/>
                    <a:pt x="17849" y="5697"/>
                  </a:cubicBezTo>
                  <a:cubicBezTo>
                    <a:pt x="17849" y="5909"/>
                    <a:pt x="18010" y="6080"/>
                    <a:pt x="18208" y="6080"/>
                  </a:cubicBezTo>
                  <a:cubicBezTo>
                    <a:pt x="18407" y="6080"/>
                    <a:pt x="18568" y="5909"/>
                    <a:pt x="18568" y="5697"/>
                  </a:cubicBezTo>
                  <a:cubicBezTo>
                    <a:pt x="18568" y="5486"/>
                    <a:pt x="18407" y="5315"/>
                    <a:pt x="18208" y="5315"/>
                  </a:cubicBezTo>
                  <a:close/>
                  <a:moveTo>
                    <a:pt x="18208" y="4641"/>
                  </a:moveTo>
                  <a:cubicBezTo>
                    <a:pt x="18756" y="4641"/>
                    <a:pt x="19201" y="5115"/>
                    <a:pt x="19201" y="5698"/>
                  </a:cubicBezTo>
                  <a:cubicBezTo>
                    <a:pt x="19201" y="6280"/>
                    <a:pt x="18756" y="6754"/>
                    <a:pt x="18208" y="6754"/>
                  </a:cubicBezTo>
                  <a:cubicBezTo>
                    <a:pt x="18022" y="6754"/>
                    <a:pt x="17848" y="6699"/>
                    <a:pt x="17699" y="6604"/>
                  </a:cubicBezTo>
                  <a:lnTo>
                    <a:pt x="15263" y="8819"/>
                  </a:lnTo>
                  <a:cubicBezTo>
                    <a:pt x="15309" y="8940"/>
                    <a:pt x="15335" y="9073"/>
                    <a:pt x="15335" y="9213"/>
                  </a:cubicBezTo>
                  <a:cubicBezTo>
                    <a:pt x="15335" y="9795"/>
                    <a:pt x="14890" y="10269"/>
                    <a:pt x="14342" y="10269"/>
                  </a:cubicBezTo>
                  <a:cubicBezTo>
                    <a:pt x="13795" y="10269"/>
                    <a:pt x="13350" y="9795"/>
                    <a:pt x="13350" y="9213"/>
                  </a:cubicBezTo>
                  <a:cubicBezTo>
                    <a:pt x="13350" y="9131"/>
                    <a:pt x="13359" y="9052"/>
                    <a:pt x="13375" y="8976"/>
                  </a:cubicBezTo>
                  <a:lnTo>
                    <a:pt x="11104" y="7492"/>
                  </a:lnTo>
                  <a:cubicBezTo>
                    <a:pt x="10933" y="7641"/>
                    <a:pt x="10714" y="7731"/>
                    <a:pt x="10476" y="7731"/>
                  </a:cubicBezTo>
                  <a:cubicBezTo>
                    <a:pt x="10298" y="7731"/>
                    <a:pt x="10131" y="7680"/>
                    <a:pt x="9986" y="7592"/>
                  </a:cubicBezTo>
                  <a:lnTo>
                    <a:pt x="7517" y="10012"/>
                  </a:lnTo>
                  <a:cubicBezTo>
                    <a:pt x="7572" y="10143"/>
                    <a:pt x="7603" y="10289"/>
                    <a:pt x="7603" y="10442"/>
                  </a:cubicBezTo>
                  <a:cubicBezTo>
                    <a:pt x="7603" y="11025"/>
                    <a:pt x="7158" y="11499"/>
                    <a:pt x="6610" y="11499"/>
                  </a:cubicBezTo>
                  <a:cubicBezTo>
                    <a:pt x="6063" y="11499"/>
                    <a:pt x="5618" y="11025"/>
                    <a:pt x="5618" y="10442"/>
                  </a:cubicBezTo>
                  <a:cubicBezTo>
                    <a:pt x="5618" y="9859"/>
                    <a:pt x="6063" y="9385"/>
                    <a:pt x="6610" y="9385"/>
                  </a:cubicBezTo>
                  <a:cubicBezTo>
                    <a:pt x="6784" y="9385"/>
                    <a:pt x="6946" y="9433"/>
                    <a:pt x="7088" y="9516"/>
                  </a:cubicBezTo>
                  <a:lnTo>
                    <a:pt x="9564" y="7090"/>
                  </a:lnTo>
                  <a:cubicBezTo>
                    <a:pt x="9513" y="6962"/>
                    <a:pt x="9484" y="6822"/>
                    <a:pt x="9484" y="6674"/>
                  </a:cubicBezTo>
                  <a:cubicBezTo>
                    <a:pt x="9484" y="6091"/>
                    <a:pt x="9929" y="5617"/>
                    <a:pt x="10476" y="5617"/>
                  </a:cubicBezTo>
                  <a:cubicBezTo>
                    <a:pt x="11024" y="5617"/>
                    <a:pt x="11469" y="6091"/>
                    <a:pt x="11469" y="6674"/>
                  </a:cubicBezTo>
                  <a:cubicBezTo>
                    <a:pt x="11469" y="6759"/>
                    <a:pt x="11459" y="6842"/>
                    <a:pt x="11441" y="6922"/>
                  </a:cubicBezTo>
                  <a:lnTo>
                    <a:pt x="13707" y="8402"/>
                  </a:lnTo>
                  <a:cubicBezTo>
                    <a:pt x="13879" y="8248"/>
                    <a:pt x="14101" y="8156"/>
                    <a:pt x="14342" y="8156"/>
                  </a:cubicBezTo>
                  <a:cubicBezTo>
                    <a:pt x="14529" y="8156"/>
                    <a:pt x="14703" y="8211"/>
                    <a:pt x="14852" y="8306"/>
                  </a:cubicBezTo>
                  <a:lnTo>
                    <a:pt x="17288" y="6092"/>
                  </a:lnTo>
                  <a:cubicBezTo>
                    <a:pt x="17242" y="5970"/>
                    <a:pt x="17216" y="5837"/>
                    <a:pt x="17216" y="5698"/>
                  </a:cubicBezTo>
                  <a:cubicBezTo>
                    <a:pt x="17216" y="5115"/>
                    <a:pt x="17661" y="4641"/>
                    <a:pt x="18208" y="4641"/>
                  </a:cubicBezTo>
                  <a:close/>
                  <a:moveTo>
                    <a:pt x="3535" y="0"/>
                  </a:moveTo>
                  <a:lnTo>
                    <a:pt x="7425" y="0"/>
                  </a:lnTo>
                  <a:cubicBezTo>
                    <a:pt x="7600" y="0"/>
                    <a:pt x="7742" y="151"/>
                    <a:pt x="7742" y="337"/>
                  </a:cubicBezTo>
                  <a:cubicBezTo>
                    <a:pt x="7742" y="523"/>
                    <a:pt x="7600" y="674"/>
                    <a:pt x="7425" y="674"/>
                  </a:cubicBezTo>
                  <a:lnTo>
                    <a:pt x="3852" y="674"/>
                  </a:lnTo>
                  <a:lnTo>
                    <a:pt x="3852" y="2143"/>
                  </a:lnTo>
                  <a:lnTo>
                    <a:pt x="20967" y="2143"/>
                  </a:lnTo>
                  <a:lnTo>
                    <a:pt x="20967" y="674"/>
                  </a:lnTo>
                  <a:lnTo>
                    <a:pt x="8691" y="674"/>
                  </a:lnTo>
                  <a:cubicBezTo>
                    <a:pt x="8516" y="674"/>
                    <a:pt x="8374" y="523"/>
                    <a:pt x="8374" y="337"/>
                  </a:cubicBezTo>
                  <a:cubicBezTo>
                    <a:pt x="8374" y="151"/>
                    <a:pt x="8516" y="0"/>
                    <a:pt x="8691" y="0"/>
                  </a:cubicBezTo>
                  <a:lnTo>
                    <a:pt x="21284" y="0"/>
                  </a:lnTo>
                  <a:cubicBezTo>
                    <a:pt x="21458" y="0"/>
                    <a:pt x="21600" y="151"/>
                    <a:pt x="21600" y="337"/>
                  </a:cubicBezTo>
                  <a:lnTo>
                    <a:pt x="21600" y="2480"/>
                  </a:lnTo>
                  <a:cubicBezTo>
                    <a:pt x="21600" y="2666"/>
                    <a:pt x="21458" y="2817"/>
                    <a:pt x="21284" y="2817"/>
                  </a:cubicBezTo>
                  <a:lnTo>
                    <a:pt x="20663" y="2817"/>
                  </a:lnTo>
                  <a:lnTo>
                    <a:pt x="20663" y="5258"/>
                  </a:lnTo>
                  <a:cubicBezTo>
                    <a:pt x="20663" y="5444"/>
                    <a:pt x="20522" y="5595"/>
                    <a:pt x="20347" y="5595"/>
                  </a:cubicBezTo>
                  <a:cubicBezTo>
                    <a:pt x="20172" y="5595"/>
                    <a:pt x="20030" y="5444"/>
                    <a:pt x="20030" y="5258"/>
                  </a:cubicBezTo>
                  <a:lnTo>
                    <a:pt x="20030" y="2817"/>
                  </a:lnTo>
                  <a:lnTo>
                    <a:pt x="4788" y="2817"/>
                  </a:lnTo>
                  <a:lnTo>
                    <a:pt x="4788" y="12956"/>
                  </a:lnTo>
                  <a:cubicBezTo>
                    <a:pt x="4788" y="13142"/>
                    <a:pt x="4647" y="13293"/>
                    <a:pt x="4472" y="13293"/>
                  </a:cubicBezTo>
                  <a:cubicBezTo>
                    <a:pt x="4297" y="13293"/>
                    <a:pt x="4156" y="13142"/>
                    <a:pt x="4156" y="12956"/>
                  </a:cubicBezTo>
                  <a:lnTo>
                    <a:pt x="4156" y="2817"/>
                  </a:lnTo>
                  <a:lnTo>
                    <a:pt x="3535" y="2817"/>
                  </a:lnTo>
                  <a:cubicBezTo>
                    <a:pt x="3361" y="2817"/>
                    <a:pt x="3219" y="2666"/>
                    <a:pt x="3219" y="2480"/>
                  </a:cubicBezTo>
                  <a:lnTo>
                    <a:pt x="3219" y="337"/>
                  </a:lnTo>
                  <a:cubicBezTo>
                    <a:pt x="3219" y="151"/>
                    <a:pt x="3361" y="0"/>
                    <a:pt x="3535"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101" name="Group 100">
            <a:extLst>
              <a:ext uri="{FF2B5EF4-FFF2-40B4-BE49-F238E27FC236}">
                <a16:creationId xmlns:a16="http://schemas.microsoft.com/office/drawing/2014/main" id="{96825E80-6F4D-4AF9-B8B9-614E81431838}"/>
              </a:ext>
            </a:extLst>
          </p:cNvPr>
          <p:cNvGrpSpPr/>
          <p:nvPr/>
        </p:nvGrpSpPr>
        <p:grpSpPr>
          <a:xfrm>
            <a:off x="9254060" y="2639369"/>
            <a:ext cx="1734960" cy="664789"/>
            <a:chOff x="9260528" y="2527456"/>
            <a:chExt cx="1734960" cy="664789"/>
          </a:xfrm>
        </p:grpSpPr>
        <p:sp>
          <p:nvSpPr>
            <p:cNvPr id="32" name="TextBox 31">
              <a:extLst>
                <a:ext uri="{FF2B5EF4-FFF2-40B4-BE49-F238E27FC236}">
                  <a16:creationId xmlns:a16="http://schemas.microsoft.com/office/drawing/2014/main" id="{AB09C00F-27E5-464B-89E0-26FEF693A4AF}"/>
                </a:ext>
              </a:extLst>
            </p:cNvPr>
            <p:cNvSpPr txBox="1"/>
            <p:nvPr/>
          </p:nvSpPr>
          <p:spPr>
            <a:xfrm>
              <a:off x="9260528" y="2949293"/>
              <a:ext cx="1734960"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Empowered Team</a:t>
              </a:r>
            </a:p>
          </p:txBody>
        </p:sp>
        <p:sp>
          <p:nvSpPr>
            <p:cNvPr id="37" name="Полилиния 549">
              <a:extLst>
                <a:ext uri="{FF2B5EF4-FFF2-40B4-BE49-F238E27FC236}">
                  <a16:creationId xmlns:a16="http://schemas.microsoft.com/office/drawing/2014/main" id="{42900045-3AC8-4CC7-BB71-50EB9E6F01E7}"/>
                </a:ext>
              </a:extLst>
            </p:cNvPr>
            <p:cNvSpPr/>
            <p:nvPr/>
          </p:nvSpPr>
          <p:spPr>
            <a:xfrm>
              <a:off x="10012576" y="2527456"/>
              <a:ext cx="230866" cy="323202"/>
            </a:xfrm>
            <a:custGeom>
              <a:avLst/>
              <a:gdLst/>
              <a:ahLst/>
              <a:cxnLst>
                <a:cxn ang="0">
                  <a:pos x="wd2" y="hd2"/>
                </a:cxn>
                <a:cxn ang="5400000">
                  <a:pos x="wd2" y="hd2"/>
                </a:cxn>
                <a:cxn ang="10800000">
                  <a:pos x="wd2" y="hd2"/>
                </a:cxn>
                <a:cxn ang="16200000">
                  <a:pos x="wd2" y="hd2"/>
                </a:cxn>
              </a:cxnLst>
              <a:rect l="0" t="0" r="r" b="b"/>
              <a:pathLst>
                <a:path w="21566" h="21600" extrusionOk="0">
                  <a:moveTo>
                    <a:pt x="6646" y="19127"/>
                  </a:moveTo>
                  <a:lnTo>
                    <a:pt x="6646" y="20850"/>
                  </a:lnTo>
                  <a:lnTo>
                    <a:pt x="7855" y="20850"/>
                  </a:lnTo>
                  <a:cubicBezTo>
                    <a:pt x="8416" y="20850"/>
                    <a:pt x="8872" y="20525"/>
                    <a:pt x="8872" y="20125"/>
                  </a:cubicBezTo>
                  <a:lnTo>
                    <a:pt x="8872" y="19852"/>
                  </a:lnTo>
                  <a:cubicBezTo>
                    <a:pt x="8872" y="19453"/>
                    <a:pt x="8416" y="19127"/>
                    <a:pt x="7855" y="19127"/>
                  </a:cubicBezTo>
                  <a:close/>
                  <a:moveTo>
                    <a:pt x="13711" y="19127"/>
                  </a:moveTo>
                  <a:cubicBezTo>
                    <a:pt x="13586" y="19127"/>
                    <a:pt x="13465" y="19143"/>
                    <a:pt x="13350" y="19174"/>
                  </a:cubicBezTo>
                  <a:cubicBezTo>
                    <a:pt x="12958" y="19280"/>
                    <a:pt x="12694" y="19553"/>
                    <a:pt x="12694" y="19852"/>
                  </a:cubicBezTo>
                  <a:lnTo>
                    <a:pt x="12694" y="20125"/>
                  </a:lnTo>
                  <a:cubicBezTo>
                    <a:pt x="12694" y="20525"/>
                    <a:pt x="13150" y="20850"/>
                    <a:pt x="13710" y="20850"/>
                  </a:cubicBezTo>
                  <a:lnTo>
                    <a:pt x="14920" y="20850"/>
                  </a:lnTo>
                  <a:lnTo>
                    <a:pt x="14920" y="19127"/>
                  </a:lnTo>
                  <a:lnTo>
                    <a:pt x="14915" y="19127"/>
                  </a:lnTo>
                  <a:close/>
                  <a:moveTo>
                    <a:pt x="14587" y="17072"/>
                  </a:moveTo>
                  <a:lnTo>
                    <a:pt x="13860" y="18495"/>
                  </a:lnTo>
                  <a:lnTo>
                    <a:pt x="14605" y="18495"/>
                  </a:lnTo>
                  <a:lnTo>
                    <a:pt x="15243" y="17243"/>
                  </a:lnTo>
                  <a:close/>
                  <a:moveTo>
                    <a:pt x="15477" y="16057"/>
                  </a:moveTo>
                  <a:cubicBezTo>
                    <a:pt x="15379" y="16032"/>
                    <a:pt x="15277" y="16040"/>
                    <a:pt x="15193" y="16072"/>
                  </a:cubicBezTo>
                  <a:cubicBezTo>
                    <a:pt x="15184" y="16075"/>
                    <a:pt x="15176" y="16079"/>
                    <a:pt x="15167" y="16083"/>
                  </a:cubicBezTo>
                  <a:cubicBezTo>
                    <a:pt x="15156" y="16088"/>
                    <a:pt x="15145" y="16094"/>
                    <a:pt x="15135" y="16100"/>
                  </a:cubicBezTo>
                  <a:cubicBezTo>
                    <a:pt x="15127" y="16104"/>
                    <a:pt x="15120" y="16109"/>
                    <a:pt x="15113" y="16114"/>
                  </a:cubicBezTo>
                  <a:cubicBezTo>
                    <a:pt x="15105" y="16119"/>
                    <a:pt x="15098" y="16125"/>
                    <a:pt x="15091" y="16131"/>
                  </a:cubicBezTo>
                  <a:cubicBezTo>
                    <a:pt x="15081" y="16139"/>
                    <a:pt x="15072" y="16148"/>
                    <a:pt x="15063" y="16157"/>
                  </a:cubicBezTo>
                  <a:cubicBezTo>
                    <a:pt x="15061" y="16159"/>
                    <a:pt x="15059" y="16162"/>
                    <a:pt x="15057" y="16164"/>
                  </a:cubicBezTo>
                  <a:cubicBezTo>
                    <a:pt x="15046" y="16177"/>
                    <a:pt x="15036" y="16191"/>
                    <a:pt x="15029" y="16206"/>
                  </a:cubicBezTo>
                  <a:lnTo>
                    <a:pt x="14890" y="16477"/>
                  </a:lnTo>
                  <a:lnTo>
                    <a:pt x="15547" y="16648"/>
                  </a:lnTo>
                  <a:lnTo>
                    <a:pt x="15685" y="16376"/>
                  </a:lnTo>
                  <a:cubicBezTo>
                    <a:pt x="15714" y="16320"/>
                    <a:pt x="15712" y="16260"/>
                    <a:pt x="15686" y="16208"/>
                  </a:cubicBezTo>
                  <a:cubicBezTo>
                    <a:pt x="15653" y="16140"/>
                    <a:pt x="15578" y="16083"/>
                    <a:pt x="15477" y="16057"/>
                  </a:cubicBezTo>
                  <a:close/>
                  <a:moveTo>
                    <a:pt x="17527" y="15068"/>
                  </a:moveTo>
                  <a:cubicBezTo>
                    <a:pt x="17546" y="15094"/>
                    <a:pt x="17565" y="15120"/>
                    <a:pt x="17584" y="15146"/>
                  </a:cubicBezTo>
                  <a:cubicBezTo>
                    <a:pt x="17601" y="15169"/>
                    <a:pt x="17618" y="15193"/>
                    <a:pt x="17634" y="15216"/>
                  </a:cubicBezTo>
                  <a:cubicBezTo>
                    <a:pt x="17651" y="15241"/>
                    <a:pt x="17668" y="15265"/>
                    <a:pt x="17684" y="15290"/>
                  </a:cubicBezTo>
                  <a:cubicBezTo>
                    <a:pt x="17694" y="15306"/>
                    <a:pt x="17704" y="15321"/>
                    <a:pt x="17714" y="15337"/>
                  </a:cubicBezTo>
                  <a:cubicBezTo>
                    <a:pt x="17729" y="15361"/>
                    <a:pt x="17744" y="15385"/>
                    <a:pt x="17758" y="15409"/>
                  </a:cubicBezTo>
                  <a:cubicBezTo>
                    <a:pt x="17768" y="15425"/>
                    <a:pt x="17777" y="15441"/>
                    <a:pt x="17786" y="15457"/>
                  </a:cubicBezTo>
                  <a:cubicBezTo>
                    <a:pt x="17800" y="15482"/>
                    <a:pt x="17814" y="15506"/>
                    <a:pt x="17828" y="15531"/>
                  </a:cubicBezTo>
                  <a:cubicBezTo>
                    <a:pt x="17836" y="15547"/>
                    <a:pt x="17844" y="15562"/>
                    <a:pt x="17853" y="15578"/>
                  </a:cubicBezTo>
                  <a:cubicBezTo>
                    <a:pt x="17866" y="15604"/>
                    <a:pt x="17879" y="15630"/>
                    <a:pt x="17892" y="15657"/>
                  </a:cubicBezTo>
                  <a:cubicBezTo>
                    <a:pt x="17899" y="15671"/>
                    <a:pt x="17906" y="15686"/>
                    <a:pt x="17913" y="15701"/>
                  </a:cubicBezTo>
                  <a:cubicBezTo>
                    <a:pt x="17927" y="15730"/>
                    <a:pt x="17940" y="15759"/>
                    <a:pt x="17952" y="15788"/>
                  </a:cubicBezTo>
                  <a:cubicBezTo>
                    <a:pt x="17958" y="15800"/>
                    <a:pt x="17963" y="15812"/>
                    <a:pt x="17968" y="15824"/>
                  </a:cubicBezTo>
                  <a:cubicBezTo>
                    <a:pt x="17984" y="15863"/>
                    <a:pt x="17999" y="15902"/>
                    <a:pt x="18014" y="15941"/>
                  </a:cubicBezTo>
                  <a:cubicBezTo>
                    <a:pt x="18015" y="15944"/>
                    <a:pt x="18016" y="15947"/>
                    <a:pt x="18017" y="15950"/>
                  </a:cubicBezTo>
                  <a:cubicBezTo>
                    <a:pt x="18033" y="15993"/>
                    <a:pt x="18048" y="16037"/>
                    <a:pt x="18061" y="16081"/>
                  </a:cubicBezTo>
                  <a:cubicBezTo>
                    <a:pt x="18063" y="16087"/>
                    <a:pt x="18065" y="16094"/>
                    <a:pt x="18067" y="16100"/>
                  </a:cubicBezTo>
                  <a:cubicBezTo>
                    <a:pt x="18078" y="16136"/>
                    <a:pt x="18089" y="16173"/>
                    <a:pt x="18098" y="16209"/>
                  </a:cubicBezTo>
                  <a:cubicBezTo>
                    <a:pt x="18102" y="16222"/>
                    <a:pt x="18105" y="16235"/>
                    <a:pt x="18108" y="16247"/>
                  </a:cubicBezTo>
                  <a:cubicBezTo>
                    <a:pt x="18115" y="16278"/>
                    <a:pt x="18123" y="16309"/>
                    <a:pt x="18129" y="16340"/>
                  </a:cubicBezTo>
                  <a:cubicBezTo>
                    <a:pt x="18132" y="16354"/>
                    <a:pt x="18135" y="16369"/>
                    <a:pt x="18138" y="16384"/>
                  </a:cubicBezTo>
                  <a:cubicBezTo>
                    <a:pt x="18144" y="16413"/>
                    <a:pt x="18149" y="16442"/>
                    <a:pt x="18154" y="16472"/>
                  </a:cubicBezTo>
                  <a:cubicBezTo>
                    <a:pt x="18157" y="16487"/>
                    <a:pt x="18159" y="16502"/>
                    <a:pt x="18161" y="16518"/>
                  </a:cubicBezTo>
                  <a:cubicBezTo>
                    <a:pt x="18166" y="16547"/>
                    <a:pt x="18169" y="16577"/>
                    <a:pt x="18173" y="16607"/>
                  </a:cubicBezTo>
                  <a:cubicBezTo>
                    <a:pt x="18174" y="16622"/>
                    <a:pt x="18176" y="16636"/>
                    <a:pt x="18178" y="16651"/>
                  </a:cubicBezTo>
                  <a:cubicBezTo>
                    <a:pt x="18181" y="16684"/>
                    <a:pt x="18183" y="16717"/>
                    <a:pt x="18185" y="16749"/>
                  </a:cubicBezTo>
                  <a:cubicBezTo>
                    <a:pt x="18186" y="16761"/>
                    <a:pt x="18187" y="16773"/>
                    <a:pt x="18188" y="16785"/>
                  </a:cubicBezTo>
                  <a:cubicBezTo>
                    <a:pt x="18190" y="16830"/>
                    <a:pt x="18191" y="16875"/>
                    <a:pt x="18191" y="16920"/>
                  </a:cubicBezTo>
                  <a:lnTo>
                    <a:pt x="18191" y="18694"/>
                  </a:lnTo>
                  <a:cubicBezTo>
                    <a:pt x="18191" y="18868"/>
                    <a:pt x="17993" y="19010"/>
                    <a:pt x="17748" y="19010"/>
                  </a:cubicBezTo>
                  <a:lnTo>
                    <a:pt x="15927" y="19010"/>
                  </a:lnTo>
                  <a:lnTo>
                    <a:pt x="15927" y="20967"/>
                  </a:lnTo>
                  <a:lnTo>
                    <a:pt x="19307" y="20967"/>
                  </a:lnTo>
                  <a:cubicBezTo>
                    <a:pt x="20063" y="20967"/>
                    <a:pt x="20679" y="20528"/>
                    <a:pt x="20679" y="19989"/>
                  </a:cubicBezTo>
                  <a:cubicBezTo>
                    <a:pt x="20679" y="17554"/>
                    <a:pt x="19271" y="16026"/>
                    <a:pt x="17527" y="15068"/>
                  </a:cubicBezTo>
                  <a:close/>
                  <a:moveTo>
                    <a:pt x="14991" y="14105"/>
                  </a:moveTo>
                  <a:lnTo>
                    <a:pt x="11179" y="19513"/>
                  </a:lnTo>
                  <a:cubicBezTo>
                    <a:pt x="11104" y="19620"/>
                    <a:pt x="10951" y="19687"/>
                    <a:pt x="10783" y="19687"/>
                  </a:cubicBezTo>
                  <a:cubicBezTo>
                    <a:pt x="10615" y="19687"/>
                    <a:pt x="10462" y="19620"/>
                    <a:pt x="10387" y="19513"/>
                  </a:cubicBezTo>
                  <a:lnTo>
                    <a:pt x="6575" y="14105"/>
                  </a:lnTo>
                  <a:cubicBezTo>
                    <a:pt x="5398" y="14576"/>
                    <a:pt x="4581" y="15396"/>
                    <a:pt x="4337" y="16333"/>
                  </a:cubicBezTo>
                  <a:cubicBezTo>
                    <a:pt x="4337" y="16333"/>
                    <a:pt x="4337" y="16333"/>
                    <a:pt x="4337" y="16333"/>
                  </a:cubicBezTo>
                  <a:cubicBezTo>
                    <a:pt x="4288" y="16524"/>
                    <a:pt x="4262" y="16721"/>
                    <a:pt x="4262" y="16920"/>
                  </a:cubicBezTo>
                  <a:lnTo>
                    <a:pt x="4262" y="16920"/>
                  </a:lnTo>
                  <a:lnTo>
                    <a:pt x="4262" y="18377"/>
                  </a:lnTo>
                  <a:lnTo>
                    <a:pt x="6202" y="18377"/>
                  </a:lnTo>
                  <a:cubicBezTo>
                    <a:pt x="6342" y="18377"/>
                    <a:pt x="6466" y="18423"/>
                    <a:pt x="6547" y="18495"/>
                  </a:cubicBezTo>
                  <a:lnTo>
                    <a:pt x="7856" y="18495"/>
                  </a:lnTo>
                  <a:cubicBezTo>
                    <a:pt x="8905" y="18495"/>
                    <a:pt x="9759" y="19104"/>
                    <a:pt x="9759" y="19852"/>
                  </a:cubicBezTo>
                  <a:lnTo>
                    <a:pt x="9759" y="20125"/>
                  </a:lnTo>
                  <a:cubicBezTo>
                    <a:pt x="9759" y="20443"/>
                    <a:pt x="9604" y="20736"/>
                    <a:pt x="9347" y="20967"/>
                  </a:cubicBezTo>
                  <a:lnTo>
                    <a:pt x="12219" y="20967"/>
                  </a:lnTo>
                  <a:cubicBezTo>
                    <a:pt x="11962" y="20736"/>
                    <a:pt x="11807" y="20443"/>
                    <a:pt x="11807" y="20125"/>
                  </a:cubicBezTo>
                  <a:lnTo>
                    <a:pt x="11807" y="19852"/>
                  </a:lnTo>
                  <a:cubicBezTo>
                    <a:pt x="11807" y="19343"/>
                    <a:pt x="12215" y="18877"/>
                    <a:pt x="12839" y="18646"/>
                  </a:cubicBezTo>
                  <a:lnTo>
                    <a:pt x="14195" y="15989"/>
                  </a:lnTo>
                  <a:cubicBezTo>
                    <a:pt x="14208" y="15964"/>
                    <a:pt x="14223" y="15939"/>
                    <a:pt x="14239" y="15915"/>
                  </a:cubicBezTo>
                  <a:cubicBezTo>
                    <a:pt x="14245" y="15906"/>
                    <a:pt x="14251" y="15898"/>
                    <a:pt x="14257" y="15890"/>
                  </a:cubicBezTo>
                  <a:cubicBezTo>
                    <a:pt x="14268" y="15875"/>
                    <a:pt x="14279" y="15861"/>
                    <a:pt x="14290" y="15847"/>
                  </a:cubicBezTo>
                  <a:cubicBezTo>
                    <a:pt x="14299" y="15836"/>
                    <a:pt x="14308" y="15826"/>
                    <a:pt x="14317" y="15815"/>
                  </a:cubicBezTo>
                  <a:cubicBezTo>
                    <a:pt x="14327" y="15805"/>
                    <a:pt x="14337" y="15794"/>
                    <a:pt x="14347" y="15784"/>
                  </a:cubicBezTo>
                  <a:cubicBezTo>
                    <a:pt x="14373" y="15758"/>
                    <a:pt x="14400" y="15734"/>
                    <a:pt x="14428" y="15710"/>
                  </a:cubicBezTo>
                  <a:cubicBezTo>
                    <a:pt x="14432" y="15707"/>
                    <a:pt x="14436" y="15704"/>
                    <a:pt x="14440" y="15700"/>
                  </a:cubicBezTo>
                  <a:cubicBezTo>
                    <a:pt x="14455" y="15689"/>
                    <a:pt x="14471" y="15678"/>
                    <a:pt x="14486" y="15666"/>
                  </a:cubicBezTo>
                  <a:cubicBezTo>
                    <a:pt x="14496" y="15660"/>
                    <a:pt x="14505" y="15653"/>
                    <a:pt x="14515" y="15646"/>
                  </a:cubicBezTo>
                  <a:cubicBezTo>
                    <a:pt x="14531" y="15636"/>
                    <a:pt x="14546" y="15626"/>
                    <a:pt x="14562" y="15617"/>
                  </a:cubicBezTo>
                  <a:cubicBezTo>
                    <a:pt x="14574" y="15610"/>
                    <a:pt x="14587" y="15603"/>
                    <a:pt x="14599" y="15596"/>
                  </a:cubicBezTo>
                  <a:cubicBezTo>
                    <a:pt x="14614" y="15588"/>
                    <a:pt x="14628" y="15579"/>
                    <a:pt x="14643" y="15572"/>
                  </a:cubicBezTo>
                  <a:cubicBezTo>
                    <a:pt x="14670" y="15559"/>
                    <a:pt x="14696" y="15546"/>
                    <a:pt x="14724" y="15534"/>
                  </a:cubicBezTo>
                  <a:cubicBezTo>
                    <a:pt x="14731" y="15531"/>
                    <a:pt x="14738" y="15529"/>
                    <a:pt x="14745" y="15526"/>
                  </a:cubicBezTo>
                  <a:cubicBezTo>
                    <a:pt x="14772" y="15515"/>
                    <a:pt x="14799" y="15505"/>
                    <a:pt x="14826" y="15495"/>
                  </a:cubicBezTo>
                  <a:cubicBezTo>
                    <a:pt x="14834" y="15493"/>
                    <a:pt x="14843" y="15490"/>
                    <a:pt x="14851" y="15487"/>
                  </a:cubicBezTo>
                  <a:cubicBezTo>
                    <a:pt x="14878" y="15479"/>
                    <a:pt x="14906" y="15471"/>
                    <a:pt x="14934" y="15463"/>
                  </a:cubicBezTo>
                  <a:cubicBezTo>
                    <a:pt x="14940" y="15462"/>
                    <a:pt x="14947" y="15460"/>
                    <a:pt x="14953" y="15458"/>
                  </a:cubicBezTo>
                  <a:cubicBezTo>
                    <a:pt x="15060" y="15432"/>
                    <a:pt x="15173" y="15415"/>
                    <a:pt x="15289" y="15411"/>
                  </a:cubicBezTo>
                  <a:cubicBezTo>
                    <a:pt x="15294" y="15410"/>
                    <a:pt x="15300" y="15410"/>
                    <a:pt x="15305" y="15410"/>
                  </a:cubicBezTo>
                  <a:cubicBezTo>
                    <a:pt x="15322" y="15410"/>
                    <a:pt x="15339" y="15409"/>
                    <a:pt x="15357" y="15409"/>
                  </a:cubicBezTo>
                  <a:cubicBezTo>
                    <a:pt x="15371" y="15409"/>
                    <a:pt x="15385" y="15410"/>
                    <a:pt x="15399" y="15410"/>
                  </a:cubicBezTo>
                  <a:cubicBezTo>
                    <a:pt x="15410" y="15410"/>
                    <a:pt x="15420" y="15411"/>
                    <a:pt x="15431" y="15411"/>
                  </a:cubicBezTo>
                  <a:cubicBezTo>
                    <a:pt x="15459" y="15412"/>
                    <a:pt x="15486" y="15414"/>
                    <a:pt x="15513" y="15417"/>
                  </a:cubicBezTo>
                  <a:cubicBezTo>
                    <a:pt x="15526" y="15418"/>
                    <a:pt x="15538" y="15419"/>
                    <a:pt x="15551" y="15420"/>
                  </a:cubicBezTo>
                  <a:cubicBezTo>
                    <a:pt x="15576" y="15423"/>
                    <a:pt x="15602" y="15427"/>
                    <a:pt x="15627" y="15431"/>
                  </a:cubicBezTo>
                  <a:cubicBezTo>
                    <a:pt x="15641" y="15433"/>
                    <a:pt x="15654" y="15435"/>
                    <a:pt x="15668" y="15438"/>
                  </a:cubicBezTo>
                  <a:cubicBezTo>
                    <a:pt x="15701" y="15444"/>
                    <a:pt x="15734" y="15451"/>
                    <a:pt x="15767" y="15459"/>
                  </a:cubicBezTo>
                  <a:cubicBezTo>
                    <a:pt x="15771" y="15460"/>
                    <a:pt x="15776" y="15461"/>
                    <a:pt x="15780" y="15462"/>
                  </a:cubicBezTo>
                  <a:cubicBezTo>
                    <a:pt x="16258" y="15586"/>
                    <a:pt x="16563" y="15900"/>
                    <a:pt x="16591" y="16241"/>
                  </a:cubicBezTo>
                  <a:cubicBezTo>
                    <a:pt x="16601" y="16357"/>
                    <a:pt x="16578" y="16476"/>
                    <a:pt x="16519" y="16593"/>
                  </a:cubicBezTo>
                  <a:cubicBezTo>
                    <a:pt x="16519" y="16593"/>
                    <a:pt x="16519" y="16593"/>
                    <a:pt x="16519" y="16593"/>
                  </a:cubicBezTo>
                  <a:lnTo>
                    <a:pt x="15608" y="18379"/>
                  </a:lnTo>
                  <a:cubicBezTo>
                    <a:pt x="15623" y="18378"/>
                    <a:pt x="15639" y="18377"/>
                    <a:pt x="15655" y="18377"/>
                  </a:cubicBezTo>
                  <a:lnTo>
                    <a:pt x="17304" y="18377"/>
                  </a:lnTo>
                  <a:lnTo>
                    <a:pt x="17304" y="16920"/>
                  </a:lnTo>
                  <a:cubicBezTo>
                    <a:pt x="17304" y="16645"/>
                    <a:pt x="17255" y="16375"/>
                    <a:pt x="17161" y="16116"/>
                  </a:cubicBezTo>
                  <a:cubicBezTo>
                    <a:pt x="17160" y="16113"/>
                    <a:pt x="17159" y="16110"/>
                    <a:pt x="17158" y="16108"/>
                  </a:cubicBezTo>
                  <a:cubicBezTo>
                    <a:pt x="17148" y="16080"/>
                    <a:pt x="17137" y="16052"/>
                    <a:pt x="17126" y="16024"/>
                  </a:cubicBezTo>
                  <a:cubicBezTo>
                    <a:pt x="17122" y="16015"/>
                    <a:pt x="17118" y="16005"/>
                    <a:pt x="17114" y="15996"/>
                  </a:cubicBezTo>
                  <a:cubicBezTo>
                    <a:pt x="17106" y="15975"/>
                    <a:pt x="17096" y="15955"/>
                    <a:pt x="17087" y="15934"/>
                  </a:cubicBezTo>
                  <a:cubicBezTo>
                    <a:pt x="17079" y="15918"/>
                    <a:pt x="17073" y="15901"/>
                    <a:pt x="17065" y="15885"/>
                  </a:cubicBezTo>
                  <a:cubicBezTo>
                    <a:pt x="17058" y="15872"/>
                    <a:pt x="17051" y="15858"/>
                    <a:pt x="17044" y="15845"/>
                  </a:cubicBezTo>
                  <a:cubicBezTo>
                    <a:pt x="17033" y="15822"/>
                    <a:pt x="17022" y="15799"/>
                    <a:pt x="17010" y="15776"/>
                  </a:cubicBezTo>
                  <a:cubicBezTo>
                    <a:pt x="17006" y="15769"/>
                    <a:pt x="17002" y="15762"/>
                    <a:pt x="16998" y="15755"/>
                  </a:cubicBezTo>
                  <a:cubicBezTo>
                    <a:pt x="16982" y="15726"/>
                    <a:pt x="16966" y="15697"/>
                    <a:pt x="16949" y="15668"/>
                  </a:cubicBezTo>
                  <a:cubicBezTo>
                    <a:pt x="16949" y="15668"/>
                    <a:pt x="16949" y="15668"/>
                    <a:pt x="16949" y="15667"/>
                  </a:cubicBezTo>
                  <a:cubicBezTo>
                    <a:pt x="16562" y="15014"/>
                    <a:pt x="15879" y="14460"/>
                    <a:pt x="14991" y="14105"/>
                  </a:cubicBezTo>
                  <a:close/>
                  <a:moveTo>
                    <a:pt x="12927" y="13695"/>
                  </a:moveTo>
                  <a:cubicBezTo>
                    <a:pt x="12804" y="14122"/>
                    <a:pt x="12438" y="14491"/>
                    <a:pt x="11910" y="14716"/>
                  </a:cubicBezTo>
                  <a:lnTo>
                    <a:pt x="12270" y="16556"/>
                  </a:lnTo>
                  <a:lnTo>
                    <a:pt x="14178" y="13850"/>
                  </a:lnTo>
                  <a:cubicBezTo>
                    <a:pt x="14074" y="13826"/>
                    <a:pt x="13969" y="13805"/>
                    <a:pt x="13863" y="13786"/>
                  </a:cubicBezTo>
                  <a:cubicBezTo>
                    <a:pt x="13846" y="13783"/>
                    <a:pt x="13829" y="13780"/>
                    <a:pt x="13812" y="13777"/>
                  </a:cubicBezTo>
                  <a:cubicBezTo>
                    <a:pt x="13767" y="13770"/>
                    <a:pt x="13721" y="13763"/>
                    <a:pt x="13676" y="13756"/>
                  </a:cubicBezTo>
                  <a:cubicBezTo>
                    <a:pt x="13652" y="13753"/>
                    <a:pt x="13629" y="13750"/>
                    <a:pt x="13605" y="13747"/>
                  </a:cubicBezTo>
                  <a:cubicBezTo>
                    <a:pt x="13542" y="13738"/>
                    <a:pt x="13478" y="13731"/>
                    <a:pt x="13414" y="13725"/>
                  </a:cubicBezTo>
                  <a:cubicBezTo>
                    <a:pt x="13374" y="13721"/>
                    <a:pt x="13334" y="13717"/>
                    <a:pt x="13294" y="13713"/>
                  </a:cubicBezTo>
                  <a:cubicBezTo>
                    <a:pt x="13263" y="13711"/>
                    <a:pt x="13232" y="13709"/>
                    <a:pt x="13201" y="13707"/>
                  </a:cubicBezTo>
                  <a:cubicBezTo>
                    <a:pt x="13158" y="13704"/>
                    <a:pt x="13115" y="13702"/>
                    <a:pt x="13072" y="13700"/>
                  </a:cubicBezTo>
                  <a:cubicBezTo>
                    <a:pt x="13044" y="13698"/>
                    <a:pt x="13017" y="13697"/>
                    <a:pt x="12990" y="13696"/>
                  </a:cubicBezTo>
                  <a:cubicBezTo>
                    <a:pt x="12969" y="13696"/>
                    <a:pt x="12948" y="13696"/>
                    <a:pt x="12927" y="13695"/>
                  </a:cubicBezTo>
                  <a:close/>
                  <a:moveTo>
                    <a:pt x="8639" y="13695"/>
                  </a:moveTo>
                  <a:cubicBezTo>
                    <a:pt x="8618" y="13696"/>
                    <a:pt x="8597" y="13696"/>
                    <a:pt x="8576" y="13696"/>
                  </a:cubicBezTo>
                  <a:cubicBezTo>
                    <a:pt x="8549" y="13697"/>
                    <a:pt x="8521" y="13698"/>
                    <a:pt x="8494" y="13700"/>
                  </a:cubicBezTo>
                  <a:cubicBezTo>
                    <a:pt x="8451" y="13702"/>
                    <a:pt x="8408" y="13704"/>
                    <a:pt x="8364" y="13707"/>
                  </a:cubicBezTo>
                  <a:cubicBezTo>
                    <a:pt x="8334" y="13709"/>
                    <a:pt x="8303" y="13711"/>
                    <a:pt x="8272" y="13713"/>
                  </a:cubicBezTo>
                  <a:cubicBezTo>
                    <a:pt x="8232" y="13717"/>
                    <a:pt x="8192" y="13720"/>
                    <a:pt x="8153" y="13724"/>
                  </a:cubicBezTo>
                  <a:cubicBezTo>
                    <a:pt x="8088" y="13731"/>
                    <a:pt x="8023" y="13738"/>
                    <a:pt x="7959" y="13747"/>
                  </a:cubicBezTo>
                  <a:cubicBezTo>
                    <a:pt x="7936" y="13750"/>
                    <a:pt x="7913" y="13753"/>
                    <a:pt x="7890" y="13756"/>
                  </a:cubicBezTo>
                  <a:cubicBezTo>
                    <a:pt x="7844" y="13763"/>
                    <a:pt x="7798" y="13770"/>
                    <a:pt x="7753" y="13778"/>
                  </a:cubicBezTo>
                  <a:cubicBezTo>
                    <a:pt x="7737" y="13780"/>
                    <a:pt x="7720" y="13783"/>
                    <a:pt x="7704" y="13786"/>
                  </a:cubicBezTo>
                  <a:cubicBezTo>
                    <a:pt x="7598" y="13805"/>
                    <a:pt x="7492" y="13826"/>
                    <a:pt x="7388" y="13850"/>
                  </a:cubicBezTo>
                  <a:lnTo>
                    <a:pt x="9295" y="16556"/>
                  </a:lnTo>
                  <a:lnTo>
                    <a:pt x="9655" y="14716"/>
                  </a:lnTo>
                  <a:cubicBezTo>
                    <a:pt x="9128" y="14491"/>
                    <a:pt x="8762" y="14122"/>
                    <a:pt x="8639" y="13695"/>
                  </a:cubicBezTo>
                  <a:close/>
                  <a:moveTo>
                    <a:pt x="9557" y="13692"/>
                  </a:moveTo>
                  <a:cubicBezTo>
                    <a:pt x="9681" y="13938"/>
                    <a:pt x="9947" y="14139"/>
                    <a:pt x="10302" y="14240"/>
                  </a:cubicBezTo>
                  <a:cubicBezTo>
                    <a:pt x="10493" y="14294"/>
                    <a:pt x="10606" y="14433"/>
                    <a:pt x="10578" y="14578"/>
                  </a:cubicBezTo>
                  <a:lnTo>
                    <a:pt x="9996" y="17551"/>
                  </a:lnTo>
                  <a:lnTo>
                    <a:pt x="10783" y="18666"/>
                  </a:lnTo>
                  <a:lnTo>
                    <a:pt x="11569" y="17551"/>
                  </a:lnTo>
                  <a:lnTo>
                    <a:pt x="10988" y="14578"/>
                  </a:lnTo>
                  <a:cubicBezTo>
                    <a:pt x="10959" y="14433"/>
                    <a:pt x="11073" y="14294"/>
                    <a:pt x="11263" y="14240"/>
                  </a:cubicBezTo>
                  <a:cubicBezTo>
                    <a:pt x="11619" y="14139"/>
                    <a:pt x="11885" y="13938"/>
                    <a:pt x="12009" y="13692"/>
                  </a:cubicBezTo>
                  <a:close/>
                  <a:moveTo>
                    <a:pt x="8786" y="13060"/>
                  </a:moveTo>
                  <a:lnTo>
                    <a:pt x="12780" y="13060"/>
                  </a:lnTo>
                  <a:cubicBezTo>
                    <a:pt x="13545" y="13060"/>
                    <a:pt x="14284" y="13171"/>
                    <a:pt x="14976" y="13391"/>
                  </a:cubicBezTo>
                  <a:cubicBezTo>
                    <a:pt x="16661" y="13818"/>
                    <a:pt x="18061" y="14446"/>
                    <a:pt x="19137" y="15260"/>
                  </a:cubicBezTo>
                  <a:cubicBezTo>
                    <a:pt x="20749" y="16480"/>
                    <a:pt x="21566" y="18071"/>
                    <a:pt x="21566" y="19989"/>
                  </a:cubicBezTo>
                  <a:cubicBezTo>
                    <a:pt x="21566" y="20877"/>
                    <a:pt x="20553" y="21600"/>
                    <a:pt x="19307" y="21600"/>
                  </a:cubicBezTo>
                  <a:lnTo>
                    <a:pt x="2259" y="21600"/>
                  </a:lnTo>
                  <a:cubicBezTo>
                    <a:pt x="1013" y="21600"/>
                    <a:pt x="0" y="20877"/>
                    <a:pt x="0" y="19989"/>
                  </a:cubicBezTo>
                  <a:cubicBezTo>
                    <a:pt x="0" y="19273"/>
                    <a:pt x="116" y="18594"/>
                    <a:pt x="345" y="17970"/>
                  </a:cubicBezTo>
                  <a:cubicBezTo>
                    <a:pt x="406" y="17801"/>
                    <a:pt x="649" y="17700"/>
                    <a:pt x="886" y="17744"/>
                  </a:cubicBezTo>
                  <a:cubicBezTo>
                    <a:pt x="1123" y="17788"/>
                    <a:pt x="1265" y="17961"/>
                    <a:pt x="1203" y="18130"/>
                  </a:cubicBezTo>
                  <a:cubicBezTo>
                    <a:pt x="993" y="18702"/>
                    <a:pt x="887" y="19327"/>
                    <a:pt x="887" y="19989"/>
                  </a:cubicBezTo>
                  <a:cubicBezTo>
                    <a:pt x="887" y="20528"/>
                    <a:pt x="1502" y="20967"/>
                    <a:pt x="2259" y="20967"/>
                  </a:cubicBezTo>
                  <a:lnTo>
                    <a:pt x="5638" y="20967"/>
                  </a:lnTo>
                  <a:lnTo>
                    <a:pt x="5638" y="19010"/>
                  </a:lnTo>
                  <a:lnTo>
                    <a:pt x="3818" y="19010"/>
                  </a:lnTo>
                  <a:cubicBezTo>
                    <a:pt x="3573" y="19010"/>
                    <a:pt x="3374" y="18868"/>
                    <a:pt x="3374" y="18694"/>
                  </a:cubicBezTo>
                  <a:lnTo>
                    <a:pt x="3374" y="16920"/>
                  </a:lnTo>
                  <a:cubicBezTo>
                    <a:pt x="3374" y="16914"/>
                    <a:pt x="3375" y="16909"/>
                    <a:pt x="3375" y="16904"/>
                  </a:cubicBezTo>
                  <a:cubicBezTo>
                    <a:pt x="3375" y="16865"/>
                    <a:pt x="3376" y="16826"/>
                    <a:pt x="3378" y="16788"/>
                  </a:cubicBezTo>
                  <a:cubicBezTo>
                    <a:pt x="3379" y="16771"/>
                    <a:pt x="3380" y="16755"/>
                    <a:pt x="3381" y="16738"/>
                  </a:cubicBezTo>
                  <a:cubicBezTo>
                    <a:pt x="3383" y="16711"/>
                    <a:pt x="3385" y="16683"/>
                    <a:pt x="3388" y="16655"/>
                  </a:cubicBezTo>
                  <a:cubicBezTo>
                    <a:pt x="3389" y="16637"/>
                    <a:pt x="3392" y="16619"/>
                    <a:pt x="3394" y="16601"/>
                  </a:cubicBezTo>
                  <a:cubicBezTo>
                    <a:pt x="3397" y="16575"/>
                    <a:pt x="3400" y="16549"/>
                    <a:pt x="3404" y="16523"/>
                  </a:cubicBezTo>
                  <a:cubicBezTo>
                    <a:pt x="3406" y="16505"/>
                    <a:pt x="3409" y="16486"/>
                    <a:pt x="3412" y="16468"/>
                  </a:cubicBezTo>
                  <a:cubicBezTo>
                    <a:pt x="3417" y="16442"/>
                    <a:pt x="3421" y="16416"/>
                    <a:pt x="3426" y="16391"/>
                  </a:cubicBezTo>
                  <a:cubicBezTo>
                    <a:pt x="3430" y="16373"/>
                    <a:pt x="3433" y="16355"/>
                    <a:pt x="3437" y="16337"/>
                  </a:cubicBezTo>
                  <a:cubicBezTo>
                    <a:pt x="3443" y="16310"/>
                    <a:pt x="3449" y="16283"/>
                    <a:pt x="3456" y="16257"/>
                  </a:cubicBezTo>
                  <a:cubicBezTo>
                    <a:pt x="3460" y="16240"/>
                    <a:pt x="3463" y="16224"/>
                    <a:pt x="3468" y="16208"/>
                  </a:cubicBezTo>
                  <a:cubicBezTo>
                    <a:pt x="3476" y="16176"/>
                    <a:pt x="3486" y="16144"/>
                    <a:pt x="3495" y="16112"/>
                  </a:cubicBezTo>
                  <a:cubicBezTo>
                    <a:pt x="3498" y="16101"/>
                    <a:pt x="3501" y="16091"/>
                    <a:pt x="3504" y="16080"/>
                  </a:cubicBezTo>
                  <a:cubicBezTo>
                    <a:pt x="3518" y="16038"/>
                    <a:pt x="3532" y="15997"/>
                    <a:pt x="3547" y="15956"/>
                  </a:cubicBezTo>
                  <a:cubicBezTo>
                    <a:pt x="3552" y="15941"/>
                    <a:pt x="3558" y="15927"/>
                    <a:pt x="3563" y="15913"/>
                  </a:cubicBezTo>
                  <a:cubicBezTo>
                    <a:pt x="3573" y="15885"/>
                    <a:pt x="3584" y="15858"/>
                    <a:pt x="3595" y="15831"/>
                  </a:cubicBezTo>
                  <a:cubicBezTo>
                    <a:pt x="3602" y="15814"/>
                    <a:pt x="3610" y="15796"/>
                    <a:pt x="3618" y="15779"/>
                  </a:cubicBezTo>
                  <a:cubicBezTo>
                    <a:pt x="3628" y="15755"/>
                    <a:pt x="3638" y="15732"/>
                    <a:pt x="3649" y="15708"/>
                  </a:cubicBezTo>
                  <a:cubicBezTo>
                    <a:pt x="3658" y="15690"/>
                    <a:pt x="3667" y="15671"/>
                    <a:pt x="3675" y="15653"/>
                  </a:cubicBezTo>
                  <a:cubicBezTo>
                    <a:pt x="3686" y="15631"/>
                    <a:pt x="3698" y="15609"/>
                    <a:pt x="3709" y="15586"/>
                  </a:cubicBezTo>
                  <a:cubicBezTo>
                    <a:pt x="3719" y="15568"/>
                    <a:pt x="3728" y="15549"/>
                    <a:pt x="3739" y="15530"/>
                  </a:cubicBezTo>
                  <a:cubicBezTo>
                    <a:pt x="3750" y="15509"/>
                    <a:pt x="3762" y="15488"/>
                    <a:pt x="3774" y="15467"/>
                  </a:cubicBezTo>
                  <a:cubicBezTo>
                    <a:pt x="3785" y="15448"/>
                    <a:pt x="3796" y="15429"/>
                    <a:pt x="3807" y="15410"/>
                  </a:cubicBezTo>
                  <a:cubicBezTo>
                    <a:pt x="3819" y="15390"/>
                    <a:pt x="3832" y="15369"/>
                    <a:pt x="3845" y="15349"/>
                  </a:cubicBezTo>
                  <a:cubicBezTo>
                    <a:pt x="3857" y="15330"/>
                    <a:pt x="3868" y="15311"/>
                    <a:pt x="3880" y="15292"/>
                  </a:cubicBezTo>
                  <a:cubicBezTo>
                    <a:pt x="3893" y="15274"/>
                    <a:pt x="3905" y="15255"/>
                    <a:pt x="3918" y="15237"/>
                  </a:cubicBezTo>
                  <a:cubicBezTo>
                    <a:pt x="3945" y="15196"/>
                    <a:pt x="3974" y="15156"/>
                    <a:pt x="4003" y="15116"/>
                  </a:cubicBezTo>
                  <a:cubicBezTo>
                    <a:pt x="4013" y="15104"/>
                    <a:pt x="4021" y="15092"/>
                    <a:pt x="4031" y="15079"/>
                  </a:cubicBezTo>
                  <a:cubicBezTo>
                    <a:pt x="3170" y="15555"/>
                    <a:pt x="2370" y="16179"/>
                    <a:pt x="1795" y="16999"/>
                  </a:cubicBezTo>
                  <a:cubicBezTo>
                    <a:pt x="1686" y="17155"/>
                    <a:pt x="1419" y="17218"/>
                    <a:pt x="1200" y="17140"/>
                  </a:cubicBezTo>
                  <a:cubicBezTo>
                    <a:pt x="981" y="17062"/>
                    <a:pt x="892" y="16872"/>
                    <a:pt x="1002" y="16716"/>
                  </a:cubicBezTo>
                  <a:cubicBezTo>
                    <a:pt x="2346" y="14798"/>
                    <a:pt x="4777" y="13850"/>
                    <a:pt x="6592" y="13390"/>
                  </a:cubicBezTo>
                  <a:cubicBezTo>
                    <a:pt x="7283" y="13171"/>
                    <a:pt x="8021" y="13060"/>
                    <a:pt x="8786" y="13060"/>
                  </a:cubicBezTo>
                  <a:close/>
                  <a:moveTo>
                    <a:pt x="17008" y="7031"/>
                  </a:moveTo>
                  <a:lnTo>
                    <a:pt x="17008" y="7962"/>
                  </a:lnTo>
                  <a:cubicBezTo>
                    <a:pt x="17008" y="8085"/>
                    <a:pt x="17000" y="8208"/>
                    <a:pt x="16986" y="8330"/>
                  </a:cubicBezTo>
                  <a:lnTo>
                    <a:pt x="17454" y="8330"/>
                  </a:lnTo>
                  <a:cubicBezTo>
                    <a:pt x="17698" y="8330"/>
                    <a:pt x="17926" y="8262"/>
                    <a:pt x="18098" y="8140"/>
                  </a:cubicBezTo>
                  <a:cubicBezTo>
                    <a:pt x="18270" y="8017"/>
                    <a:pt x="18365" y="7854"/>
                    <a:pt x="18365" y="7680"/>
                  </a:cubicBezTo>
                  <a:cubicBezTo>
                    <a:pt x="18365" y="7322"/>
                    <a:pt x="17957" y="7031"/>
                    <a:pt x="17454" y="7031"/>
                  </a:cubicBezTo>
                  <a:close/>
                  <a:moveTo>
                    <a:pt x="4111" y="7031"/>
                  </a:moveTo>
                  <a:cubicBezTo>
                    <a:pt x="3609" y="7031"/>
                    <a:pt x="3201" y="7322"/>
                    <a:pt x="3201" y="7680"/>
                  </a:cubicBezTo>
                  <a:cubicBezTo>
                    <a:pt x="3201" y="7854"/>
                    <a:pt x="3295" y="8017"/>
                    <a:pt x="3467" y="8139"/>
                  </a:cubicBezTo>
                  <a:cubicBezTo>
                    <a:pt x="3639" y="8262"/>
                    <a:pt x="3868" y="8330"/>
                    <a:pt x="4111" y="8330"/>
                  </a:cubicBezTo>
                  <a:lnTo>
                    <a:pt x="4579" y="8330"/>
                  </a:lnTo>
                  <a:cubicBezTo>
                    <a:pt x="4565" y="8209"/>
                    <a:pt x="4558" y="8086"/>
                    <a:pt x="4558" y="7962"/>
                  </a:cubicBezTo>
                  <a:lnTo>
                    <a:pt x="4558" y="7031"/>
                  </a:lnTo>
                  <a:close/>
                  <a:moveTo>
                    <a:pt x="10783" y="6857"/>
                  </a:moveTo>
                  <a:cubicBezTo>
                    <a:pt x="11028" y="6857"/>
                    <a:pt x="11226" y="6998"/>
                    <a:pt x="11226" y="7173"/>
                  </a:cubicBezTo>
                  <a:lnTo>
                    <a:pt x="11226" y="8613"/>
                  </a:lnTo>
                  <a:lnTo>
                    <a:pt x="11709" y="8613"/>
                  </a:lnTo>
                  <a:cubicBezTo>
                    <a:pt x="11954" y="8613"/>
                    <a:pt x="12153" y="8755"/>
                    <a:pt x="12153" y="8930"/>
                  </a:cubicBezTo>
                  <a:cubicBezTo>
                    <a:pt x="12153" y="9104"/>
                    <a:pt x="11954" y="9246"/>
                    <a:pt x="11709" y="9246"/>
                  </a:cubicBezTo>
                  <a:lnTo>
                    <a:pt x="10783" y="9246"/>
                  </a:lnTo>
                  <a:cubicBezTo>
                    <a:pt x="10538" y="9246"/>
                    <a:pt x="10339" y="9104"/>
                    <a:pt x="10339" y="8930"/>
                  </a:cubicBezTo>
                  <a:lnTo>
                    <a:pt x="10339" y="7173"/>
                  </a:lnTo>
                  <a:cubicBezTo>
                    <a:pt x="10339" y="6998"/>
                    <a:pt x="10538" y="6857"/>
                    <a:pt x="10783" y="6857"/>
                  </a:cubicBezTo>
                  <a:close/>
                  <a:moveTo>
                    <a:pt x="4684" y="4219"/>
                  </a:moveTo>
                  <a:cubicBezTo>
                    <a:pt x="4614" y="4219"/>
                    <a:pt x="4558" y="4259"/>
                    <a:pt x="4558" y="4308"/>
                  </a:cubicBezTo>
                  <a:lnTo>
                    <a:pt x="4558" y="5721"/>
                  </a:lnTo>
                  <a:cubicBezTo>
                    <a:pt x="4558" y="5771"/>
                    <a:pt x="4614" y="5811"/>
                    <a:pt x="4684" y="5811"/>
                  </a:cubicBezTo>
                  <a:lnTo>
                    <a:pt x="16882" y="5811"/>
                  </a:lnTo>
                  <a:cubicBezTo>
                    <a:pt x="16951" y="5811"/>
                    <a:pt x="17008" y="5771"/>
                    <a:pt x="17008" y="5721"/>
                  </a:cubicBezTo>
                  <a:lnTo>
                    <a:pt x="17008" y="4308"/>
                  </a:lnTo>
                  <a:cubicBezTo>
                    <a:pt x="17008" y="4259"/>
                    <a:pt x="16951" y="4219"/>
                    <a:pt x="16882" y="4219"/>
                  </a:cubicBezTo>
                  <a:lnTo>
                    <a:pt x="5002" y="4219"/>
                  </a:lnTo>
                  <a:close/>
                  <a:moveTo>
                    <a:pt x="9321" y="0"/>
                  </a:moveTo>
                  <a:lnTo>
                    <a:pt x="19693" y="0"/>
                  </a:lnTo>
                  <a:cubicBezTo>
                    <a:pt x="19938" y="0"/>
                    <a:pt x="20137" y="142"/>
                    <a:pt x="20137" y="316"/>
                  </a:cubicBezTo>
                  <a:lnTo>
                    <a:pt x="20137" y="1670"/>
                  </a:lnTo>
                  <a:cubicBezTo>
                    <a:pt x="20137" y="2758"/>
                    <a:pt x="19176" y="3688"/>
                    <a:pt x="17828" y="4053"/>
                  </a:cubicBezTo>
                  <a:cubicBezTo>
                    <a:pt x="17871" y="4133"/>
                    <a:pt x="17895" y="4219"/>
                    <a:pt x="17895" y="4309"/>
                  </a:cubicBezTo>
                  <a:lnTo>
                    <a:pt x="17895" y="5721"/>
                  </a:lnTo>
                  <a:cubicBezTo>
                    <a:pt x="17895" y="6031"/>
                    <a:pt x="17620" y="6295"/>
                    <a:pt x="17235" y="6398"/>
                  </a:cubicBezTo>
                  <a:lnTo>
                    <a:pt x="17454" y="6398"/>
                  </a:lnTo>
                  <a:cubicBezTo>
                    <a:pt x="18446" y="6398"/>
                    <a:pt x="19252" y="6973"/>
                    <a:pt x="19252" y="7680"/>
                  </a:cubicBezTo>
                  <a:cubicBezTo>
                    <a:pt x="19252" y="8023"/>
                    <a:pt x="19065" y="8345"/>
                    <a:pt x="18725" y="8587"/>
                  </a:cubicBezTo>
                  <a:cubicBezTo>
                    <a:pt x="18387" y="8829"/>
                    <a:pt x="17935" y="8963"/>
                    <a:pt x="17454" y="8963"/>
                  </a:cubicBezTo>
                  <a:lnTo>
                    <a:pt x="16846" y="8963"/>
                  </a:lnTo>
                  <a:cubicBezTo>
                    <a:pt x="16627" y="9639"/>
                    <a:pt x="16188" y="10274"/>
                    <a:pt x="15558" y="10811"/>
                  </a:cubicBezTo>
                  <a:cubicBezTo>
                    <a:pt x="15470" y="10886"/>
                    <a:pt x="15344" y="10925"/>
                    <a:pt x="15217" y="10925"/>
                  </a:cubicBezTo>
                  <a:cubicBezTo>
                    <a:pt x="15117" y="10925"/>
                    <a:pt x="15016" y="10900"/>
                    <a:pt x="14933" y="10851"/>
                  </a:cubicBezTo>
                  <a:cubicBezTo>
                    <a:pt x="14745" y="10739"/>
                    <a:pt x="14720" y="10539"/>
                    <a:pt x="14877" y="10405"/>
                  </a:cubicBezTo>
                  <a:cubicBezTo>
                    <a:pt x="15679" y="9722"/>
                    <a:pt x="16121" y="8855"/>
                    <a:pt x="16121" y="7963"/>
                  </a:cubicBezTo>
                  <a:lnTo>
                    <a:pt x="16121" y="6444"/>
                  </a:lnTo>
                  <a:lnTo>
                    <a:pt x="5445" y="6444"/>
                  </a:lnTo>
                  <a:lnTo>
                    <a:pt x="5445" y="7963"/>
                  </a:lnTo>
                  <a:cubicBezTo>
                    <a:pt x="5445" y="10062"/>
                    <a:pt x="7840" y="11770"/>
                    <a:pt x="10783" y="11770"/>
                  </a:cubicBezTo>
                  <a:cubicBezTo>
                    <a:pt x="11300" y="11770"/>
                    <a:pt x="11811" y="11717"/>
                    <a:pt x="12304" y="11613"/>
                  </a:cubicBezTo>
                  <a:cubicBezTo>
                    <a:pt x="12779" y="11513"/>
                    <a:pt x="13233" y="11365"/>
                    <a:pt x="13653" y="11173"/>
                  </a:cubicBezTo>
                  <a:cubicBezTo>
                    <a:pt x="13859" y="11079"/>
                    <a:pt x="14133" y="11122"/>
                    <a:pt x="14265" y="11270"/>
                  </a:cubicBezTo>
                  <a:cubicBezTo>
                    <a:pt x="14397" y="11417"/>
                    <a:pt x="14337" y="11613"/>
                    <a:pt x="14130" y="11707"/>
                  </a:cubicBezTo>
                  <a:cubicBezTo>
                    <a:pt x="13641" y="11930"/>
                    <a:pt x="13111" y="12103"/>
                    <a:pt x="12556" y="12220"/>
                  </a:cubicBezTo>
                  <a:cubicBezTo>
                    <a:pt x="11981" y="12341"/>
                    <a:pt x="11385" y="12403"/>
                    <a:pt x="10783" y="12403"/>
                  </a:cubicBezTo>
                  <a:cubicBezTo>
                    <a:pt x="7832" y="12403"/>
                    <a:pt x="5355" y="10931"/>
                    <a:pt x="4717" y="8963"/>
                  </a:cubicBezTo>
                  <a:lnTo>
                    <a:pt x="4111" y="8963"/>
                  </a:lnTo>
                  <a:cubicBezTo>
                    <a:pt x="4060" y="8963"/>
                    <a:pt x="4009" y="8961"/>
                    <a:pt x="3958" y="8958"/>
                  </a:cubicBezTo>
                  <a:lnTo>
                    <a:pt x="2074" y="10302"/>
                  </a:lnTo>
                  <a:lnTo>
                    <a:pt x="3189" y="10326"/>
                  </a:lnTo>
                  <a:cubicBezTo>
                    <a:pt x="3423" y="10332"/>
                    <a:pt x="3611" y="10466"/>
                    <a:pt x="3619" y="10633"/>
                  </a:cubicBezTo>
                  <a:lnTo>
                    <a:pt x="3653" y="11428"/>
                  </a:lnTo>
                  <a:lnTo>
                    <a:pt x="4412" y="10887"/>
                  </a:lnTo>
                  <a:cubicBezTo>
                    <a:pt x="4585" y="10763"/>
                    <a:pt x="4866" y="10763"/>
                    <a:pt x="5039" y="10887"/>
                  </a:cubicBezTo>
                  <a:cubicBezTo>
                    <a:pt x="5212" y="11010"/>
                    <a:pt x="5212" y="11211"/>
                    <a:pt x="5039" y="11334"/>
                  </a:cubicBezTo>
                  <a:lnTo>
                    <a:pt x="3554" y="12393"/>
                  </a:lnTo>
                  <a:cubicBezTo>
                    <a:pt x="3470" y="12454"/>
                    <a:pt x="3356" y="12486"/>
                    <a:pt x="3241" y="12486"/>
                  </a:cubicBezTo>
                  <a:cubicBezTo>
                    <a:pt x="3186" y="12486"/>
                    <a:pt x="3130" y="12479"/>
                    <a:pt x="3077" y="12464"/>
                  </a:cubicBezTo>
                  <a:cubicBezTo>
                    <a:pt x="2913" y="12417"/>
                    <a:pt x="2803" y="12305"/>
                    <a:pt x="2797" y="12179"/>
                  </a:cubicBezTo>
                  <a:lnTo>
                    <a:pt x="2745" y="10950"/>
                  </a:lnTo>
                  <a:lnTo>
                    <a:pt x="1021" y="10912"/>
                  </a:lnTo>
                  <a:cubicBezTo>
                    <a:pt x="844" y="10908"/>
                    <a:pt x="688" y="10830"/>
                    <a:pt x="622" y="10712"/>
                  </a:cubicBezTo>
                  <a:cubicBezTo>
                    <a:pt x="557" y="10595"/>
                    <a:pt x="596" y="10461"/>
                    <a:pt x="721" y="10372"/>
                  </a:cubicBezTo>
                  <a:lnTo>
                    <a:pt x="3046" y="8714"/>
                  </a:lnTo>
                  <a:cubicBezTo>
                    <a:pt x="2974" y="8675"/>
                    <a:pt x="2905" y="8633"/>
                    <a:pt x="2840" y="8587"/>
                  </a:cubicBezTo>
                  <a:cubicBezTo>
                    <a:pt x="2501" y="8345"/>
                    <a:pt x="2313" y="8023"/>
                    <a:pt x="2313" y="7680"/>
                  </a:cubicBezTo>
                  <a:cubicBezTo>
                    <a:pt x="2313" y="7639"/>
                    <a:pt x="2316" y="7597"/>
                    <a:pt x="2322" y="7557"/>
                  </a:cubicBezTo>
                  <a:lnTo>
                    <a:pt x="443" y="7557"/>
                  </a:lnTo>
                  <a:cubicBezTo>
                    <a:pt x="266" y="7557"/>
                    <a:pt x="106" y="7482"/>
                    <a:pt x="36" y="7366"/>
                  </a:cubicBezTo>
                  <a:cubicBezTo>
                    <a:pt x="-34" y="7250"/>
                    <a:pt x="-1" y="7115"/>
                    <a:pt x="120" y="7023"/>
                  </a:cubicBezTo>
                  <a:lnTo>
                    <a:pt x="1302" y="6128"/>
                  </a:lnTo>
                  <a:lnTo>
                    <a:pt x="120" y="5232"/>
                  </a:lnTo>
                  <a:cubicBezTo>
                    <a:pt x="-1" y="5140"/>
                    <a:pt x="-34" y="5005"/>
                    <a:pt x="36" y="4889"/>
                  </a:cubicBezTo>
                  <a:cubicBezTo>
                    <a:pt x="106" y="4773"/>
                    <a:pt x="266" y="4698"/>
                    <a:pt x="443" y="4698"/>
                  </a:cubicBezTo>
                  <a:lnTo>
                    <a:pt x="2373" y="4698"/>
                  </a:lnTo>
                  <a:cubicBezTo>
                    <a:pt x="2618" y="4698"/>
                    <a:pt x="2816" y="4840"/>
                    <a:pt x="2816" y="5015"/>
                  </a:cubicBezTo>
                  <a:cubicBezTo>
                    <a:pt x="2816" y="5190"/>
                    <a:pt x="2618" y="5331"/>
                    <a:pt x="2373" y="5331"/>
                  </a:cubicBezTo>
                  <a:lnTo>
                    <a:pt x="1469" y="5331"/>
                  </a:lnTo>
                  <a:lnTo>
                    <a:pt x="2234" y="5911"/>
                  </a:lnTo>
                  <a:cubicBezTo>
                    <a:pt x="2395" y="6033"/>
                    <a:pt x="2394" y="6223"/>
                    <a:pt x="2234" y="6345"/>
                  </a:cubicBezTo>
                  <a:lnTo>
                    <a:pt x="1470" y="6924"/>
                  </a:lnTo>
                  <a:lnTo>
                    <a:pt x="2661" y="6924"/>
                  </a:lnTo>
                  <a:cubicBezTo>
                    <a:pt x="2988" y="6605"/>
                    <a:pt x="3516" y="6398"/>
                    <a:pt x="4111" y="6398"/>
                  </a:cubicBezTo>
                  <a:lnTo>
                    <a:pt x="4331" y="6398"/>
                  </a:lnTo>
                  <a:cubicBezTo>
                    <a:pt x="3946" y="6295"/>
                    <a:pt x="3671" y="6031"/>
                    <a:pt x="3671" y="5721"/>
                  </a:cubicBezTo>
                  <a:lnTo>
                    <a:pt x="3671" y="4308"/>
                  </a:lnTo>
                  <a:cubicBezTo>
                    <a:pt x="3671" y="3940"/>
                    <a:pt x="4059" y="3636"/>
                    <a:pt x="4558" y="3592"/>
                  </a:cubicBezTo>
                  <a:lnTo>
                    <a:pt x="4558" y="3397"/>
                  </a:lnTo>
                  <a:cubicBezTo>
                    <a:pt x="4558" y="2456"/>
                    <a:pt x="5086" y="1580"/>
                    <a:pt x="6044" y="932"/>
                  </a:cubicBezTo>
                  <a:cubicBezTo>
                    <a:pt x="6222" y="812"/>
                    <a:pt x="6503" y="817"/>
                    <a:pt x="6671" y="944"/>
                  </a:cubicBezTo>
                  <a:cubicBezTo>
                    <a:pt x="6840" y="1071"/>
                    <a:pt x="6832" y="1271"/>
                    <a:pt x="6655" y="1391"/>
                  </a:cubicBezTo>
                  <a:cubicBezTo>
                    <a:pt x="5875" y="1919"/>
                    <a:pt x="5445" y="2631"/>
                    <a:pt x="5445" y="3397"/>
                  </a:cubicBezTo>
                  <a:lnTo>
                    <a:pt x="5445" y="3586"/>
                  </a:lnTo>
                  <a:lnTo>
                    <a:pt x="16564" y="3586"/>
                  </a:lnTo>
                  <a:cubicBezTo>
                    <a:pt x="18045" y="3586"/>
                    <a:pt x="19250" y="2726"/>
                    <a:pt x="19250" y="1670"/>
                  </a:cubicBezTo>
                  <a:lnTo>
                    <a:pt x="19250" y="633"/>
                  </a:lnTo>
                  <a:lnTo>
                    <a:pt x="9321" y="633"/>
                  </a:lnTo>
                  <a:cubicBezTo>
                    <a:pt x="8885" y="633"/>
                    <a:pt x="8457" y="684"/>
                    <a:pt x="8050" y="785"/>
                  </a:cubicBezTo>
                  <a:cubicBezTo>
                    <a:pt x="7818" y="842"/>
                    <a:pt x="7566" y="755"/>
                    <a:pt x="7485" y="590"/>
                  </a:cubicBezTo>
                  <a:cubicBezTo>
                    <a:pt x="7405" y="425"/>
                    <a:pt x="7527" y="244"/>
                    <a:pt x="7759" y="187"/>
                  </a:cubicBezTo>
                  <a:cubicBezTo>
                    <a:pt x="8260" y="63"/>
                    <a:pt x="8786" y="0"/>
                    <a:pt x="9321"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100" name="Group 99">
            <a:extLst>
              <a:ext uri="{FF2B5EF4-FFF2-40B4-BE49-F238E27FC236}">
                <a16:creationId xmlns:a16="http://schemas.microsoft.com/office/drawing/2014/main" id="{FA34EFF8-8204-4C43-BF87-FEBFDB486F35}"/>
              </a:ext>
            </a:extLst>
          </p:cNvPr>
          <p:cNvGrpSpPr/>
          <p:nvPr/>
        </p:nvGrpSpPr>
        <p:grpSpPr>
          <a:xfrm>
            <a:off x="9254060" y="3555836"/>
            <a:ext cx="1734960" cy="609486"/>
            <a:chOff x="9260528" y="3472871"/>
            <a:chExt cx="1734960" cy="609486"/>
          </a:xfrm>
        </p:grpSpPr>
        <p:sp>
          <p:nvSpPr>
            <p:cNvPr id="33" name="TextBox 32">
              <a:extLst>
                <a:ext uri="{FF2B5EF4-FFF2-40B4-BE49-F238E27FC236}">
                  <a16:creationId xmlns:a16="http://schemas.microsoft.com/office/drawing/2014/main" id="{653D9553-3328-4FDF-A936-0B07AEDD9C57}"/>
                </a:ext>
              </a:extLst>
            </p:cNvPr>
            <p:cNvSpPr txBox="1"/>
            <p:nvPr/>
          </p:nvSpPr>
          <p:spPr>
            <a:xfrm>
              <a:off x="9260528" y="3839405"/>
              <a:ext cx="1734960"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Protected Natural Resource</a:t>
              </a:r>
            </a:p>
          </p:txBody>
        </p:sp>
        <p:sp>
          <p:nvSpPr>
            <p:cNvPr id="38" name="Полилиния 565">
              <a:extLst>
                <a:ext uri="{FF2B5EF4-FFF2-40B4-BE49-F238E27FC236}">
                  <a16:creationId xmlns:a16="http://schemas.microsoft.com/office/drawing/2014/main" id="{9AAF3B5F-2406-466A-AB8E-E468F07E2F11}"/>
                </a:ext>
              </a:extLst>
            </p:cNvPr>
            <p:cNvSpPr/>
            <p:nvPr/>
          </p:nvSpPr>
          <p:spPr>
            <a:xfrm>
              <a:off x="9983728" y="3472871"/>
              <a:ext cx="288562" cy="261418"/>
            </a:xfrm>
            <a:custGeom>
              <a:avLst/>
              <a:gdLst/>
              <a:ahLst/>
              <a:cxnLst>
                <a:cxn ang="0">
                  <a:pos x="wd2" y="hd2"/>
                </a:cxn>
                <a:cxn ang="5400000">
                  <a:pos x="wd2" y="hd2"/>
                </a:cxn>
                <a:cxn ang="10800000">
                  <a:pos x="wd2" y="hd2"/>
                </a:cxn>
                <a:cxn ang="16200000">
                  <a:pos x="wd2" y="hd2"/>
                </a:cxn>
              </a:cxnLst>
              <a:rect l="0" t="0" r="r" b="b"/>
              <a:pathLst>
                <a:path w="21600" h="21600" extrusionOk="0">
                  <a:moveTo>
                    <a:pt x="16583" y="13366"/>
                  </a:moveTo>
                  <a:cubicBezTo>
                    <a:pt x="16758" y="13366"/>
                    <a:pt x="16900" y="13522"/>
                    <a:pt x="16900" y="13715"/>
                  </a:cubicBezTo>
                  <a:lnTo>
                    <a:pt x="16900" y="14080"/>
                  </a:lnTo>
                  <a:lnTo>
                    <a:pt x="17395" y="14080"/>
                  </a:lnTo>
                  <a:cubicBezTo>
                    <a:pt x="17570" y="14080"/>
                    <a:pt x="17711" y="14236"/>
                    <a:pt x="17711" y="14429"/>
                  </a:cubicBezTo>
                  <a:cubicBezTo>
                    <a:pt x="17711" y="14622"/>
                    <a:pt x="17570" y="14778"/>
                    <a:pt x="17395" y="14778"/>
                  </a:cubicBezTo>
                  <a:lnTo>
                    <a:pt x="16163" y="14778"/>
                  </a:lnTo>
                  <a:cubicBezTo>
                    <a:pt x="15930" y="14778"/>
                    <a:pt x="15740" y="14988"/>
                    <a:pt x="15740" y="15246"/>
                  </a:cubicBezTo>
                  <a:cubicBezTo>
                    <a:pt x="15740" y="15503"/>
                    <a:pt x="15930" y="15713"/>
                    <a:pt x="16163" y="15713"/>
                  </a:cubicBezTo>
                  <a:lnTo>
                    <a:pt x="17003" y="15713"/>
                  </a:lnTo>
                  <a:cubicBezTo>
                    <a:pt x="17586" y="15713"/>
                    <a:pt x="18059" y="16236"/>
                    <a:pt x="18059" y="16879"/>
                  </a:cubicBezTo>
                  <a:cubicBezTo>
                    <a:pt x="18059" y="17522"/>
                    <a:pt x="17586" y="18045"/>
                    <a:pt x="17003" y="18045"/>
                  </a:cubicBezTo>
                  <a:lnTo>
                    <a:pt x="16900" y="18045"/>
                  </a:lnTo>
                  <a:lnTo>
                    <a:pt x="16900" y="18409"/>
                  </a:lnTo>
                  <a:cubicBezTo>
                    <a:pt x="16900" y="18602"/>
                    <a:pt x="16758" y="18759"/>
                    <a:pt x="16583" y="18759"/>
                  </a:cubicBezTo>
                  <a:cubicBezTo>
                    <a:pt x="16408" y="18759"/>
                    <a:pt x="16267" y="18602"/>
                    <a:pt x="16267" y="18409"/>
                  </a:cubicBezTo>
                  <a:lnTo>
                    <a:pt x="16267" y="18045"/>
                  </a:lnTo>
                  <a:lnTo>
                    <a:pt x="15772" y="18045"/>
                  </a:lnTo>
                  <a:cubicBezTo>
                    <a:pt x="15597" y="18045"/>
                    <a:pt x="15455" y="17889"/>
                    <a:pt x="15455" y="17696"/>
                  </a:cubicBezTo>
                  <a:cubicBezTo>
                    <a:pt x="15455" y="17503"/>
                    <a:pt x="15597" y="17346"/>
                    <a:pt x="15772" y="17346"/>
                  </a:cubicBezTo>
                  <a:lnTo>
                    <a:pt x="17003" y="17346"/>
                  </a:lnTo>
                  <a:cubicBezTo>
                    <a:pt x="17237" y="17346"/>
                    <a:pt x="17427" y="17137"/>
                    <a:pt x="17427" y="16879"/>
                  </a:cubicBezTo>
                  <a:cubicBezTo>
                    <a:pt x="17427" y="16621"/>
                    <a:pt x="17237" y="16412"/>
                    <a:pt x="17003" y="16412"/>
                  </a:cubicBezTo>
                  <a:lnTo>
                    <a:pt x="16163" y="16412"/>
                  </a:lnTo>
                  <a:cubicBezTo>
                    <a:pt x="15581" y="16412"/>
                    <a:pt x="15107" y="15889"/>
                    <a:pt x="15107" y="15246"/>
                  </a:cubicBezTo>
                  <a:cubicBezTo>
                    <a:pt x="15107" y="14603"/>
                    <a:pt x="15581" y="14080"/>
                    <a:pt x="16163" y="14080"/>
                  </a:cubicBezTo>
                  <a:lnTo>
                    <a:pt x="16267" y="14080"/>
                  </a:lnTo>
                  <a:lnTo>
                    <a:pt x="16267" y="13715"/>
                  </a:lnTo>
                  <a:cubicBezTo>
                    <a:pt x="16267" y="13522"/>
                    <a:pt x="16408" y="13366"/>
                    <a:pt x="16583" y="13366"/>
                  </a:cubicBezTo>
                  <a:close/>
                  <a:moveTo>
                    <a:pt x="16583" y="11980"/>
                  </a:moveTo>
                  <a:cubicBezTo>
                    <a:pt x="17447" y="11980"/>
                    <a:pt x="18288" y="12316"/>
                    <a:pt x="18951" y="12925"/>
                  </a:cubicBezTo>
                  <a:cubicBezTo>
                    <a:pt x="19085" y="13049"/>
                    <a:pt x="19103" y="13269"/>
                    <a:pt x="18991" y="13417"/>
                  </a:cubicBezTo>
                  <a:cubicBezTo>
                    <a:pt x="18879" y="13565"/>
                    <a:pt x="18680" y="13585"/>
                    <a:pt x="18545" y="13462"/>
                  </a:cubicBezTo>
                  <a:cubicBezTo>
                    <a:pt x="17996" y="12957"/>
                    <a:pt x="17299" y="12678"/>
                    <a:pt x="16583" y="12678"/>
                  </a:cubicBezTo>
                  <a:cubicBezTo>
                    <a:pt x="14893" y="12678"/>
                    <a:pt x="13517" y="14196"/>
                    <a:pt x="13517" y="16062"/>
                  </a:cubicBezTo>
                  <a:cubicBezTo>
                    <a:pt x="13517" y="17928"/>
                    <a:pt x="14893" y="19447"/>
                    <a:pt x="16583" y="19447"/>
                  </a:cubicBezTo>
                  <a:cubicBezTo>
                    <a:pt x="18274" y="19447"/>
                    <a:pt x="19649" y="17928"/>
                    <a:pt x="19649" y="16062"/>
                  </a:cubicBezTo>
                  <a:cubicBezTo>
                    <a:pt x="19649" y="15496"/>
                    <a:pt x="19520" y="14936"/>
                    <a:pt x="19276" y="14443"/>
                  </a:cubicBezTo>
                  <a:cubicBezTo>
                    <a:pt x="19192" y="14273"/>
                    <a:pt x="19249" y="14061"/>
                    <a:pt x="19402" y="13969"/>
                  </a:cubicBezTo>
                  <a:cubicBezTo>
                    <a:pt x="19555" y="13876"/>
                    <a:pt x="19747" y="13939"/>
                    <a:pt x="19831" y="14108"/>
                  </a:cubicBezTo>
                  <a:cubicBezTo>
                    <a:pt x="20126" y="14704"/>
                    <a:pt x="20282" y="15379"/>
                    <a:pt x="20282" y="16062"/>
                  </a:cubicBezTo>
                  <a:cubicBezTo>
                    <a:pt x="20282" y="18314"/>
                    <a:pt x="18623" y="20145"/>
                    <a:pt x="16583" y="20145"/>
                  </a:cubicBezTo>
                  <a:cubicBezTo>
                    <a:pt x="14544" y="20145"/>
                    <a:pt x="12884" y="18314"/>
                    <a:pt x="12884" y="16062"/>
                  </a:cubicBezTo>
                  <a:cubicBezTo>
                    <a:pt x="12884" y="13811"/>
                    <a:pt x="14544" y="11980"/>
                    <a:pt x="16583" y="11980"/>
                  </a:cubicBezTo>
                  <a:close/>
                  <a:moveTo>
                    <a:pt x="16583" y="11223"/>
                  </a:moveTo>
                  <a:cubicBezTo>
                    <a:pt x="14166" y="11223"/>
                    <a:pt x="12199" y="13394"/>
                    <a:pt x="12199" y="16062"/>
                  </a:cubicBezTo>
                  <a:cubicBezTo>
                    <a:pt x="12199" y="18731"/>
                    <a:pt x="14166" y="20901"/>
                    <a:pt x="16583" y="20901"/>
                  </a:cubicBezTo>
                  <a:cubicBezTo>
                    <a:pt x="19001" y="20901"/>
                    <a:pt x="20967" y="18731"/>
                    <a:pt x="20967" y="16062"/>
                  </a:cubicBezTo>
                  <a:cubicBezTo>
                    <a:pt x="20967" y="13394"/>
                    <a:pt x="19001" y="11223"/>
                    <a:pt x="16583" y="11223"/>
                  </a:cubicBezTo>
                  <a:close/>
                  <a:moveTo>
                    <a:pt x="4466" y="8958"/>
                  </a:moveTo>
                  <a:cubicBezTo>
                    <a:pt x="4611" y="9066"/>
                    <a:pt x="4649" y="9284"/>
                    <a:pt x="4551" y="9443"/>
                  </a:cubicBezTo>
                  <a:lnTo>
                    <a:pt x="1238" y="14840"/>
                  </a:lnTo>
                  <a:cubicBezTo>
                    <a:pt x="842" y="15486"/>
                    <a:pt x="633" y="16239"/>
                    <a:pt x="633" y="17018"/>
                  </a:cubicBezTo>
                  <a:cubicBezTo>
                    <a:pt x="633" y="18056"/>
                    <a:pt x="999" y="19031"/>
                    <a:pt x="1663" y="19764"/>
                  </a:cubicBezTo>
                  <a:cubicBezTo>
                    <a:pt x="2328" y="20498"/>
                    <a:pt x="3211" y="20901"/>
                    <a:pt x="4151" y="20901"/>
                  </a:cubicBezTo>
                  <a:lnTo>
                    <a:pt x="11422" y="20901"/>
                  </a:lnTo>
                  <a:cubicBezTo>
                    <a:pt x="12102" y="20901"/>
                    <a:pt x="12767" y="20682"/>
                    <a:pt x="13333" y="20277"/>
                  </a:cubicBezTo>
                  <a:cubicBezTo>
                    <a:pt x="12253" y="19261"/>
                    <a:pt x="11566" y="17749"/>
                    <a:pt x="11566" y="16062"/>
                  </a:cubicBezTo>
                  <a:cubicBezTo>
                    <a:pt x="11566" y="13009"/>
                    <a:pt x="13817" y="10525"/>
                    <a:pt x="16583" y="10525"/>
                  </a:cubicBezTo>
                  <a:cubicBezTo>
                    <a:pt x="19349" y="10525"/>
                    <a:pt x="21600" y="13009"/>
                    <a:pt x="21600" y="16062"/>
                  </a:cubicBezTo>
                  <a:cubicBezTo>
                    <a:pt x="21600" y="19116"/>
                    <a:pt x="19349" y="21600"/>
                    <a:pt x="16583" y="21600"/>
                  </a:cubicBezTo>
                  <a:cubicBezTo>
                    <a:pt x="15584" y="21600"/>
                    <a:pt x="14652" y="21276"/>
                    <a:pt x="13869" y="20718"/>
                  </a:cubicBezTo>
                  <a:cubicBezTo>
                    <a:pt x="13162" y="21288"/>
                    <a:pt x="12302" y="21600"/>
                    <a:pt x="11422" y="21600"/>
                  </a:cubicBezTo>
                  <a:lnTo>
                    <a:pt x="4151" y="21600"/>
                  </a:lnTo>
                  <a:cubicBezTo>
                    <a:pt x="3042" y="21600"/>
                    <a:pt x="2000" y="21123"/>
                    <a:pt x="1216" y="20258"/>
                  </a:cubicBezTo>
                  <a:cubicBezTo>
                    <a:pt x="432" y="19393"/>
                    <a:pt x="0" y="18242"/>
                    <a:pt x="0" y="17018"/>
                  </a:cubicBezTo>
                  <a:cubicBezTo>
                    <a:pt x="0" y="16099"/>
                    <a:pt x="247" y="15210"/>
                    <a:pt x="714" y="14449"/>
                  </a:cubicBezTo>
                  <a:lnTo>
                    <a:pt x="4027" y="9052"/>
                  </a:lnTo>
                  <a:cubicBezTo>
                    <a:pt x="4125" y="8892"/>
                    <a:pt x="4322" y="8850"/>
                    <a:pt x="4466" y="8958"/>
                  </a:cubicBezTo>
                  <a:close/>
                  <a:moveTo>
                    <a:pt x="14594" y="4893"/>
                  </a:moveTo>
                  <a:cubicBezTo>
                    <a:pt x="14610" y="4893"/>
                    <a:pt x="14626" y="4894"/>
                    <a:pt x="14642" y="4897"/>
                  </a:cubicBezTo>
                  <a:cubicBezTo>
                    <a:pt x="14644" y="4897"/>
                    <a:pt x="14647" y="4898"/>
                    <a:pt x="14650" y="4898"/>
                  </a:cubicBezTo>
                  <a:cubicBezTo>
                    <a:pt x="14665" y="4901"/>
                    <a:pt x="14680" y="4906"/>
                    <a:pt x="14695" y="4911"/>
                  </a:cubicBezTo>
                  <a:cubicBezTo>
                    <a:pt x="14697" y="4912"/>
                    <a:pt x="14699" y="4913"/>
                    <a:pt x="14701" y="4913"/>
                  </a:cubicBezTo>
                  <a:cubicBezTo>
                    <a:pt x="14717" y="4920"/>
                    <a:pt x="14732" y="4927"/>
                    <a:pt x="14746" y="4936"/>
                  </a:cubicBezTo>
                  <a:cubicBezTo>
                    <a:pt x="14747" y="4936"/>
                    <a:pt x="14747" y="4936"/>
                    <a:pt x="14747" y="4936"/>
                  </a:cubicBezTo>
                  <a:cubicBezTo>
                    <a:pt x="14762" y="4945"/>
                    <a:pt x="14776" y="4956"/>
                    <a:pt x="14789" y="4967"/>
                  </a:cubicBezTo>
                  <a:cubicBezTo>
                    <a:pt x="14790" y="4968"/>
                    <a:pt x="14791" y="4968"/>
                    <a:pt x="14792" y="4969"/>
                  </a:cubicBezTo>
                  <a:lnTo>
                    <a:pt x="15553" y="5641"/>
                  </a:lnTo>
                  <a:cubicBezTo>
                    <a:pt x="15690" y="5762"/>
                    <a:pt x="15712" y="5982"/>
                    <a:pt x="15603" y="6132"/>
                  </a:cubicBezTo>
                  <a:cubicBezTo>
                    <a:pt x="15540" y="6218"/>
                    <a:pt x="15448" y="6263"/>
                    <a:pt x="15355" y="6263"/>
                  </a:cubicBezTo>
                  <a:cubicBezTo>
                    <a:pt x="15286" y="6263"/>
                    <a:pt x="15216" y="6238"/>
                    <a:pt x="15158" y="6187"/>
                  </a:cubicBezTo>
                  <a:lnTo>
                    <a:pt x="14911" y="5968"/>
                  </a:lnTo>
                  <a:lnTo>
                    <a:pt x="14911" y="9170"/>
                  </a:lnTo>
                  <a:cubicBezTo>
                    <a:pt x="14911" y="9363"/>
                    <a:pt x="14769" y="9520"/>
                    <a:pt x="14594" y="9520"/>
                  </a:cubicBezTo>
                  <a:cubicBezTo>
                    <a:pt x="14420" y="9520"/>
                    <a:pt x="14278" y="9363"/>
                    <a:pt x="14278" y="9170"/>
                  </a:cubicBezTo>
                  <a:lnTo>
                    <a:pt x="14278" y="5968"/>
                  </a:lnTo>
                  <a:lnTo>
                    <a:pt x="14031" y="6187"/>
                  </a:lnTo>
                  <a:cubicBezTo>
                    <a:pt x="13894" y="6307"/>
                    <a:pt x="13695" y="6283"/>
                    <a:pt x="13586" y="6132"/>
                  </a:cubicBezTo>
                  <a:cubicBezTo>
                    <a:pt x="13477" y="5982"/>
                    <a:pt x="13499" y="5762"/>
                    <a:pt x="13635" y="5641"/>
                  </a:cubicBezTo>
                  <a:lnTo>
                    <a:pt x="14397" y="4969"/>
                  </a:lnTo>
                  <a:cubicBezTo>
                    <a:pt x="14398" y="4968"/>
                    <a:pt x="14398" y="4968"/>
                    <a:pt x="14399" y="4967"/>
                  </a:cubicBezTo>
                  <a:cubicBezTo>
                    <a:pt x="14413" y="4956"/>
                    <a:pt x="14427" y="4945"/>
                    <a:pt x="14442" y="4936"/>
                  </a:cubicBezTo>
                  <a:cubicBezTo>
                    <a:pt x="14442" y="4936"/>
                    <a:pt x="14442" y="4936"/>
                    <a:pt x="14442" y="4936"/>
                  </a:cubicBezTo>
                  <a:cubicBezTo>
                    <a:pt x="14457" y="4927"/>
                    <a:pt x="14472" y="4920"/>
                    <a:pt x="14487" y="4913"/>
                  </a:cubicBezTo>
                  <a:cubicBezTo>
                    <a:pt x="14489" y="4913"/>
                    <a:pt x="14491" y="4912"/>
                    <a:pt x="14494" y="4911"/>
                  </a:cubicBezTo>
                  <a:cubicBezTo>
                    <a:pt x="14508" y="4906"/>
                    <a:pt x="14523" y="4901"/>
                    <a:pt x="14539" y="4898"/>
                  </a:cubicBezTo>
                  <a:cubicBezTo>
                    <a:pt x="14541" y="4898"/>
                    <a:pt x="14544" y="4897"/>
                    <a:pt x="14547" y="4897"/>
                  </a:cubicBezTo>
                  <a:cubicBezTo>
                    <a:pt x="14562" y="4894"/>
                    <a:pt x="14578" y="4893"/>
                    <a:pt x="14594" y="4893"/>
                  </a:cubicBezTo>
                  <a:close/>
                  <a:moveTo>
                    <a:pt x="18572" y="3019"/>
                  </a:moveTo>
                  <a:cubicBezTo>
                    <a:pt x="18588" y="3019"/>
                    <a:pt x="18604" y="3021"/>
                    <a:pt x="18620" y="3024"/>
                  </a:cubicBezTo>
                  <a:cubicBezTo>
                    <a:pt x="18622" y="3024"/>
                    <a:pt x="18625" y="3025"/>
                    <a:pt x="18628" y="3025"/>
                  </a:cubicBezTo>
                  <a:cubicBezTo>
                    <a:pt x="18643" y="3028"/>
                    <a:pt x="18658" y="3032"/>
                    <a:pt x="18673" y="3038"/>
                  </a:cubicBezTo>
                  <a:cubicBezTo>
                    <a:pt x="18675" y="3039"/>
                    <a:pt x="18677" y="3040"/>
                    <a:pt x="18679" y="3040"/>
                  </a:cubicBezTo>
                  <a:cubicBezTo>
                    <a:pt x="18695" y="3047"/>
                    <a:pt x="18710" y="3054"/>
                    <a:pt x="18724" y="3062"/>
                  </a:cubicBezTo>
                  <a:cubicBezTo>
                    <a:pt x="18724" y="3063"/>
                    <a:pt x="18725" y="3063"/>
                    <a:pt x="18725" y="3063"/>
                  </a:cubicBezTo>
                  <a:cubicBezTo>
                    <a:pt x="18740" y="3072"/>
                    <a:pt x="18754" y="3082"/>
                    <a:pt x="18767" y="3094"/>
                  </a:cubicBezTo>
                  <a:cubicBezTo>
                    <a:pt x="18768" y="3095"/>
                    <a:pt x="18769" y="3095"/>
                    <a:pt x="18770" y="3096"/>
                  </a:cubicBezTo>
                  <a:lnTo>
                    <a:pt x="19531" y="3768"/>
                  </a:lnTo>
                  <a:cubicBezTo>
                    <a:pt x="19668" y="3889"/>
                    <a:pt x="19690" y="4108"/>
                    <a:pt x="19580" y="4259"/>
                  </a:cubicBezTo>
                  <a:cubicBezTo>
                    <a:pt x="19518" y="4345"/>
                    <a:pt x="19426" y="4390"/>
                    <a:pt x="19333" y="4390"/>
                  </a:cubicBezTo>
                  <a:cubicBezTo>
                    <a:pt x="19264" y="4390"/>
                    <a:pt x="19194" y="4365"/>
                    <a:pt x="19136" y="4314"/>
                  </a:cubicBezTo>
                  <a:lnTo>
                    <a:pt x="18889" y="4095"/>
                  </a:lnTo>
                  <a:lnTo>
                    <a:pt x="18889" y="7297"/>
                  </a:lnTo>
                  <a:cubicBezTo>
                    <a:pt x="18889" y="7490"/>
                    <a:pt x="18747" y="7647"/>
                    <a:pt x="18572" y="7647"/>
                  </a:cubicBezTo>
                  <a:cubicBezTo>
                    <a:pt x="18397" y="7647"/>
                    <a:pt x="18256" y="7490"/>
                    <a:pt x="18256" y="7297"/>
                  </a:cubicBezTo>
                  <a:lnTo>
                    <a:pt x="18256" y="4095"/>
                  </a:lnTo>
                  <a:lnTo>
                    <a:pt x="18008" y="4314"/>
                  </a:lnTo>
                  <a:cubicBezTo>
                    <a:pt x="17872" y="4434"/>
                    <a:pt x="17673" y="4410"/>
                    <a:pt x="17564" y="4259"/>
                  </a:cubicBezTo>
                  <a:cubicBezTo>
                    <a:pt x="17455" y="4108"/>
                    <a:pt x="17477" y="3889"/>
                    <a:pt x="17613" y="3768"/>
                  </a:cubicBezTo>
                  <a:lnTo>
                    <a:pt x="18375" y="3096"/>
                  </a:lnTo>
                  <a:cubicBezTo>
                    <a:pt x="18375" y="3095"/>
                    <a:pt x="18376" y="3095"/>
                    <a:pt x="18377" y="3094"/>
                  </a:cubicBezTo>
                  <a:cubicBezTo>
                    <a:pt x="18390" y="3083"/>
                    <a:pt x="18404" y="3072"/>
                    <a:pt x="18419" y="3063"/>
                  </a:cubicBezTo>
                  <a:cubicBezTo>
                    <a:pt x="18420" y="3063"/>
                    <a:pt x="18420" y="3063"/>
                    <a:pt x="18420" y="3062"/>
                  </a:cubicBezTo>
                  <a:cubicBezTo>
                    <a:pt x="18434" y="3054"/>
                    <a:pt x="18450" y="3047"/>
                    <a:pt x="18465" y="3040"/>
                  </a:cubicBezTo>
                  <a:cubicBezTo>
                    <a:pt x="18467" y="3040"/>
                    <a:pt x="18469" y="3039"/>
                    <a:pt x="18471" y="3038"/>
                  </a:cubicBezTo>
                  <a:cubicBezTo>
                    <a:pt x="18486" y="3032"/>
                    <a:pt x="18501" y="3028"/>
                    <a:pt x="18517" y="3025"/>
                  </a:cubicBezTo>
                  <a:cubicBezTo>
                    <a:pt x="18519" y="3025"/>
                    <a:pt x="18522" y="3024"/>
                    <a:pt x="18525" y="3024"/>
                  </a:cubicBezTo>
                  <a:cubicBezTo>
                    <a:pt x="18540" y="3021"/>
                    <a:pt x="18556" y="3019"/>
                    <a:pt x="18572" y="3019"/>
                  </a:cubicBezTo>
                  <a:close/>
                  <a:moveTo>
                    <a:pt x="5241" y="699"/>
                  </a:moveTo>
                  <a:cubicBezTo>
                    <a:pt x="4988" y="699"/>
                    <a:pt x="4767" y="846"/>
                    <a:pt x="4649" y="1094"/>
                  </a:cubicBezTo>
                  <a:cubicBezTo>
                    <a:pt x="4532" y="1341"/>
                    <a:pt x="4548" y="1626"/>
                    <a:pt x="4692" y="1856"/>
                  </a:cubicBezTo>
                  <a:lnTo>
                    <a:pt x="6756" y="5148"/>
                  </a:lnTo>
                  <a:lnTo>
                    <a:pt x="8816" y="5148"/>
                  </a:lnTo>
                  <a:lnTo>
                    <a:pt x="10881" y="1856"/>
                  </a:lnTo>
                  <a:cubicBezTo>
                    <a:pt x="11025" y="1626"/>
                    <a:pt x="11041" y="1341"/>
                    <a:pt x="10923" y="1094"/>
                  </a:cubicBezTo>
                  <a:cubicBezTo>
                    <a:pt x="10806" y="846"/>
                    <a:pt x="10585" y="699"/>
                    <a:pt x="10331" y="699"/>
                  </a:cubicBezTo>
                  <a:close/>
                  <a:moveTo>
                    <a:pt x="5241" y="0"/>
                  </a:moveTo>
                  <a:lnTo>
                    <a:pt x="10331" y="0"/>
                  </a:lnTo>
                  <a:cubicBezTo>
                    <a:pt x="10817" y="0"/>
                    <a:pt x="11258" y="295"/>
                    <a:pt x="11484" y="770"/>
                  </a:cubicBezTo>
                  <a:cubicBezTo>
                    <a:pt x="11709" y="1244"/>
                    <a:pt x="11677" y="1813"/>
                    <a:pt x="11401" y="2253"/>
                  </a:cubicBezTo>
                  <a:lnTo>
                    <a:pt x="9365" y="5499"/>
                  </a:lnTo>
                  <a:lnTo>
                    <a:pt x="12772" y="11050"/>
                  </a:lnTo>
                  <a:cubicBezTo>
                    <a:pt x="12870" y="11209"/>
                    <a:pt x="12832" y="11427"/>
                    <a:pt x="12688" y="11535"/>
                  </a:cubicBezTo>
                  <a:cubicBezTo>
                    <a:pt x="12633" y="11575"/>
                    <a:pt x="12572" y="11595"/>
                    <a:pt x="12510" y="11595"/>
                  </a:cubicBezTo>
                  <a:cubicBezTo>
                    <a:pt x="12409" y="11595"/>
                    <a:pt x="12309" y="11541"/>
                    <a:pt x="12248" y="11442"/>
                  </a:cubicBezTo>
                  <a:lnTo>
                    <a:pt x="8814" y="5846"/>
                  </a:lnTo>
                  <a:lnTo>
                    <a:pt x="6758" y="5846"/>
                  </a:lnTo>
                  <a:lnTo>
                    <a:pt x="5268" y="8275"/>
                  </a:lnTo>
                  <a:cubicBezTo>
                    <a:pt x="5170" y="8435"/>
                    <a:pt x="4973" y="8476"/>
                    <a:pt x="4828" y="8368"/>
                  </a:cubicBezTo>
                  <a:cubicBezTo>
                    <a:pt x="4684" y="8260"/>
                    <a:pt x="4646" y="8043"/>
                    <a:pt x="4744" y="7883"/>
                  </a:cubicBezTo>
                  <a:lnTo>
                    <a:pt x="5994" y="5846"/>
                  </a:lnTo>
                  <a:lnTo>
                    <a:pt x="2310" y="5846"/>
                  </a:lnTo>
                  <a:cubicBezTo>
                    <a:pt x="2135" y="5846"/>
                    <a:pt x="1994" y="5690"/>
                    <a:pt x="1994" y="5497"/>
                  </a:cubicBezTo>
                  <a:cubicBezTo>
                    <a:pt x="1994" y="5304"/>
                    <a:pt x="2135" y="5148"/>
                    <a:pt x="2310" y="5148"/>
                  </a:cubicBezTo>
                  <a:lnTo>
                    <a:pt x="5435" y="5148"/>
                  </a:lnTo>
                  <a:lnTo>
                    <a:pt x="2490" y="3224"/>
                  </a:lnTo>
                  <a:cubicBezTo>
                    <a:pt x="2340" y="3125"/>
                    <a:pt x="2290" y="2911"/>
                    <a:pt x="2379" y="2745"/>
                  </a:cubicBezTo>
                  <a:cubicBezTo>
                    <a:pt x="2468" y="2579"/>
                    <a:pt x="2662" y="2524"/>
                    <a:pt x="2812" y="2623"/>
                  </a:cubicBezTo>
                  <a:lnTo>
                    <a:pt x="5507" y="4383"/>
                  </a:lnTo>
                  <a:lnTo>
                    <a:pt x="4171" y="2253"/>
                  </a:lnTo>
                  <a:cubicBezTo>
                    <a:pt x="3895" y="1813"/>
                    <a:pt x="3863" y="1244"/>
                    <a:pt x="4089" y="770"/>
                  </a:cubicBezTo>
                  <a:cubicBezTo>
                    <a:pt x="4314" y="295"/>
                    <a:pt x="4756" y="0"/>
                    <a:pt x="5241"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99" name="Group 98">
            <a:extLst>
              <a:ext uri="{FF2B5EF4-FFF2-40B4-BE49-F238E27FC236}">
                <a16:creationId xmlns:a16="http://schemas.microsoft.com/office/drawing/2014/main" id="{5EA98E47-1F3C-474F-A9FC-78D27E72A534}"/>
              </a:ext>
            </a:extLst>
          </p:cNvPr>
          <p:cNvGrpSpPr/>
          <p:nvPr/>
        </p:nvGrpSpPr>
        <p:grpSpPr>
          <a:xfrm>
            <a:off x="9254060" y="4417000"/>
            <a:ext cx="1734960" cy="676645"/>
            <a:chOff x="9260528" y="4382179"/>
            <a:chExt cx="1734960" cy="676645"/>
          </a:xfrm>
        </p:grpSpPr>
        <p:sp>
          <p:nvSpPr>
            <p:cNvPr id="34" name="TextBox 33">
              <a:extLst>
                <a:ext uri="{FF2B5EF4-FFF2-40B4-BE49-F238E27FC236}">
                  <a16:creationId xmlns:a16="http://schemas.microsoft.com/office/drawing/2014/main" id="{828FDD75-FAFD-487F-AC5E-9926A2D6D3BB}"/>
                </a:ext>
              </a:extLst>
            </p:cNvPr>
            <p:cNvSpPr txBox="1"/>
            <p:nvPr/>
          </p:nvSpPr>
          <p:spPr>
            <a:xfrm>
              <a:off x="9260528" y="4815872"/>
              <a:ext cx="1734960"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Innovation &amp; Growth</a:t>
              </a:r>
            </a:p>
          </p:txBody>
        </p:sp>
        <p:sp>
          <p:nvSpPr>
            <p:cNvPr id="39" name="Полилиния 547">
              <a:extLst>
                <a:ext uri="{FF2B5EF4-FFF2-40B4-BE49-F238E27FC236}">
                  <a16:creationId xmlns:a16="http://schemas.microsoft.com/office/drawing/2014/main" id="{1F7B7048-C1A1-48CA-9F96-910D6E138041}"/>
                </a:ext>
              </a:extLst>
            </p:cNvPr>
            <p:cNvSpPr/>
            <p:nvPr/>
          </p:nvSpPr>
          <p:spPr>
            <a:xfrm>
              <a:off x="9983483" y="4382179"/>
              <a:ext cx="289050" cy="359940"/>
            </a:xfrm>
            <a:custGeom>
              <a:avLst/>
              <a:gdLst/>
              <a:ahLst/>
              <a:cxnLst>
                <a:cxn ang="0">
                  <a:pos x="wd2" y="hd2"/>
                </a:cxn>
                <a:cxn ang="5400000">
                  <a:pos x="wd2" y="hd2"/>
                </a:cxn>
                <a:cxn ang="10800000">
                  <a:pos x="wd2" y="hd2"/>
                </a:cxn>
                <a:cxn ang="16200000">
                  <a:pos x="wd2" y="hd2"/>
                </a:cxn>
              </a:cxnLst>
              <a:rect l="0" t="0" r="r" b="b"/>
              <a:pathLst>
                <a:path w="21576" h="21591" extrusionOk="0">
                  <a:moveTo>
                    <a:pt x="394" y="20237"/>
                  </a:moveTo>
                  <a:lnTo>
                    <a:pt x="4305" y="20237"/>
                  </a:lnTo>
                  <a:cubicBezTo>
                    <a:pt x="4522" y="20237"/>
                    <a:pt x="4698" y="20378"/>
                    <a:pt x="4698" y="20553"/>
                  </a:cubicBezTo>
                  <a:cubicBezTo>
                    <a:pt x="4698" y="20728"/>
                    <a:pt x="4522" y="20869"/>
                    <a:pt x="4305" y="20869"/>
                  </a:cubicBezTo>
                  <a:lnTo>
                    <a:pt x="394" y="20869"/>
                  </a:lnTo>
                  <a:cubicBezTo>
                    <a:pt x="176" y="20869"/>
                    <a:pt x="0" y="20728"/>
                    <a:pt x="0" y="20553"/>
                  </a:cubicBezTo>
                  <a:cubicBezTo>
                    <a:pt x="0" y="20378"/>
                    <a:pt x="176" y="20237"/>
                    <a:pt x="394" y="20237"/>
                  </a:cubicBezTo>
                  <a:close/>
                  <a:moveTo>
                    <a:pt x="1556" y="18421"/>
                  </a:moveTo>
                  <a:lnTo>
                    <a:pt x="4305" y="18421"/>
                  </a:lnTo>
                  <a:cubicBezTo>
                    <a:pt x="4522" y="18421"/>
                    <a:pt x="4698" y="18563"/>
                    <a:pt x="4698" y="18737"/>
                  </a:cubicBezTo>
                  <a:cubicBezTo>
                    <a:pt x="4698" y="18912"/>
                    <a:pt x="4522" y="19054"/>
                    <a:pt x="4305" y="19054"/>
                  </a:cubicBezTo>
                  <a:lnTo>
                    <a:pt x="1556" y="19054"/>
                  </a:lnTo>
                  <a:cubicBezTo>
                    <a:pt x="1339" y="19054"/>
                    <a:pt x="1163" y="18912"/>
                    <a:pt x="1163" y="18737"/>
                  </a:cubicBezTo>
                  <a:cubicBezTo>
                    <a:pt x="1163" y="18563"/>
                    <a:pt x="1339" y="18421"/>
                    <a:pt x="1556" y="18421"/>
                  </a:cubicBezTo>
                  <a:close/>
                  <a:moveTo>
                    <a:pt x="3142" y="16605"/>
                  </a:moveTo>
                  <a:lnTo>
                    <a:pt x="4305" y="16605"/>
                  </a:lnTo>
                  <a:cubicBezTo>
                    <a:pt x="4522" y="16605"/>
                    <a:pt x="4698" y="16747"/>
                    <a:pt x="4698" y="16922"/>
                  </a:cubicBezTo>
                  <a:cubicBezTo>
                    <a:pt x="4698" y="17096"/>
                    <a:pt x="4522" y="17238"/>
                    <a:pt x="4305" y="17238"/>
                  </a:cubicBezTo>
                  <a:lnTo>
                    <a:pt x="3142" y="17238"/>
                  </a:lnTo>
                  <a:cubicBezTo>
                    <a:pt x="2924" y="17238"/>
                    <a:pt x="2748" y="17096"/>
                    <a:pt x="2748" y="16922"/>
                  </a:cubicBezTo>
                  <a:cubicBezTo>
                    <a:pt x="2748" y="16747"/>
                    <a:pt x="2924" y="16605"/>
                    <a:pt x="3142" y="16605"/>
                  </a:cubicBezTo>
                  <a:close/>
                  <a:moveTo>
                    <a:pt x="10305" y="13448"/>
                  </a:moveTo>
                  <a:lnTo>
                    <a:pt x="9904" y="13884"/>
                  </a:lnTo>
                  <a:lnTo>
                    <a:pt x="9784" y="14056"/>
                  </a:lnTo>
                  <a:cubicBezTo>
                    <a:pt x="9494" y="14476"/>
                    <a:pt x="9666" y="15003"/>
                    <a:pt x="10175" y="15256"/>
                  </a:cubicBezTo>
                  <a:lnTo>
                    <a:pt x="14054" y="17181"/>
                  </a:lnTo>
                  <a:cubicBezTo>
                    <a:pt x="14204" y="17255"/>
                    <a:pt x="14274" y="17400"/>
                    <a:pt x="14227" y="17535"/>
                  </a:cubicBezTo>
                  <a:lnTo>
                    <a:pt x="13168" y="20582"/>
                  </a:lnTo>
                  <a:lnTo>
                    <a:pt x="14442" y="20881"/>
                  </a:lnTo>
                  <a:lnTo>
                    <a:pt x="15925" y="16645"/>
                  </a:lnTo>
                  <a:cubicBezTo>
                    <a:pt x="16010" y="16410"/>
                    <a:pt x="15889" y="16160"/>
                    <a:pt x="15632" y="16036"/>
                  </a:cubicBezTo>
                  <a:cubicBezTo>
                    <a:pt x="15632" y="16035"/>
                    <a:pt x="15632" y="16035"/>
                    <a:pt x="15632" y="16035"/>
                  </a:cubicBezTo>
                  <a:lnTo>
                    <a:pt x="11648" y="14100"/>
                  </a:lnTo>
                  <a:close/>
                  <a:moveTo>
                    <a:pt x="6113" y="11957"/>
                  </a:moveTo>
                  <a:cubicBezTo>
                    <a:pt x="6012" y="11987"/>
                    <a:pt x="5930" y="12045"/>
                    <a:pt x="5880" y="12121"/>
                  </a:cubicBezTo>
                  <a:lnTo>
                    <a:pt x="5015" y="14462"/>
                  </a:lnTo>
                  <a:lnTo>
                    <a:pt x="6666" y="12412"/>
                  </a:lnTo>
                  <a:cubicBezTo>
                    <a:pt x="6705" y="12332"/>
                    <a:pt x="6707" y="12244"/>
                    <a:pt x="6669" y="12163"/>
                  </a:cubicBezTo>
                  <a:cubicBezTo>
                    <a:pt x="6629" y="12076"/>
                    <a:pt x="6549" y="12007"/>
                    <a:pt x="6444" y="11968"/>
                  </a:cubicBezTo>
                  <a:cubicBezTo>
                    <a:pt x="6339" y="11929"/>
                    <a:pt x="6222" y="11925"/>
                    <a:pt x="6113" y="11957"/>
                  </a:cubicBezTo>
                  <a:close/>
                  <a:moveTo>
                    <a:pt x="9032" y="9938"/>
                  </a:moveTo>
                  <a:lnTo>
                    <a:pt x="8918" y="10614"/>
                  </a:lnTo>
                  <a:lnTo>
                    <a:pt x="14109" y="11080"/>
                  </a:lnTo>
                  <a:cubicBezTo>
                    <a:pt x="14221" y="11088"/>
                    <a:pt x="14331" y="11061"/>
                    <a:pt x="14418" y="11004"/>
                  </a:cubicBezTo>
                  <a:cubicBezTo>
                    <a:pt x="14505" y="10946"/>
                    <a:pt x="14559" y="10864"/>
                    <a:pt x="14570" y="10773"/>
                  </a:cubicBezTo>
                  <a:cubicBezTo>
                    <a:pt x="14593" y="10586"/>
                    <a:pt x="14422" y="10419"/>
                    <a:pt x="14189" y="10401"/>
                  </a:cubicBezTo>
                  <a:cubicBezTo>
                    <a:pt x="14187" y="10401"/>
                    <a:pt x="14185" y="10401"/>
                    <a:pt x="14184" y="10401"/>
                  </a:cubicBezTo>
                  <a:lnTo>
                    <a:pt x="12962" y="10291"/>
                  </a:lnTo>
                  <a:cubicBezTo>
                    <a:pt x="12960" y="10291"/>
                    <a:pt x="12959" y="10291"/>
                    <a:pt x="12957" y="10291"/>
                  </a:cubicBezTo>
                  <a:close/>
                  <a:moveTo>
                    <a:pt x="7837" y="9833"/>
                  </a:moveTo>
                  <a:cubicBezTo>
                    <a:pt x="7830" y="9833"/>
                    <a:pt x="7823" y="9834"/>
                    <a:pt x="7816" y="9834"/>
                  </a:cubicBezTo>
                  <a:cubicBezTo>
                    <a:pt x="7809" y="9834"/>
                    <a:pt x="7802" y="9835"/>
                    <a:pt x="7796" y="9835"/>
                  </a:cubicBezTo>
                  <a:cubicBezTo>
                    <a:pt x="7788" y="9836"/>
                    <a:pt x="7780" y="9837"/>
                    <a:pt x="7772" y="9838"/>
                  </a:cubicBezTo>
                  <a:cubicBezTo>
                    <a:pt x="7767" y="9839"/>
                    <a:pt x="7762" y="9839"/>
                    <a:pt x="7756" y="9840"/>
                  </a:cubicBezTo>
                  <a:cubicBezTo>
                    <a:pt x="7748" y="9841"/>
                    <a:pt x="7740" y="9843"/>
                    <a:pt x="7732" y="9845"/>
                  </a:cubicBezTo>
                  <a:cubicBezTo>
                    <a:pt x="7727" y="9846"/>
                    <a:pt x="7722" y="9846"/>
                    <a:pt x="7718" y="9848"/>
                  </a:cubicBezTo>
                  <a:cubicBezTo>
                    <a:pt x="7709" y="9850"/>
                    <a:pt x="7701" y="9852"/>
                    <a:pt x="7693" y="9854"/>
                  </a:cubicBezTo>
                  <a:cubicBezTo>
                    <a:pt x="7689" y="9856"/>
                    <a:pt x="7685" y="9857"/>
                    <a:pt x="7681" y="9858"/>
                  </a:cubicBezTo>
                  <a:cubicBezTo>
                    <a:pt x="7672" y="9861"/>
                    <a:pt x="7664" y="9864"/>
                    <a:pt x="7656" y="9867"/>
                  </a:cubicBezTo>
                  <a:cubicBezTo>
                    <a:pt x="7653" y="9868"/>
                    <a:pt x="7649" y="9870"/>
                    <a:pt x="7645" y="9871"/>
                  </a:cubicBezTo>
                  <a:cubicBezTo>
                    <a:pt x="7637" y="9874"/>
                    <a:pt x="7629" y="9878"/>
                    <a:pt x="7622" y="9882"/>
                  </a:cubicBezTo>
                  <a:cubicBezTo>
                    <a:pt x="7618" y="9883"/>
                    <a:pt x="7615" y="9885"/>
                    <a:pt x="7611" y="9887"/>
                  </a:cubicBezTo>
                  <a:cubicBezTo>
                    <a:pt x="7604" y="9891"/>
                    <a:pt x="7596" y="9895"/>
                    <a:pt x="7589" y="9899"/>
                  </a:cubicBezTo>
                  <a:cubicBezTo>
                    <a:pt x="7586" y="9901"/>
                    <a:pt x="7583" y="9903"/>
                    <a:pt x="7579" y="9905"/>
                  </a:cubicBezTo>
                  <a:cubicBezTo>
                    <a:pt x="7572" y="9909"/>
                    <a:pt x="7566" y="9914"/>
                    <a:pt x="7559" y="9918"/>
                  </a:cubicBezTo>
                  <a:cubicBezTo>
                    <a:pt x="7556" y="9921"/>
                    <a:pt x="7553" y="9923"/>
                    <a:pt x="7550" y="9925"/>
                  </a:cubicBezTo>
                  <a:cubicBezTo>
                    <a:pt x="7543" y="9930"/>
                    <a:pt x="7537" y="9935"/>
                    <a:pt x="7531" y="9940"/>
                  </a:cubicBezTo>
                  <a:cubicBezTo>
                    <a:pt x="7528" y="9943"/>
                    <a:pt x="7525" y="9945"/>
                    <a:pt x="7522" y="9948"/>
                  </a:cubicBezTo>
                  <a:cubicBezTo>
                    <a:pt x="7516" y="9953"/>
                    <a:pt x="7511" y="9958"/>
                    <a:pt x="7506" y="9964"/>
                  </a:cubicBezTo>
                  <a:cubicBezTo>
                    <a:pt x="7503" y="9967"/>
                    <a:pt x="7500" y="9970"/>
                    <a:pt x="7497" y="9973"/>
                  </a:cubicBezTo>
                  <a:cubicBezTo>
                    <a:pt x="7492" y="9978"/>
                    <a:pt x="7487" y="9984"/>
                    <a:pt x="7483" y="9989"/>
                  </a:cubicBezTo>
                  <a:cubicBezTo>
                    <a:pt x="7480" y="9993"/>
                    <a:pt x="7477" y="9996"/>
                    <a:pt x="7475" y="10000"/>
                  </a:cubicBezTo>
                  <a:cubicBezTo>
                    <a:pt x="7471" y="10005"/>
                    <a:pt x="7467" y="10011"/>
                    <a:pt x="7463" y="10016"/>
                  </a:cubicBezTo>
                  <a:cubicBezTo>
                    <a:pt x="7460" y="10021"/>
                    <a:pt x="7458" y="10025"/>
                    <a:pt x="7455" y="10029"/>
                  </a:cubicBezTo>
                  <a:cubicBezTo>
                    <a:pt x="7452" y="10035"/>
                    <a:pt x="7449" y="10040"/>
                    <a:pt x="7446" y="10045"/>
                  </a:cubicBezTo>
                  <a:cubicBezTo>
                    <a:pt x="7444" y="10050"/>
                    <a:pt x="7442" y="10055"/>
                    <a:pt x="7439" y="10060"/>
                  </a:cubicBezTo>
                  <a:cubicBezTo>
                    <a:pt x="7437" y="10066"/>
                    <a:pt x="7435" y="10071"/>
                    <a:pt x="7433" y="10076"/>
                  </a:cubicBezTo>
                  <a:cubicBezTo>
                    <a:pt x="7430" y="10082"/>
                    <a:pt x="7429" y="10088"/>
                    <a:pt x="7427" y="10094"/>
                  </a:cubicBezTo>
                  <a:cubicBezTo>
                    <a:pt x="7426" y="10099"/>
                    <a:pt x="7424" y="10103"/>
                    <a:pt x="7423" y="10108"/>
                  </a:cubicBezTo>
                  <a:cubicBezTo>
                    <a:pt x="7421" y="10117"/>
                    <a:pt x="7419" y="10126"/>
                    <a:pt x="7418" y="10135"/>
                  </a:cubicBezTo>
                  <a:cubicBezTo>
                    <a:pt x="7417" y="10137"/>
                    <a:pt x="7417" y="10139"/>
                    <a:pt x="7417" y="10141"/>
                  </a:cubicBezTo>
                  <a:cubicBezTo>
                    <a:pt x="7416" y="10145"/>
                    <a:pt x="7416" y="10148"/>
                    <a:pt x="7416" y="10151"/>
                  </a:cubicBezTo>
                  <a:cubicBezTo>
                    <a:pt x="7415" y="10159"/>
                    <a:pt x="7415" y="10167"/>
                    <a:pt x="7415" y="10176"/>
                  </a:cubicBezTo>
                  <a:cubicBezTo>
                    <a:pt x="7415" y="10179"/>
                    <a:pt x="7415" y="10182"/>
                    <a:pt x="7415" y="10185"/>
                  </a:cubicBezTo>
                  <a:cubicBezTo>
                    <a:pt x="7416" y="10193"/>
                    <a:pt x="7416" y="10202"/>
                    <a:pt x="7417" y="10210"/>
                  </a:cubicBezTo>
                  <a:cubicBezTo>
                    <a:pt x="7417" y="10211"/>
                    <a:pt x="7417" y="10212"/>
                    <a:pt x="7418" y="10214"/>
                  </a:cubicBezTo>
                  <a:cubicBezTo>
                    <a:pt x="7438" y="10357"/>
                    <a:pt x="7572" y="10477"/>
                    <a:pt x="7750" y="10507"/>
                  </a:cubicBezTo>
                  <a:cubicBezTo>
                    <a:pt x="7752" y="10508"/>
                    <a:pt x="7754" y="10508"/>
                    <a:pt x="7755" y="10508"/>
                  </a:cubicBezTo>
                  <a:cubicBezTo>
                    <a:pt x="7769" y="10511"/>
                    <a:pt x="7783" y="10512"/>
                    <a:pt x="7798" y="10513"/>
                  </a:cubicBezTo>
                  <a:cubicBezTo>
                    <a:pt x="7800" y="10514"/>
                    <a:pt x="7802" y="10514"/>
                    <a:pt x="7803" y="10514"/>
                  </a:cubicBezTo>
                  <a:lnTo>
                    <a:pt x="8135" y="10544"/>
                  </a:lnTo>
                  <a:lnTo>
                    <a:pt x="8249" y="9868"/>
                  </a:lnTo>
                  <a:lnTo>
                    <a:pt x="8015" y="9847"/>
                  </a:lnTo>
                  <a:lnTo>
                    <a:pt x="7877" y="9835"/>
                  </a:lnTo>
                  <a:cubicBezTo>
                    <a:pt x="7864" y="9834"/>
                    <a:pt x="7850" y="9833"/>
                    <a:pt x="7837" y="9833"/>
                  </a:cubicBezTo>
                  <a:close/>
                  <a:moveTo>
                    <a:pt x="14017" y="9749"/>
                  </a:moveTo>
                  <a:lnTo>
                    <a:pt x="14305" y="9788"/>
                  </a:lnTo>
                  <a:lnTo>
                    <a:pt x="15084" y="10122"/>
                  </a:lnTo>
                  <a:cubicBezTo>
                    <a:pt x="15289" y="10323"/>
                    <a:pt x="15385" y="10576"/>
                    <a:pt x="15354" y="10835"/>
                  </a:cubicBezTo>
                  <a:cubicBezTo>
                    <a:pt x="15322" y="11093"/>
                    <a:pt x="15168" y="11327"/>
                    <a:pt x="14918" y="11492"/>
                  </a:cubicBezTo>
                  <a:cubicBezTo>
                    <a:pt x="14699" y="11637"/>
                    <a:pt x="14430" y="11714"/>
                    <a:pt x="14150" y="11714"/>
                  </a:cubicBezTo>
                  <a:cubicBezTo>
                    <a:pt x="14111" y="11714"/>
                    <a:pt x="14071" y="11712"/>
                    <a:pt x="14031" y="11709"/>
                  </a:cubicBezTo>
                  <a:cubicBezTo>
                    <a:pt x="14029" y="11709"/>
                    <a:pt x="14027" y="11709"/>
                    <a:pt x="14025" y="11709"/>
                  </a:cubicBezTo>
                  <a:lnTo>
                    <a:pt x="12070" y="11533"/>
                  </a:lnTo>
                  <a:lnTo>
                    <a:pt x="10776" y="12937"/>
                  </a:lnTo>
                  <a:lnTo>
                    <a:pt x="12095" y="13578"/>
                  </a:lnTo>
                  <a:lnTo>
                    <a:pt x="12977" y="14006"/>
                  </a:lnTo>
                  <a:lnTo>
                    <a:pt x="15431" y="11342"/>
                  </a:lnTo>
                  <a:cubicBezTo>
                    <a:pt x="15596" y="11163"/>
                    <a:pt x="15683" y="10951"/>
                    <a:pt x="15683" y="10730"/>
                  </a:cubicBezTo>
                  <a:cubicBezTo>
                    <a:pt x="15683" y="10400"/>
                    <a:pt x="15494" y="10099"/>
                    <a:pt x="15165" y="9902"/>
                  </a:cubicBezTo>
                  <a:lnTo>
                    <a:pt x="14305" y="9788"/>
                  </a:lnTo>
                  <a:lnTo>
                    <a:pt x="14268" y="9772"/>
                  </a:lnTo>
                  <a:close/>
                  <a:moveTo>
                    <a:pt x="17341" y="6664"/>
                  </a:moveTo>
                  <a:cubicBezTo>
                    <a:pt x="17339" y="6664"/>
                    <a:pt x="17338" y="6664"/>
                    <a:pt x="17337" y="6664"/>
                  </a:cubicBezTo>
                  <a:cubicBezTo>
                    <a:pt x="17164" y="6663"/>
                    <a:pt x="17001" y="6737"/>
                    <a:pt x="16914" y="6859"/>
                  </a:cubicBezTo>
                  <a:cubicBezTo>
                    <a:pt x="16914" y="6860"/>
                    <a:pt x="16913" y="6860"/>
                    <a:pt x="16913" y="6860"/>
                  </a:cubicBezTo>
                  <a:cubicBezTo>
                    <a:pt x="16906" y="6870"/>
                    <a:pt x="16900" y="6880"/>
                    <a:pt x="16894" y="6890"/>
                  </a:cubicBezTo>
                  <a:cubicBezTo>
                    <a:pt x="16893" y="6892"/>
                    <a:pt x="16892" y="6894"/>
                    <a:pt x="16891" y="6896"/>
                  </a:cubicBezTo>
                  <a:cubicBezTo>
                    <a:pt x="16884" y="6907"/>
                    <a:pt x="16879" y="6920"/>
                    <a:pt x="16873" y="6932"/>
                  </a:cubicBezTo>
                  <a:lnTo>
                    <a:pt x="16852" y="6984"/>
                  </a:lnTo>
                  <a:cubicBezTo>
                    <a:pt x="16846" y="6999"/>
                    <a:pt x="16838" y="7013"/>
                    <a:pt x="16830" y="7027"/>
                  </a:cubicBezTo>
                  <a:cubicBezTo>
                    <a:pt x="16828" y="7030"/>
                    <a:pt x="16826" y="7033"/>
                    <a:pt x="16824" y="7035"/>
                  </a:cubicBezTo>
                  <a:cubicBezTo>
                    <a:pt x="16815" y="7048"/>
                    <a:pt x="16806" y="7061"/>
                    <a:pt x="16795" y="7072"/>
                  </a:cubicBezTo>
                  <a:cubicBezTo>
                    <a:pt x="16793" y="7074"/>
                    <a:pt x="16792" y="7076"/>
                    <a:pt x="16790" y="7078"/>
                  </a:cubicBezTo>
                  <a:cubicBezTo>
                    <a:pt x="16780" y="7089"/>
                    <a:pt x="16769" y="7099"/>
                    <a:pt x="16757" y="7108"/>
                  </a:cubicBezTo>
                  <a:cubicBezTo>
                    <a:pt x="16755" y="7110"/>
                    <a:pt x="16753" y="7111"/>
                    <a:pt x="16751" y="7113"/>
                  </a:cubicBezTo>
                  <a:cubicBezTo>
                    <a:pt x="16739" y="7123"/>
                    <a:pt x="16725" y="7132"/>
                    <a:pt x="16710" y="7140"/>
                  </a:cubicBezTo>
                  <a:cubicBezTo>
                    <a:pt x="16707" y="7142"/>
                    <a:pt x="16705" y="7144"/>
                    <a:pt x="16702" y="7145"/>
                  </a:cubicBezTo>
                  <a:cubicBezTo>
                    <a:pt x="16687" y="7153"/>
                    <a:pt x="16671" y="7161"/>
                    <a:pt x="16655" y="7168"/>
                  </a:cubicBezTo>
                  <a:cubicBezTo>
                    <a:pt x="16655" y="7168"/>
                    <a:pt x="16655" y="7168"/>
                    <a:pt x="16655" y="7168"/>
                  </a:cubicBezTo>
                  <a:cubicBezTo>
                    <a:pt x="16638" y="7174"/>
                    <a:pt x="16621" y="7180"/>
                    <a:pt x="16604" y="7184"/>
                  </a:cubicBezTo>
                  <a:cubicBezTo>
                    <a:pt x="16601" y="7185"/>
                    <a:pt x="16598" y="7186"/>
                    <a:pt x="16595" y="7187"/>
                  </a:cubicBezTo>
                  <a:cubicBezTo>
                    <a:pt x="16578" y="7191"/>
                    <a:pt x="16560" y="7195"/>
                    <a:pt x="16542" y="7197"/>
                  </a:cubicBezTo>
                  <a:cubicBezTo>
                    <a:pt x="16540" y="7197"/>
                    <a:pt x="16537" y="7198"/>
                    <a:pt x="16534" y="7198"/>
                  </a:cubicBezTo>
                  <a:cubicBezTo>
                    <a:pt x="16517" y="7200"/>
                    <a:pt x="16500" y="7201"/>
                    <a:pt x="16483" y="7201"/>
                  </a:cubicBezTo>
                  <a:cubicBezTo>
                    <a:pt x="16481" y="7201"/>
                    <a:pt x="16480" y="7201"/>
                    <a:pt x="16478" y="7201"/>
                  </a:cubicBezTo>
                  <a:cubicBezTo>
                    <a:pt x="16478" y="7201"/>
                    <a:pt x="16477" y="7201"/>
                    <a:pt x="16477" y="7201"/>
                  </a:cubicBezTo>
                  <a:cubicBezTo>
                    <a:pt x="16459" y="7201"/>
                    <a:pt x="16441" y="7200"/>
                    <a:pt x="16423" y="7198"/>
                  </a:cubicBezTo>
                  <a:cubicBezTo>
                    <a:pt x="16419" y="7197"/>
                    <a:pt x="16415" y="7197"/>
                    <a:pt x="16411" y="7196"/>
                  </a:cubicBezTo>
                  <a:cubicBezTo>
                    <a:pt x="16393" y="7194"/>
                    <a:pt x="16374" y="7190"/>
                    <a:pt x="16356" y="7186"/>
                  </a:cubicBezTo>
                  <a:lnTo>
                    <a:pt x="15541" y="6971"/>
                  </a:lnTo>
                  <a:lnTo>
                    <a:pt x="15440" y="7218"/>
                  </a:lnTo>
                  <a:cubicBezTo>
                    <a:pt x="15162" y="7902"/>
                    <a:pt x="15628" y="8639"/>
                    <a:pt x="16479" y="8863"/>
                  </a:cubicBezTo>
                  <a:cubicBezTo>
                    <a:pt x="16642" y="8906"/>
                    <a:pt x="16812" y="8927"/>
                    <a:pt x="16983" y="8927"/>
                  </a:cubicBezTo>
                  <a:cubicBezTo>
                    <a:pt x="17687" y="8927"/>
                    <a:pt x="18307" y="8566"/>
                    <a:pt x="18525" y="8028"/>
                  </a:cubicBezTo>
                  <a:lnTo>
                    <a:pt x="18865" y="7193"/>
                  </a:lnTo>
                  <a:cubicBezTo>
                    <a:pt x="18896" y="7118"/>
                    <a:pt x="18918" y="7041"/>
                    <a:pt x="18931" y="6965"/>
                  </a:cubicBezTo>
                  <a:cubicBezTo>
                    <a:pt x="18891" y="6965"/>
                    <a:pt x="18852" y="6964"/>
                    <a:pt x="18813" y="6963"/>
                  </a:cubicBezTo>
                  <a:cubicBezTo>
                    <a:pt x="18807" y="6962"/>
                    <a:pt x="18802" y="6962"/>
                    <a:pt x="18797" y="6962"/>
                  </a:cubicBezTo>
                  <a:cubicBezTo>
                    <a:pt x="18702" y="6958"/>
                    <a:pt x="18607" y="6949"/>
                    <a:pt x="18513" y="6935"/>
                  </a:cubicBezTo>
                  <a:cubicBezTo>
                    <a:pt x="18507" y="6934"/>
                    <a:pt x="18502" y="6934"/>
                    <a:pt x="18496" y="6933"/>
                  </a:cubicBezTo>
                  <a:cubicBezTo>
                    <a:pt x="18451" y="6926"/>
                    <a:pt x="18406" y="6918"/>
                    <a:pt x="18362" y="6909"/>
                  </a:cubicBezTo>
                  <a:cubicBezTo>
                    <a:pt x="18354" y="6908"/>
                    <a:pt x="18347" y="6906"/>
                    <a:pt x="18339" y="6905"/>
                  </a:cubicBezTo>
                  <a:cubicBezTo>
                    <a:pt x="18294" y="6895"/>
                    <a:pt x="18250" y="6885"/>
                    <a:pt x="18205" y="6873"/>
                  </a:cubicBezTo>
                  <a:lnTo>
                    <a:pt x="17484" y="6683"/>
                  </a:lnTo>
                  <a:cubicBezTo>
                    <a:pt x="17468" y="6679"/>
                    <a:pt x="17452" y="6676"/>
                    <a:pt x="17437" y="6673"/>
                  </a:cubicBezTo>
                  <a:cubicBezTo>
                    <a:pt x="17432" y="6672"/>
                    <a:pt x="17427" y="6672"/>
                    <a:pt x="17422" y="6671"/>
                  </a:cubicBezTo>
                  <a:cubicBezTo>
                    <a:pt x="17411" y="6669"/>
                    <a:pt x="17400" y="6668"/>
                    <a:pt x="17389" y="6667"/>
                  </a:cubicBezTo>
                  <a:cubicBezTo>
                    <a:pt x="17385" y="6666"/>
                    <a:pt x="17382" y="6666"/>
                    <a:pt x="17378" y="6666"/>
                  </a:cubicBezTo>
                  <a:cubicBezTo>
                    <a:pt x="17366" y="6665"/>
                    <a:pt x="17353" y="6664"/>
                    <a:pt x="17341" y="6664"/>
                  </a:cubicBezTo>
                  <a:close/>
                  <a:moveTo>
                    <a:pt x="9785" y="5234"/>
                  </a:moveTo>
                  <a:cubicBezTo>
                    <a:pt x="9653" y="5234"/>
                    <a:pt x="9521" y="5253"/>
                    <a:pt x="9394" y="5291"/>
                  </a:cubicBezTo>
                  <a:cubicBezTo>
                    <a:pt x="9111" y="5374"/>
                    <a:pt x="8886" y="5542"/>
                    <a:pt x="8760" y="5761"/>
                  </a:cubicBezTo>
                  <a:cubicBezTo>
                    <a:pt x="8634" y="5981"/>
                    <a:pt x="8623" y="6227"/>
                    <a:pt x="8727" y="6454"/>
                  </a:cubicBezTo>
                  <a:cubicBezTo>
                    <a:pt x="8831" y="6681"/>
                    <a:pt x="9039" y="6861"/>
                    <a:pt x="9313" y="6963"/>
                  </a:cubicBezTo>
                  <a:cubicBezTo>
                    <a:pt x="9877" y="7172"/>
                    <a:pt x="10548" y="6972"/>
                    <a:pt x="10808" y="6519"/>
                  </a:cubicBezTo>
                  <a:cubicBezTo>
                    <a:pt x="11067" y="6065"/>
                    <a:pt x="10820" y="5526"/>
                    <a:pt x="10255" y="5317"/>
                  </a:cubicBezTo>
                  <a:cubicBezTo>
                    <a:pt x="10105" y="5262"/>
                    <a:pt x="9945" y="5234"/>
                    <a:pt x="9785" y="5234"/>
                  </a:cubicBezTo>
                  <a:close/>
                  <a:moveTo>
                    <a:pt x="5483" y="4787"/>
                  </a:moveTo>
                  <a:cubicBezTo>
                    <a:pt x="5688" y="4845"/>
                    <a:pt x="5797" y="5025"/>
                    <a:pt x="5726" y="5190"/>
                  </a:cubicBezTo>
                  <a:cubicBezTo>
                    <a:pt x="4783" y="7373"/>
                    <a:pt x="3942" y="10505"/>
                    <a:pt x="3650" y="12896"/>
                  </a:cubicBezTo>
                  <a:lnTo>
                    <a:pt x="4637" y="13262"/>
                  </a:lnTo>
                  <a:lnTo>
                    <a:pt x="5135" y="11916"/>
                  </a:lnTo>
                  <a:cubicBezTo>
                    <a:pt x="5140" y="11901"/>
                    <a:pt x="5147" y="11887"/>
                    <a:pt x="5155" y="11874"/>
                  </a:cubicBezTo>
                  <a:cubicBezTo>
                    <a:pt x="5291" y="11636"/>
                    <a:pt x="5535" y="11455"/>
                    <a:pt x="5840" y="11364"/>
                  </a:cubicBezTo>
                  <a:cubicBezTo>
                    <a:pt x="6146" y="11273"/>
                    <a:pt x="6477" y="11284"/>
                    <a:pt x="6773" y="11393"/>
                  </a:cubicBezTo>
                  <a:cubicBezTo>
                    <a:pt x="7070" y="11503"/>
                    <a:pt x="7295" y="11698"/>
                    <a:pt x="7408" y="11944"/>
                  </a:cubicBezTo>
                  <a:cubicBezTo>
                    <a:pt x="7521" y="12190"/>
                    <a:pt x="7508" y="12456"/>
                    <a:pt x="7371" y="12694"/>
                  </a:cubicBezTo>
                  <a:cubicBezTo>
                    <a:pt x="7364" y="12708"/>
                    <a:pt x="7354" y="12721"/>
                    <a:pt x="7344" y="12733"/>
                  </a:cubicBezTo>
                  <a:lnTo>
                    <a:pt x="6395" y="13912"/>
                  </a:lnTo>
                  <a:lnTo>
                    <a:pt x="7636" y="14372"/>
                  </a:lnTo>
                  <a:cubicBezTo>
                    <a:pt x="7833" y="14445"/>
                    <a:pt x="7920" y="14633"/>
                    <a:pt x="7829" y="14791"/>
                  </a:cubicBezTo>
                  <a:cubicBezTo>
                    <a:pt x="7763" y="14907"/>
                    <a:pt x="7620" y="14975"/>
                    <a:pt x="7471" y="14975"/>
                  </a:cubicBezTo>
                  <a:cubicBezTo>
                    <a:pt x="7416" y="14975"/>
                    <a:pt x="7360" y="14966"/>
                    <a:pt x="7307" y="14946"/>
                  </a:cubicBezTo>
                  <a:lnTo>
                    <a:pt x="5963" y="14449"/>
                  </a:lnTo>
                  <a:lnTo>
                    <a:pt x="5061" y="15569"/>
                  </a:lnTo>
                  <a:cubicBezTo>
                    <a:pt x="4942" y="15717"/>
                    <a:pt x="4745" y="15799"/>
                    <a:pt x="4539" y="15799"/>
                  </a:cubicBezTo>
                  <a:cubicBezTo>
                    <a:pt x="4451" y="15799"/>
                    <a:pt x="4361" y="15784"/>
                    <a:pt x="4276" y="15752"/>
                  </a:cubicBezTo>
                  <a:cubicBezTo>
                    <a:pt x="3991" y="15646"/>
                    <a:pt x="3849" y="15395"/>
                    <a:pt x="3938" y="15153"/>
                  </a:cubicBezTo>
                  <a:lnTo>
                    <a:pt x="4411" y="13874"/>
                  </a:lnTo>
                  <a:lnTo>
                    <a:pt x="3067" y="13377"/>
                  </a:lnTo>
                  <a:cubicBezTo>
                    <a:pt x="2916" y="13321"/>
                    <a:pt x="2825" y="13195"/>
                    <a:pt x="2840" y="13062"/>
                  </a:cubicBezTo>
                  <a:cubicBezTo>
                    <a:pt x="3111" y="10599"/>
                    <a:pt x="3992" y="7277"/>
                    <a:pt x="4982" y="4982"/>
                  </a:cubicBezTo>
                  <a:cubicBezTo>
                    <a:pt x="5053" y="4817"/>
                    <a:pt x="5277" y="4730"/>
                    <a:pt x="5483" y="4787"/>
                  </a:cubicBezTo>
                  <a:close/>
                  <a:moveTo>
                    <a:pt x="9121" y="4697"/>
                  </a:moveTo>
                  <a:cubicBezTo>
                    <a:pt x="9600" y="4555"/>
                    <a:pt x="10120" y="4571"/>
                    <a:pt x="10585" y="4743"/>
                  </a:cubicBezTo>
                  <a:cubicBezTo>
                    <a:pt x="11543" y="5098"/>
                    <a:pt x="11964" y="6013"/>
                    <a:pt x="11523" y="6784"/>
                  </a:cubicBezTo>
                  <a:cubicBezTo>
                    <a:pt x="11200" y="7346"/>
                    <a:pt x="10506" y="7678"/>
                    <a:pt x="9781" y="7678"/>
                  </a:cubicBezTo>
                  <a:cubicBezTo>
                    <a:pt x="9514" y="7678"/>
                    <a:pt x="9242" y="7633"/>
                    <a:pt x="8983" y="7537"/>
                  </a:cubicBezTo>
                  <a:cubicBezTo>
                    <a:pt x="8519" y="7365"/>
                    <a:pt x="8166" y="7059"/>
                    <a:pt x="7988" y="6673"/>
                  </a:cubicBezTo>
                  <a:cubicBezTo>
                    <a:pt x="7811" y="6288"/>
                    <a:pt x="7832" y="5870"/>
                    <a:pt x="8045" y="5497"/>
                  </a:cubicBezTo>
                  <a:cubicBezTo>
                    <a:pt x="8259" y="5124"/>
                    <a:pt x="8641" y="4840"/>
                    <a:pt x="9121" y="4697"/>
                  </a:cubicBezTo>
                  <a:close/>
                  <a:moveTo>
                    <a:pt x="17784" y="4609"/>
                  </a:moveTo>
                  <a:cubicBezTo>
                    <a:pt x="17145" y="4442"/>
                    <a:pt x="16455" y="4723"/>
                    <a:pt x="16246" y="5237"/>
                  </a:cubicBezTo>
                  <a:lnTo>
                    <a:pt x="15785" y="6370"/>
                  </a:lnTo>
                  <a:lnTo>
                    <a:pt x="15787" y="6371"/>
                  </a:lnTo>
                  <a:lnTo>
                    <a:pt x="16267" y="6497"/>
                  </a:lnTo>
                  <a:cubicBezTo>
                    <a:pt x="16285" y="6473"/>
                    <a:pt x="16306" y="6451"/>
                    <a:pt x="16327" y="6429"/>
                  </a:cubicBezTo>
                  <a:cubicBezTo>
                    <a:pt x="16328" y="6428"/>
                    <a:pt x="16328" y="6427"/>
                    <a:pt x="16329" y="6426"/>
                  </a:cubicBezTo>
                  <a:cubicBezTo>
                    <a:pt x="16349" y="6406"/>
                    <a:pt x="16371" y="6386"/>
                    <a:pt x="16393" y="6366"/>
                  </a:cubicBezTo>
                  <a:cubicBezTo>
                    <a:pt x="16394" y="6365"/>
                    <a:pt x="16395" y="6364"/>
                    <a:pt x="16396" y="6363"/>
                  </a:cubicBezTo>
                  <a:cubicBezTo>
                    <a:pt x="16487" y="6284"/>
                    <a:pt x="16593" y="6216"/>
                    <a:pt x="16713" y="6162"/>
                  </a:cubicBezTo>
                  <a:cubicBezTo>
                    <a:pt x="16715" y="6161"/>
                    <a:pt x="16718" y="6160"/>
                    <a:pt x="16721" y="6159"/>
                  </a:cubicBezTo>
                  <a:cubicBezTo>
                    <a:pt x="16733" y="6153"/>
                    <a:pt x="16745" y="6147"/>
                    <a:pt x="16758" y="6142"/>
                  </a:cubicBezTo>
                  <a:cubicBezTo>
                    <a:pt x="16995" y="6046"/>
                    <a:pt x="17256" y="6012"/>
                    <a:pt x="17513" y="6042"/>
                  </a:cubicBezTo>
                  <a:cubicBezTo>
                    <a:pt x="17516" y="6042"/>
                    <a:pt x="17519" y="6043"/>
                    <a:pt x="17521" y="6043"/>
                  </a:cubicBezTo>
                  <a:cubicBezTo>
                    <a:pt x="17554" y="6047"/>
                    <a:pt x="17586" y="6052"/>
                    <a:pt x="17619" y="6058"/>
                  </a:cubicBezTo>
                  <a:cubicBezTo>
                    <a:pt x="17623" y="6059"/>
                    <a:pt x="17627" y="6059"/>
                    <a:pt x="17631" y="6060"/>
                  </a:cubicBezTo>
                  <a:cubicBezTo>
                    <a:pt x="17663" y="6067"/>
                    <a:pt x="17696" y="6074"/>
                    <a:pt x="17728" y="6082"/>
                  </a:cubicBezTo>
                  <a:lnTo>
                    <a:pt x="18450" y="6272"/>
                  </a:lnTo>
                  <a:cubicBezTo>
                    <a:pt x="18706" y="6339"/>
                    <a:pt x="18980" y="6350"/>
                    <a:pt x="19242" y="6304"/>
                  </a:cubicBezTo>
                  <a:cubicBezTo>
                    <a:pt x="19761" y="6211"/>
                    <a:pt x="20185" y="5902"/>
                    <a:pt x="20349" y="5498"/>
                  </a:cubicBezTo>
                  <a:lnTo>
                    <a:pt x="20599" y="4883"/>
                  </a:lnTo>
                  <a:lnTo>
                    <a:pt x="19734" y="5023"/>
                  </a:lnTo>
                  <a:cubicBezTo>
                    <a:pt x="19582" y="5048"/>
                    <a:pt x="19423" y="5040"/>
                    <a:pt x="19275" y="5001"/>
                  </a:cubicBezTo>
                  <a:close/>
                  <a:moveTo>
                    <a:pt x="12923" y="663"/>
                  </a:moveTo>
                  <a:cubicBezTo>
                    <a:pt x="12202" y="769"/>
                    <a:pt x="10073" y="1148"/>
                    <a:pt x="8350" y="2106"/>
                  </a:cubicBezTo>
                  <a:lnTo>
                    <a:pt x="14532" y="4393"/>
                  </a:lnTo>
                  <a:cubicBezTo>
                    <a:pt x="14522" y="4316"/>
                    <a:pt x="14511" y="4239"/>
                    <a:pt x="14498" y="4162"/>
                  </a:cubicBezTo>
                  <a:cubicBezTo>
                    <a:pt x="14496" y="4150"/>
                    <a:pt x="14494" y="4138"/>
                    <a:pt x="14491" y="4126"/>
                  </a:cubicBezTo>
                  <a:cubicBezTo>
                    <a:pt x="14486" y="4096"/>
                    <a:pt x="14480" y="4065"/>
                    <a:pt x="14474" y="4035"/>
                  </a:cubicBezTo>
                  <a:cubicBezTo>
                    <a:pt x="14472" y="4023"/>
                    <a:pt x="14469" y="4010"/>
                    <a:pt x="14467" y="3997"/>
                  </a:cubicBezTo>
                  <a:cubicBezTo>
                    <a:pt x="14447" y="3901"/>
                    <a:pt x="14425" y="3806"/>
                    <a:pt x="14402" y="3711"/>
                  </a:cubicBezTo>
                  <a:cubicBezTo>
                    <a:pt x="14398" y="3695"/>
                    <a:pt x="14394" y="3680"/>
                    <a:pt x="14390" y="3665"/>
                  </a:cubicBezTo>
                  <a:cubicBezTo>
                    <a:pt x="14383" y="3638"/>
                    <a:pt x="14376" y="3611"/>
                    <a:pt x="14368" y="3584"/>
                  </a:cubicBezTo>
                  <a:cubicBezTo>
                    <a:pt x="14364" y="3567"/>
                    <a:pt x="14359" y="3549"/>
                    <a:pt x="14354" y="3532"/>
                  </a:cubicBezTo>
                  <a:cubicBezTo>
                    <a:pt x="14343" y="3493"/>
                    <a:pt x="14331" y="3453"/>
                    <a:pt x="14319" y="3414"/>
                  </a:cubicBezTo>
                  <a:cubicBezTo>
                    <a:pt x="14312" y="3391"/>
                    <a:pt x="14305" y="3367"/>
                    <a:pt x="14298" y="3343"/>
                  </a:cubicBezTo>
                  <a:cubicBezTo>
                    <a:pt x="14291" y="3322"/>
                    <a:pt x="14284" y="3300"/>
                    <a:pt x="14277" y="3278"/>
                  </a:cubicBezTo>
                  <a:cubicBezTo>
                    <a:pt x="14269" y="3256"/>
                    <a:pt x="14262" y="3233"/>
                    <a:pt x="14254" y="3210"/>
                  </a:cubicBezTo>
                  <a:cubicBezTo>
                    <a:pt x="14248" y="3191"/>
                    <a:pt x="14241" y="3171"/>
                    <a:pt x="14234" y="3151"/>
                  </a:cubicBezTo>
                  <a:cubicBezTo>
                    <a:pt x="14224" y="3122"/>
                    <a:pt x="14214" y="3093"/>
                    <a:pt x="14204" y="3064"/>
                  </a:cubicBezTo>
                  <a:cubicBezTo>
                    <a:pt x="14199" y="3051"/>
                    <a:pt x="14195" y="3038"/>
                    <a:pt x="14190" y="3026"/>
                  </a:cubicBezTo>
                  <a:cubicBezTo>
                    <a:pt x="14175" y="2984"/>
                    <a:pt x="14160" y="2943"/>
                    <a:pt x="14144" y="2903"/>
                  </a:cubicBezTo>
                  <a:cubicBezTo>
                    <a:pt x="14139" y="2890"/>
                    <a:pt x="14135" y="2878"/>
                    <a:pt x="14130" y="2865"/>
                  </a:cubicBezTo>
                  <a:cubicBezTo>
                    <a:pt x="14117" y="2833"/>
                    <a:pt x="14105" y="2801"/>
                    <a:pt x="14092" y="2769"/>
                  </a:cubicBezTo>
                  <a:cubicBezTo>
                    <a:pt x="14087" y="2758"/>
                    <a:pt x="14083" y="2748"/>
                    <a:pt x="14079" y="2737"/>
                  </a:cubicBezTo>
                  <a:cubicBezTo>
                    <a:pt x="14044" y="2651"/>
                    <a:pt x="14007" y="2565"/>
                    <a:pt x="13970" y="2482"/>
                  </a:cubicBezTo>
                  <a:cubicBezTo>
                    <a:pt x="13969" y="2478"/>
                    <a:pt x="13967" y="2475"/>
                    <a:pt x="13966" y="2471"/>
                  </a:cubicBezTo>
                  <a:cubicBezTo>
                    <a:pt x="13591" y="1631"/>
                    <a:pt x="13141" y="965"/>
                    <a:pt x="12923" y="663"/>
                  </a:cubicBezTo>
                  <a:close/>
                  <a:moveTo>
                    <a:pt x="13087" y="1"/>
                  </a:moveTo>
                  <a:cubicBezTo>
                    <a:pt x="13232" y="-9"/>
                    <a:pt x="13373" y="45"/>
                    <a:pt x="13453" y="144"/>
                  </a:cubicBezTo>
                  <a:cubicBezTo>
                    <a:pt x="13528" y="238"/>
                    <a:pt x="15312" y="2485"/>
                    <a:pt x="15358" y="4897"/>
                  </a:cubicBezTo>
                  <a:cubicBezTo>
                    <a:pt x="15358" y="4911"/>
                    <a:pt x="15357" y="4924"/>
                    <a:pt x="15355" y="4938"/>
                  </a:cubicBezTo>
                  <a:cubicBezTo>
                    <a:pt x="15357" y="5110"/>
                    <a:pt x="15349" y="5279"/>
                    <a:pt x="15333" y="5445"/>
                  </a:cubicBezTo>
                  <a:lnTo>
                    <a:pt x="15498" y="5040"/>
                  </a:lnTo>
                  <a:cubicBezTo>
                    <a:pt x="15841" y="4195"/>
                    <a:pt x="16977" y="3732"/>
                    <a:pt x="18029" y="4008"/>
                  </a:cubicBezTo>
                  <a:lnTo>
                    <a:pt x="19520" y="4400"/>
                  </a:lnTo>
                  <a:cubicBezTo>
                    <a:pt x="19539" y="4405"/>
                    <a:pt x="19559" y="4406"/>
                    <a:pt x="19579" y="4403"/>
                  </a:cubicBezTo>
                  <a:lnTo>
                    <a:pt x="21105" y="4156"/>
                  </a:lnTo>
                  <a:cubicBezTo>
                    <a:pt x="21242" y="4134"/>
                    <a:pt x="21384" y="4172"/>
                    <a:pt x="21477" y="4256"/>
                  </a:cubicBezTo>
                  <a:cubicBezTo>
                    <a:pt x="21570" y="4340"/>
                    <a:pt x="21600" y="4457"/>
                    <a:pt x="21557" y="4564"/>
                  </a:cubicBezTo>
                  <a:lnTo>
                    <a:pt x="21097" y="5694"/>
                  </a:lnTo>
                  <a:cubicBezTo>
                    <a:pt x="20882" y="6225"/>
                    <a:pt x="20372" y="6647"/>
                    <a:pt x="19731" y="6843"/>
                  </a:cubicBezTo>
                  <a:cubicBezTo>
                    <a:pt x="19725" y="7028"/>
                    <a:pt x="19686" y="7211"/>
                    <a:pt x="19613" y="7389"/>
                  </a:cubicBezTo>
                  <a:cubicBezTo>
                    <a:pt x="19613" y="7389"/>
                    <a:pt x="19613" y="7389"/>
                    <a:pt x="19613" y="7389"/>
                  </a:cubicBezTo>
                  <a:lnTo>
                    <a:pt x="19273" y="8225"/>
                  </a:lnTo>
                  <a:cubicBezTo>
                    <a:pt x="18949" y="9023"/>
                    <a:pt x="18029" y="9560"/>
                    <a:pt x="16983" y="9560"/>
                  </a:cubicBezTo>
                  <a:cubicBezTo>
                    <a:pt x="16728" y="9560"/>
                    <a:pt x="16476" y="9527"/>
                    <a:pt x="16234" y="9464"/>
                  </a:cubicBezTo>
                  <a:cubicBezTo>
                    <a:pt x="15156" y="9181"/>
                    <a:pt x="14495" y="8341"/>
                    <a:pt x="14581" y="7470"/>
                  </a:cubicBezTo>
                  <a:cubicBezTo>
                    <a:pt x="14221" y="8036"/>
                    <a:pt x="13744" y="8688"/>
                    <a:pt x="13168" y="9397"/>
                  </a:cubicBezTo>
                  <a:cubicBezTo>
                    <a:pt x="13880" y="8972"/>
                    <a:pt x="14884" y="8949"/>
                    <a:pt x="15633" y="9394"/>
                  </a:cubicBezTo>
                  <a:cubicBezTo>
                    <a:pt x="16157" y="9706"/>
                    <a:pt x="16470" y="10206"/>
                    <a:pt x="16470" y="10730"/>
                  </a:cubicBezTo>
                  <a:cubicBezTo>
                    <a:pt x="16470" y="11087"/>
                    <a:pt x="16330" y="11429"/>
                    <a:pt x="16064" y="11718"/>
                  </a:cubicBezTo>
                  <a:lnTo>
                    <a:pt x="13653" y="14335"/>
                  </a:lnTo>
                  <a:lnTo>
                    <a:pt x="16039" y="15494"/>
                  </a:lnTo>
                  <a:cubicBezTo>
                    <a:pt x="16602" y="15767"/>
                    <a:pt x="16866" y="16312"/>
                    <a:pt x="16681" y="16819"/>
                  </a:cubicBezTo>
                  <a:lnTo>
                    <a:pt x="15093" y="21360"/>
                  </a:lnTo>
                  <a:cubicBezTo>
                    <a:pt x="15064" y="21442"/>
                    <a:pt x="14996" y="21510"/>
                    <a:pt x="14904" y="21551"/>
                  </a:cubicBezTo>
                  <a:cubicBezTo>
                    <a:pt x="14846" y="21578"/>
                    <a:pt x="14780" y="21591"/>
                    <a:pt x="14714" y="21591"/>
                  </a:cubicBezTo>
                  <a:cubicBezTo>
                    <a:pt x="14677" y="21591"/>
                    <a:pt x="14639" y="21587"/>
                    <a:pt x="14603" y="21578"/>
                  </a:cubicBezTo>
                  <a:lnTo>
                    <a:pt x="12574" y="21101"/>
                  </a:lnTo>
                  <a:cubicBezTo>
                    <a:pt x="12368" y="21052"/>
                    <a:pt x="12248" y="20879"/>
                    <a:pt x="12306" y="20712"/>
                  </a:cubicBezTo>
                  <a:lnTo>
                    <a:pt x="13389" y="17594"/>
                  </a:lnTo>
                  <a:lnTo>
                    <a:pt x="9762" y="15794"/>
                  </a:lnTo>
                  <a:cubicBezTo>
                    <a:pt x="9432" y="15631"/>
                    <a:pt x="9186" y="15400"/>
                    <a:pt x="9034" y="15137"/>
                  </a:cubicBezTo>
                  <a:lnTo>
                    <a:pt x="8590" y="15776"/>
                  </a:lnTo>
                  <a:lnTo>
                    <a:pt x="5886" y="19673"/>
                  </a:lnTo>
                  <a:lnTo>
                    <a:pt x="7064" y="20251"/>
                  </a:lnTo>
                  <a:lnTo>
                    <a:pt x="10142" y="17019"/>
                  </a:lnTo>
                  <a:cubicBezTo>
                    <a:pt x="10274" y="16881"/>
                    <a:pt x="10521" y="16854"/>
                    <a:pt x="10694" y="16960"/>
                  </a:cubicBezTo>
                  <a:cubicBezTo>
                    <a:pt x="10866" y="17066"/>
                    <a:pt x="10899" y="17265"/>
                    <a:pt x="10767" y="17404"/>
                  </a:cubicBezTo>
                  <a:lnTo>
                    <a:pt x="7474" y="20861"/>
                  </a:lnTo>
                  <a:cubicBezTo>
                    <a:pt x="7397" y="20942"/>
                    <a:pt x="7280" y="20985"/>
                    <a:pt x="7162" y="20985"/>
                  </a:cubicBezTo>
                  <a:cubicBezTo>
                    <a:pt x="7091" y="20985"/>
                    <a:pt x="7021" y="20970"/>
                    <a:pt x="6957" y="20939"/>
                  </a:cubicBezTo>
                  <a:lnTo>
                    <a:pt x="5153" y="20054"/>
                  </a:lnTo>
                  <a:cubicBezTo>
                    <a:pt x="4972" y="19966"/>
                    <a:pt x="4911" y="19779"/>
                    <a:pt x="5014" y="19630"/>
                  </a:cubicBezTo>
                  <a:lnTo>
                    <a:pt x="9095" y="13750"/>
                  </a:lnTo>
                  <a:cubicBezTo>
                    <a:pt x="9096" y="13748"/>
                    <a:pt x="9097" y="13747"/>
                    <a:pt x="9098" y="13745"/>
                  </a:cubicBezTo>
                  <a:lnTo>
                    <a:pt x="9220" y="13569"/>
                  </a:lnTo>
                  <a:cubicBezTo>
                    <a:pt x="9221" y="13568"/>
                    <a:pt x="9222" y="13567"/>
                    <a:pt x="9222" y="13567"/>
                  </a:cubicBezTo>
                  <a:lnTo>
                    <a:pt x="9223" y="13566"/>
                  </a:lnTo>
                  <a:cubicBezTo>
                    <a:pt x="9231" y="13554"/>
                    <a:pt x="9240" y="13541"/>
                    <a:pt x="9251" y="13530"/>
                  </a:cubicBezTo>
                  <a:cubicBezTo>
                    <a:pt x="9252" y="13528"/>
                    <a:pt x="9253" y="13527"/>
                    <a:pt x="9254" y="13526"/>
                  </a:cubicBezTo>
                  <a:lnTo>
                    <a:pt x="9886" y="12840"/>
                  </a:lnTo>
                  <a:cubicBezTo>
                    <a:pt x="9887" y="12839"/>
                    <a:pt x="9887" y="12839"/>
                    <a:pt x="9888" y="12838"/>
                  </a:cubicBezTo>
                  <a:lnTo>
                    <a:pt x="11165" y="11452"/>
                  </a:lnTo>
                  <a:lnTo>
                    <a:pt x="7719" y="11143"/>
                  </a:lnTo>
                  <a:cubicBezTo>
                    <a:pt x="7680" y="11140"/>
                    <a:pt x="7643" y="11135"/>
                    <a:pt x="7605" y="11129"/>
                  </a:cubicBezTo>
                  <a:cubicBezTo>
                    <a:pt x="7603" y="11129"/>
                    <a:pt x="7600" y="11129"/>
                    <a:pt x="7598" y="11128"/>
                  </a:cubicBezTo>
                  <a:cubicBezTo>
                    <a:pt x="7564" y="11123"/>
                    <a:pt x="7530" y="11116"/>
                    <a:pt x="7497" y="11108"/>
                  </a:cubicBezTo>
                  <a:cubicBezTo>
                    <a:pt x="7491" y="11107"/>
                    <a:pt x="7485" y="11105"/>
                    <a:pt x="7479" y="11104"/>
                  </a:cubicBezTo>
                  <a:cubicBezTo>
                    <a:pt x="7450" y="11096"/>
                    <a:pt x="7421" y="11088"/>
                    <a:pt x="7392" y="11079"/>
                  </a:cubicBezTo>
                  <a:cubicBezTo>
                    <a:pt x="7381" y="11075"/>
                    <a:pt x="7370" y="11072"/>
                    <a:pt x="7359" y="11068"/>
                  </a:cubicBezTo>
                  <a:cubicBezTo>
                    <a:pt x="7336" y="11060"/>
                    <a:pt x="7313" y="11051"/>
                    <a:pt x="7291" y="11042"/>
                  </a:cubicBezTo>
                  <a:cubicBezTo>
                    <a:pt x="7275" y="11036"/>
                    <a:pt x="7260" y="11029"/>
                    <a:pt x="7245" y="11022"/>
                  </a:cubicBezTo>
                  <a:cubicBezTo>
                    <a:pt x="7227" y="11014"/>
                    <a:pt x="7209" y="11006"/>
                    <a:pt x="7192" y="10997"/>
                  </a:cubicBezTo>
                  <a:cubicBezTo>
                    <a:pt x="7175" y="10988"/>
                    <a:pt x="7158" y="10979"/>
                    <a:pt x="7142" y="10970"/>
                  </a:cubicBezTo>
                  <a:cubicBezTo>
                    <a:pt x="7126" y="10961"/>
                    <a:pt x="7111" y="10952"/>
                    <a:pt x="7096" y="10943"/>
                  </a:cubicBezTo>
                  <a:cubicBezTo>
                    <a:pt x="7081" y="10933"/>
                    <a:pt x="7066" y="10923"/>
                    <a:pt x="7051" y="10913"/>
                  </a:cubicBezTo>
                  <a:cubicBezTo>
                    <a:pt x="7035" y="10902"/>
                    <a:pt x="7020" y="10891"/>
                    <a:pt x="7005" y="10879"/>
                  </a:cubicBezTo>
                  <a:cubicBezTo>
                    <a:pt x="6992" y="10869"/>
                    <a:pt x="6980" y="10860"/>
                    <a:pt x="6967" y="10849"/>
                  </a:cubicBezTo>
                  <a:cubicBezTo>
                    <a:pt x="6951" y="10836"/>
                    <a:pt x="6935" y="10822"/>
                    <a:pt x="6920" y="10807"/>
                  </a:cubicBezTo>
                  <a:cubicBezTo>
                    <a:pt x="6914" y="10802"/>
                    <a:pt x="6909" y="10798"/>
                    <a:pt x="6903" y="10793"/>
                  </a:cubicBezTo>
                  <a:cubicBezTo>
                    <a:pt x="6725" y="10619"/>
                    <a:pt x="6630" y="10405"/>
                    <a:pt x="6628" y="10183"/>
                  </a:cubicBezTo>
                  <a:cubicBezTo>
                    <a:pt x="6628" y="10181"/>
                    <a:pt x="6628" y="10180"/>
                    <a:pt x="6628" y="10179"/>
                  </a:cubicBezTo>
                  <a:cubicBezTo>
                    <a:pt x="6627" y="10167"/>
                    <a:pt x="6628" y="10154"/>
                    <a:pt x="6629" y="10142"/>
                  </a:cubicBezTo>
                  <a:cubicBezTo>
                    <a:pt x="6629" y="10138"/>
                    <a:pt x="6629" y="10133"/>
                    <a:pt x="6629" y="10129"/>
                  </a:cubicBezTo>
                  <a:cubicBezTo>
                    <a:pt x="6629" y="10119"/>
                    <a:pt x="6631" y="10109"/>
                    <a:pt x="6632" y="10099"/>
                  </a:cubicBezTo>
                  <a:cubicBezTo>
                    <a:pt x="6632" y="10092"/>
                    <a:pt x="6632" y="10086"/>
                    <a:pt x="6633" y="10080"/>
                  </a:cubicBezTo>
                  <a:cubicBezTo>
                    <a:pt x="6698" y="9546"/>
                    <a:pt x="7291" y="9153"/>
                    <a:pt x="7956" y="9205"/>
                  </a:cubicBezTo>
                  <a:cubicBezTo>
                    <a:pt x="7958" y="9205"/>
                    <a:pt x="7960" y="9206"/>
                    <a:pt x="7962" y="9206"/>
                  </a:cubicBezTo>
                  <a:lnTo>
                    <a:pt x="12075" y="9575"/>
                  </a:lnTo>
                  <a:cubicBezTo>
                    <a:pt x="12979" y="8507"/>
                    <a:pt x="13682" y="7550"/>
                    <a:pt x="14111" y="6801"/>
                  </a:cubicBezTo>
                  <a:cubicBezTo>
                    <a:pt x="14421" y="6259"/>
                    <a:pt x="14555" y="5681"/>
                    <a:pt x="14570" y="5104"/>
                  </a:cubicBezTo>
                  <a:lnTo>
                    <a:pt x="7654" y="2544"/>
                  </a:lnTo>
                  <a:cubicBezTo>
                    <a:pt x="7117" y="2929"/>
                    <a:pt x="6657" y="3386"/>
                    <a:pt x="6346" y="3927"/>
                  </a:cubicBezTo>
                  <a:lnTo>
                    <a:pt x="6284" y="4038"/>
                  </a:lnTo>
                  <a:cubicBezTo>
                    <a:pt x="6194" y="4197"/>
                    <a:pt x="5961" y="4268"/>
                    <a:pt x="5763" y="4197"/>
                  </a:cubicBezTo>
                  <a:cubicBezTo>
                    <a:pt x="5565" y="4125"/>
                    <a:pt x="5477" y="3938"/>
                    <a:pt x="5566" y="3778"/>
                  </a:cubicBezTo>
                  <a:lnTo>
                    <a:pt x="5631" y="3664"/>
                  </a:lnTo>
                  <a:cubicBezTo>
                    <a:pt x="5992" y="3034"/>
                    <a:pt x="6555" y="2460"/>
                    <a:pt x="7299" y="1957"/>
                  </a:cubicBezTo>
                  <a:cubicBezTo>
                    <a:pt x="7310" y="1947"/>
                    <a:pt x="7323" y="1937"/>
                    <a:pt x="7336" y="1928"/>
                  </a:cubicBezTo>
                  <a:cubicBezTo>
                    <a:pt x="9601" y="419"/>
                    <a:pt x="12800" y="33"/>
                    <a:pt x="13057" y="4"/>
                  </a:cubicBezTo>
                  <a:cubicBezTo>
                    <a:pt x="13063" y="3"/>
                    <a:pt x="13067" y="2"/>
                    <a:pt x="13069" y="2"/>
                  </a:cubicBezTo>
                  <a:cubicBezTo>
                    <a:pt x="13075" y="2"/>
                    <a:pt x="13081" y="2"/>
                    <a:pt x="13087" y="1"/>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98" name="Group 97">
            <a:extLst>
              <a:ext uri="{FF2B5EF4-FFF2-40B4-BE49-F238E27FC236}">
                <a16:creationId xmlns:a16="http://schemas.microsoft.com/office/drawing/2014/main" id="{68C023CC-EBC5-4553-BF9C-8C7710788BB6}"/>
              </a:ext>
            </a:extLst>
          </p:cNvPr>
          <p:cNvGrpSpPr/>
          <p:nvPr/>
        </p:nvGrpSpPr>
        <p:grpSpPr>
          <a:xfrm>
            <a:off x="9254060" y="5345323"/>
            <a:ext cx="1734960" cy="594441"/>
            <a:chOff x="9260528" y="5412916"/>
            <a:chExt cx="1734960" cy="594441"/>
          </a:xfrm>
        </p:grpSpPr>
        <p:sp>
          <p:nvSpPr>
            <p:cNvPr id="35" name="TextBox 34">
              <a:extLst>
                <a:ext uri="{FF2B5EF4-FFF2-40B4-BE49-F238E27FC236}">
                  <a16:creationId xmlns:a16="http://schemas.microsoft.com/office/drawing/2014/main" id="{E34E8527-DB5A-4677-9303-428637E96FF1}"/>
                </a:ext>
              </a:extLst>
            </p:cNvPr>
            <p:cNvSpPr txBox="1"/>
            <p:nvPr/>
          </p:nvSpPr>
          <p:spPr>
            <a:xfrm>
              <a:off x="9260528" y="5764405"/>
              <a:ext cx="1734960"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Consumer Trust &amp; Value</a:t>
              </a:r>
            </a:p>
          </p:txBody>
        </p:sp>
        <p:sp>
          <p:nvSpPr>
            <p:cNvPr id="40" name="Полилиния 542">
              <a:extLst>
                <a:ext uri="{FF2B5EF4-FFF2-40B4-BE49-F238E27FC236}">
                  <a16:creationId xmlns:a16="http://schemas.microsoft.com/office/drawing/2014/main" id="{2C6E9217-81D2-4010-984F-9491A0D22490}"/>
                </a:ext>
              </a:extLst>
            </p:cNvPr>
            <p:cNvSpPr/>
            <p:nvPr/>
          </p:nvSpPr>
          <p:spPr>
            <a:xfrm>
              <a:off x="9945491" y="5412916"/>
              <a:ext cx="365034" cy="268256"/>
            </a:xfrm>
            <a:custGeom>
              <a:avLst/>
              <a:gdLst/>
              <a:ahLst/>
              <a:cxnLst>
                <a:cxn ang="0">
                  <a:pos x="wd2" y="hd2"/>
                </a:cxn>
                <a:cxn ang="5400000">
                  <a:pos x="wd2" y="hd2"/>
                </a:cxn>
                <a:cxn ang="10800000">
                  <a:pos x="wd2" y="hd2"/>
                </a:cxn>
                <a:cxn ang="16200000">
                  <a:pos x="wd2" y="hd2"/>
                </a:cxn>
              </a:cxnLst>
              <a:rect l="0" t="0" r="r" b="b"/>
              <a:pathLst>
                <a:path w="21600" h="21600" extrusionOk="0">
                  <a:moveTo>
                    <a:pt x="8087" y="13391"/>
                  </a:moveTo>
                  <a:cubicBezTo>
                    <a:pt x="7261" y="14064"/>
                    <a:pt x="6706" y="15294"/>
                    <a:pt x="6706" y="16697"/>
                  </a:cubicBezTo>
                  <a:lnTo>
                    <a:pt x="6706" y="20595"/>
                  </a:lnTo>
                  <a:cubicBezTo>
                    <a:pt x="6706" y="20674"/>
                    <a:pt x="6754" y="20739"/>
                    <a:pt x="6812" y="20739"/>
                  </a:cubicBezTo>
                  <a:lnTo>
                    <a:pt x="14788" y="20739"/>
                  </a:lnTo>
                  <a:cubicBezTo>
                    <a:pt x="14846" y="20739"/>
                    <a:pt x="14894" y="20674"/>
                    <a:pt x="14894" y="20595"/>
                  </a:cubicBezTo>
                  <a:lnTo>
                    <a:pt x="14894" y="16697"/>
                  </a:lnTo>
                  <a:cubicBezTo>
                    <a:pt x="14894" y="15294"/>
                    <a:pt x="14339" y="14064"/>
                    <a:pt x="13513" y="13391"/>
                  </a:cubicBezTo>
                  <a:lnTo>
                    <a:pt x="11077" y="19439"/>
                  </a:lnTo>
                  <a:cubicBezTo>
                    <a:pt x="11022" y="19577"/>
                    <a:pt x="10916" y="19663"/>
                    <a:pt x="10800" y="19663"/>
                  </a:cubicBezTo>
                  <a:cubicBezTo>
                    <a:pt x="10684" y="19663"/>
                    <a:pt x="10578" y="19577"/>
                    <a:pt x="10523" y="19439"/>
                  </a:cubicBezTo>
                  <a:close/>
                  <a:moveTo>
                    <a:pt x="12327" y="12864"/>
                  </a:moveTo>
                  <a:cubicBezTo>
                    <a:pt x="12238" y="13434"/>
                    <a:pt x="11981" y="13928"/>
                    <a:pt x="11613" y="14232"/>
                  </a:cubicBezTo>
                  <a:lnTo>
                    <a:pt x="11822" y="15797"/>
                  </a:lnTo>
                  <a:lnTo>
                    <a:pt x="12935" y="13034"/>
                  </a:lnTo>
                  <a:cubicBezTo>
                    <a:pt x="12927" y="13031"/>
                    <a:pt x="12920" y="13027"/>
                    <a:pt x="12912" y="13024"/>
                  </a:cubicBezTo>
                  <a:cubicBezTo>
                    <a:pt x="12905" y="13021"/>
                    <a:pt x="12898" y="13018"/>
                    <a:pt x="12891" y="13015"/>
                  </a:cubicBezTo>
                  <a:cubicBezTo>
                    <a:pt x="12855" y="13000"/>
                    <a:pt x="12819" y="12986"/>
                    <a:pt x="12782" y="12973"/>
                  </a:cubicBezTo>
                  <a:cubicBezTo>
                    <a:pt x="12775" y="12970"/>
                    <a:pt x="12768" y="12968"/>
                    <a:pt x="12761" y="12965"/>
                  </a:cubicBezTo>
                  <a:cubicBezTo>
                    <a:pt x="12719" y="12951"/>
                    <a:pt x="12678" y="12938"/>
                    <a:pt x="12635" y="12926"/>
                  </a:cubicBezTo>
                  <a:cubicBezTo>
                    <a:pt x="12635" y="12926"/>
                    <a:pt x="12634" y="12925"/>
                    <a:pt x="12633" y="12925"/>
                  </a:cubicBezTo>
                  <a:cubicBezTo>
                    <a:pt x="12545" y="12901"/>
                    <a:pt x="12456" y="12882"/>
                    <a:pt x="12365" y="12869"/>
                  </a:cubicBezTo>
                  <a:cubicBezTo>
                    <a:pt x="12355" y="12867"/>
                    <a:pt x="12346" y="12866"/>
                    <a:pt x="12337" y="12865"/>
                  </a:cubicBezTo>
                  <a:cubicBezTo>
                    <a:pt x="12333" y="12865"/>
                    <a:pt x="12330" y="12865"/>
                    <a:pt x="12327" y="12864"/>
                  </a:cubicBezTo>
                  <a:close/>
                  <a:moveTo>
                    <a:pt x="9273" y="12864"/>
                  </a:moveTo>
                  <a:cubicBezTo>
                    <a:pt x="9270" y="12864"/>
                    <a:pt x="9267" y="12865"/>
                    <a:pt x="9263" y="12865"/>
                  </a:cubicBezTo>
                  <a:cubicBezTo>
                    <a:pt x="9254" y="12866"/>
                    <a:pt x="9244" y="12867"/>
                    <a:pt x="9235" y="12869"/>
                  </a:cubicBezTo>
                  <a:cubicBezTo>
                    <a:pt x="9144" y="12882"/>
                    <a:pt x="9055" y="12900"/>
                    <a:pt x="8967" y="12925"/>
                  </a:cubicBezTo>
                  <a:cubicBezTo>
                    <a:pt x="8966" y="12925"/>
                    <a:pt x="8965" y="12926"/>
                    <a:pt x="8964" y="12926"/>
                  </a:cubicBezTo>
                  <a:cubicBezTo>
                    <a:pt x="8922" y="12938"/>
                    <a:pt x="8880" y="12951"/>
                    <a:pt x="8839" y="12965"/>
                  </a:cubicBezTo>
                  <a:cubicBezTo>
                    <a:pt x="8832" y="12968"/>
                    <a:pt x="8825" y="12970"/>
                    <a:pt x="8817" y="12973"/>
                  </a:cubicBezTo>
                  <a:cubicBezTo>
                    <a:pt x="8781" y="12986"/>
                    <a:pt x="8745" y="13000"/>
                    <a:pt x="8709" y="13015"/>
                  </a:cubicBezTo>
                  <a:cubicBezTo>
                    <a:pt x="8702" y="13018"/>
                    <a:pt x="8695" y="13021"/>
                    <a:pt x="8688" y="13024"/>
                  </a:cubicBezTo>
                  <a:cubicBezTo>
                    <a:pt x="8680" y="13027"/>
                    <a:pt x="8673" y="13031"/>
                    <a:pt x="8665" y="13034"/>
                  </a:cubicBezTo>
                  <a:lnTo>
                    <a:pt x="9778" y="15797"/>
                  </a:lnTo>
                  <a:lnTo>
                    <a:pt x="9987" y="14232"/>
                  </a:lnTo>
                  <a:cubicBezTo>
                    <a:pt x="9619" y="13928"/>
                    <a:pt x="9362" y="13434"/>
                    <a:pt x="9273" y="12864"/>
                  </a:cubicBezTo>
                  <a:close/>
                  <a:moveTo>
                    <a:pt x="9925" y="12847"/>
                  </a:moveTo>
                  <a:cubicBezTo>
                    <a:pt x="10014" y="13181"/>
                    <a:pt x="10204" y="13455"/>
                    <a:pt x="10457" y="13592"/>
                  </a:cubicBezTo>
                  <a:cubicBezTo>
                    <a:pt x="10597" y="13668"/>
                    <a:pt x="10679" y="13867"/>
                    <a:pt x="10652" y="14069"/>
                  </a:cubicBezTo>
                  <a:lnTo>
                    <a:pt x="10260" y="16996"/>
                  </a:lnTo>
                  <a:lnTo>
                    <a:pt x="10800" y="18336"/>
                  </a:lnTo>
                  <a:lnTo>
                    <a:pt x="11340" y="16996"/>
                  </a:lnTo>
                  <a:lnTo>
                    <a:pt x="10948" y="14069"/>
                  </a:lnTo>
                  <a:cubicBezTo>
                    <a:pt x="10921" y="13867"/>
                    <a:pt x="11003" y="13668"/>
                    <a:pt x="11143" y="13592"/>
                  </a:cubicBezTo>
                  <a:cubicBezTo>
                    <a:pt x="11396" y="13455"/>
                    <a:pt x="11586" y="13181"/>
                    <a:pt x="11675" y="12847"/>
                  </a:cubicBezTo>
                  <a:close/>
                  <a:moveTo>
                    <a:pt x="18098" y="12518"/>
                  </a:moveTo>
                  <a:lnTo>
                    <a:pt x="17618" y="15275"/>
                  </a:lnTo>
                  <a:lnTo>
                    <a:pt x="18136" y="16016"/>
                  </a:lnTo>
                  <a:lnTo>
                    <a:pt x="18653" y="15275"/>
                  </a:lnTo>
                  <a:lnTo>
                    <a:pt x="18173" y="12518"/>
                  </a:lnTo>
                  <a:close/>
                  <a:moveTo>
                    <a:pt x="3427" y="12518"/>
                  </a:moveTo>
                  <a:lnTo>
                    <a:pt x="2947" y="15275"/>
                  </a:lnTo>
                  <a:lnTo>
                    <a:pt x="3464" y="16016"/>
                  </a:lnTo>
                  <a:lnTo>
                    <a:pt x="3981" y="15275"/>
                  </a:lnTo>
                  <a:lnTo>
                    <a:pt x="3502" y="12518"/>
                  </a:lnTo>
                  <a:close/>
                  <a:moveTo>
                    <a:pt x="9536" y="11986"/>
                  </a:moveTo>
                  <a:lnTo>
                    <a:pt x="12064" y="11986"/>
                  </a:lnTo>
                  <a:cubicBezTo>
                    <a:pt x="12123" y="11986"/>
                    <a:pt x="12181" y="11988"/>
                    <a:pt x="12240" y="11992"/>
                  </a:cubicBezTo>
                  <a:cubicBezTo>
                    <a:pt x="12241" y="11992"/>
                    <a:pt x="12242" y="11992"/>
                    <a:pt x="12243" y="11992"/>
                  </a:cubicBezTo>
                  <a:cubicBezTo>
                    <a:pt x="12301" y="11996"/>
                    <a:pt x="12358" y="12002"/>
                    <a:pt x="12416" y="12010"/>
                  </a:cubicBezTo>
                  <a:cubicBezTo>
                    <a:pt x="12417" y="12010"/>
                    <a:pt x="12418" y="12010"/>
                    <a:pt x="12419" y="12010"/>
                  </a:cubicBezTo>
                  <a:cubicBezTo>
                    <a:pt x="12476" y="12018"/>
                    <a:pt x="12533" y="12028"/>
                    <a:pt x="12590" y="12040"/>
                  </a:cubicBezTo>
                  <a:cubicBezTo>
                    <a:pt x="12591" y="12040"/>
                    <a:pt x="12591" y="12040"/>
                    <a:pt x="12592" y="12040"/>
                  </a:cubicBezTo>
                  <a:cubicBezTo>
                    <a:pt x="12649" y="12052"/>
                    <a:pt x="12705" y="12066"/>
                    <a:pt x="12761" y="12082"/>
                  </a:cubicBezTo>
                  <a:cubicBezTo>
                    <a:pt x="12761" y="12082"/>
                    <a:pt x="12761" y="12082"/>
                    <a:pt x="12761" y="12082"/>
                  </a:cubicBezTo>
                  <a:cubicBezTo>
                    <a:pt x="12980" y="12143"/>
                    <a:pt x="13195" y="12233"/>
                    <a:pt x="13403" y="12352"/>
                  </a:cubicBezTo>
                  <a:cubicBezTo>
                    <a:pt x="13407" y="12355"/>
                    <a:pt x="13411" y="12357"/>
                    <a:pt x="13415" y="12359"/>
                  </a:cubicBezTo>
                  <a:cubicBezTo>
                    <a:pt x="13450" y="12379"/>
                    <a:pt x="13484" y="12400"/>
                    <a:pt x="13518" y="12421"/>
                  </a:cubicBezTo>
                  <a:cubicBezTo>
                    <a:pt x="13523" y="12424"/>
                    <a:pt x="13528" y="12428"/>
                    <a:pt x="13533" y="12432"/>
                  </a:cubicBezTo>
                  <a:cubicBezTo>
                    <a:pt x="14709" y="13185"/>
                    <a:pt x="15526" y="14813"/>
                    <a:pt x="15526" y="16697"/>
                  </a:cubicBezTo>
                  <a:lnTo>
                    <a:pt x="15526" y="20595"/>
                  </a:lnTo>
                  <a:cubicBezTo>
                    <a:pt x="15526" y="21149"/>
                    <a:pt x="15195" y="21600"/>
                    <a:pt x="14788" y="21600"/>
                  </a:cubicBezTo>
                  <a:lnTo>
                    <a:pt x="6812" y="21600"/>
                  </a:lnTo>
                  <a:cubicBezTo>
                    <a:pt x="6405" y="21600"/>
                    <a:pt x="6074" y="21149"/>
                    <a:pt x="6074" y="20595"/>
                  </a:cubicBezTo>
                  <a:lnTo>
                    <a:pt x="6074" y="16697"/>
                  </a:lnTo>
                  <a:cubicBezTo>
                    <a:pt x="6074" y="14813"/>
                    <a:pt x="6891" y="13185"/>
                    <a:pt x="8067" y="12432"/>
                  </a:cubicBezTo>
                  <a:cubicBezTo>
                    <a:pt x="8072" y="12428"/>
                    <a:pt x="8077" y="12424"/>
                    <a:pt x="8082" y="12421"/>
                  </a:cubicBezTo>
                  <a:cubicBezTo>
                    <a:pt x="8116" y="12400"/>
                    <a:pt x="8151" y="12379"/>
                    <a:pt x="8185" y="12359"/>
                  </a:cubicBezTo>
                  <a:cubicBezTo>
                    <a:pt x="8189" y="12357"/>
                    <a:pt x="8193" y="12355"/>
                    <a:pt x="8197" y="12352"/>
                  </a:cubicBezTo>
                  <a:cubicBezTo>
                    <a:pt x="8459" y="12202"/>
                    <a:pt x="8730" y="12098"/>
                    <a:pt x="9009" y="12040"/>
                  </a:cubicBezTo>
                  <a:cubicBezTo>
                    <a:pt x="9009" y="12040"/>
                    <a:pt x="9009" y="12040"/>
                    <a:pt x="9010" y="12040"/>
                  </a:cubicBezTo>
                  <a:cubicBezTo>
                    <a:pt x="9066" y="12028"/>
                    <a:pt x="9124" y="12018"/>
                    <a:pt x="9181" y="12010"/>
                  </a:cubicBezTo>
                  <a:cubicBezTo>
                    <a:pt x="9182" y="12010"/>
                    <a:pt x="9183" y="12010"/>
                    <a:pt x="9184" y="12010"/>
                  </a:cubicBezTo>
                  <a:cubicBezTo>
                    <a:pt x="9242" y="12002"/>
                    <a:pt x="9299" y="11996"/>
                    <a:pt x="9357" y="11992"/>
                  </a:cubicBezTo>
                  <a:cubicBezTo>
                    <a:pt x="9358" y="11992"/>
                    <a:pt x="9359" y="11992"/>
                    <a:pt x="9360" y="11992"/>
                  </a:cubicBezTo>
                  <a:cubicBezTo>
                    <a:pt x="9419" y="11988"/>
                    <a:pt x="9477" y="11986"/>
                    <a:pt x="9536" y="11986"/>
                  </a:cubicBezTo>
                  <a:close/>
                  <a:moveTo>
                    <a:pt x="2562" y="11657"/>
                  </a:moveTo>
                  <a:lnTo>
                    <a:pt x="4367" y="11657"/>
                  </a:lnTo>
                  <a:cubicBezTo>
                    <a:pt x="5126" y="11657"/>
                    <a:pt x="5842" y="12111"/>
                    <a:pt x="6331" y="12904"/>
                  </a:cubicBezTo>
                  <a:cubicBezTo>
                    <a:pt x="6443" y="13087"/>
                    <a:pt x="6425" y="13358"/>
                    <a:pt x="6292" y="13511"/>
                  </a:cubicBezTo>
                  <a:cubicBezTo>
                    <a:pt x="6157" y="13664"/>
                    <a:pt x="5958" y="13640"/>
                    <a:pt x="5846" y="13458"/>
                  </a:cubicBezTo>
                  <a:cubicBezTo>
                    <a:pt x="5478" y="12860"/>
                    <a:pt x="4939" y="12518"/>
                    <a:pt x="4367" y="12518"/>
                  </a:cubicBezTo>
                  <a:lnTo>
                    <a:pt x="4152" y="12518"/>
                  </a:lnTo>
                  <a:lnTo>
                    <a:pt x="4637" y="15304"/>
                  </a:lnTo>
                  <a:cubicBezTo>
                    <a:pt x="4661" y="15445"/>
                    <a:pt x="4632" y="15594"/>
                    <a:pt x="4558" y="15699"/>
                  </a:cubicBezTo>
                  <a:lnTo>
                    <a:pt x="3694" y="16938"/>
                  </a:lnTo>
                  <a:cubicBezTo>
                    <a:pt x="3634" y="17023"/>
                    <a:pt x="3551" y="17072"/>
                    <a:pt x="3464" y="17072"/>
                  </a:cubicBezTo>
                  <a:cubicBezTo>
                    <a:pt x="3377" y="17072"/>
                    <a:pt x="3295" y="17023"/>
                    <a:pt x="3235" y="16938"/>
                  </a:cubicBezTo>
                  <a:lnTo>
                    <a:pt x="2370" y="15699"/>
                  </a:lnTo>
                  <a:cubicBezTo>
                    <a:pt x="2297" y="15594"/>
                    <a:pt x="2267" y="15445"/>
                    <a:pt x="2292" y="15304"/>
                  </a:cubicBezTo>
                  <a:lnTo>
                    <a:pt x="2776" y="12518"/>
                  </a:lnTo>
                  <a:lnTo>
                    <a:pt x="2562" y="12518"/>
                  </a:lnTo>
                  <a:cubicBezTo>
                    <a:pt x="1498" y="12518"/>
                    <a:pt x="633" y="13695"/>
                    <a:pt x="633" y="15142"/>
                  </a:cubicBezTo>
                  <a:lnTo>
                    <a:pt x="633" y="17904"/>
                  </a:lnTo>
                  <a:lnTo>
                    <a:pt x="5124" y="17904"/>
                  </a:lnTo>
                  <a:cubicBezTo>
                    <a:pt x="5299" y="17904"/>
                    <a:pt x="5441" y="18097"/>
                    <a:pt x="5441" y="18335"/>
                  </a:cubicBezTo>
                  <a:cubicBezTo>
                    <a:pt x="5441" y="18573"/>
                    <a:pt x="5299" y="18765"/>
                    <a:pt x="5124" y="18765"/>
                  </a:cubicBezTo>
                  <a:lnTo>
                    <a:pt x="492" y="18765"/>
                  </a:lnTo>
                  <a:cubicBezTo>
                    <a:pt x="220" y="18765"/>
                    <a:pt x="0" y="18465"/>
                    <a:pt x="0" y="18097"/>
                  </a:cubicBezTo>
                  <a:lnTo>
                    <a:pt x="0" y="15142"/>
                  </a:lnTo>
                  <a:cubicBezTo>
                    <a:pt x="0" y="13220"/>
                    <a:pt x="1149" y="11657"/>
                    <a:pt x="2562" y="11657"/>
                  </a:cubicBezTo>
                  <a:close/>
                  <a:moveTo>
                    <a:pt x="17233" y="11657"/>
                  </a:moveTo>
                  <a:lnTo>
                    <a:pt x="19038" y="11657"/>
                  </a:lnTo>
                  <a:cubicBezTo>
                    <a:pt x="20451" y="11657"/>
                    <a:pt x="21600" y="13220"/>
                    <a:pt x="21600" y="15142"/>
                  </a:cubicBezTo>
                  <a:lnTo>
                    <a:pt x="21600" y="18097"/>
                  </a:lnTo>
                  <a:cubicBezTo>
                    <a:pt x="21600" y="18465"/>
                    <a:pt x="21379" y="18765"/>
                    <a:pt x="21108" y="18765"/>
                  </a:cubicBezTo>
                  <a:lnTo>
                    <a:pt x="16475" y="18765"/>
                  </a:lnTo>
                  <a:cubicBezTo>
                    <a:pt x="16301" y="18765"/>
                    <a:pt x="16159" y="18573"/>
                    <a:pt x="16159" y="18335"/>
                  </a:cubicBezTo>
                  <a:cubicBezTo>
                    <a:pt x="16159" y="18097"/>
                    <a:pt x="16301" y="17904"/>
                    <a:pt x="16475" y="17904"/>
                  </a:cubicBezTo>
                  <a:lnTo>
                    <a:pt x="20967" y="17904"/>
                  </a:lnTo>
                  <a:lnTo>
                    <a:pt x="20967" y="15142"/>
                  </a:lnTo>
                  <a:cubicBezTo>
                    <a:pt x="20967" y="13695"/>
                    <a:pt x="20102" y="12518"/>
                    <a:pt x="19038" y="12518"/>
                  </a:cubicBezTo>
                  <a:lnTo>
                    <a:pt x="18824" y="12518"/>
                  </a:lnTo>
                  <a:lnTo>
                    <a:pt x="19308" y="15304"/>
                  </a:lnTo>
                  <a:cubicBezTo>
                    <a:pt x="19333" y="15445"/>
                    <a:pt x="19303" y="15594"/>
                    <a:pt x="19230" y="15699"/>
                  </a:cubicBezTo>
                  <a:lnTo>
                    <a:pt x="18365" y="16938"/>
                  </a:lnTo>
                  <a:cubicBezTo>
                    <a:pt x="18305" y="17023"/>
                    <a:pt x="18223" y="17072"/>
                    <a:pt x="18136" y="17072"/>
                  </a:cubicBezTo>
                  <a:cubicBezTo>
                    <a:pt x="18049" y="17072"/>
                    <a:pt x="17966" y="17023"/>
                    <a:pt x="17906" y="16938"/>
                  </a:cubicBezTo>
                  <a:lnTo>
                    <a:pt x="17042" y="15699"/>
                  </a:lnTo>
                  <a:cubicBezTo>
                    <a:pt x="16968" y="15594"/>
                    <a:pt x="16939" y="15445"/>
                    <a:pt x="16963" y="15304"/>
                  </a:cubicBezTo>
                  <a:lnTo>
                    <a:pt x="17448" y="12518"/>
                  </a:lnTo>
                  <a:lnTo>
                    <a:pt x="17233" y="12518"/>
                  </a:lnTo>
                  <a:cubicBezTo>
                    <a:pt x="16662" y="12518"/>
                    <a:pt x="16123" y="12860"/>
                    <a:pt x="15755" y="13456"/>
                  </a:cubicBezTo>
                  <a:cubicBezTo>
                    <a:pt x="15643" y="13638"/>
                    <a:pt x="15444" y="13661"/>
                    <a:pt x="15310" y="13508"/>
                  </a:cubicBezTo>
                  <a:cubicBezTo>
                    <a:pt x="15176" y="13355"/>
                    <a:pt x="15158" y="13084"/>
                    <a:pt x="15271" y="12902"/>
                  </a:cubicBezTo>
                  <a:cubicBezTo>
                    <a:pt x="15759" y="12110"/>
                    <a:pt x="16475" y="11657"/>
                    <a:pt x="17233" y="11657"/>
                  </a:cubicBezTo>
                  <a:close/>
                  <a:moveTo>
                    <a:pt x="5420" y="5752"/>
                  </a:moveTo>
                  <a:cubicBezTo>
                    <a:pt x="5209" y="5847"/>
                    <a:pt x="4983" y="5899"/>
                    <a:pt x="4749" y="5899"/>
                  </a:cubicBezTo>
                  <a:lnTo>
                    <a:pt x="1508" y="5899"/>
                  </a:lnTo>
                  <a:lnTo>
                    <a:pt x="1508" y="7481"/>
                  </a:lnTo>
                  <a:cubicBezTo>
                    <a:pt x="1508" y="8949"/>
                    <a:pt x="2386" y="10143"/>
                    <a:pt x="3464" y="10143"/>
                  </a:cubicBezTo>
                  <a:cubicBezTo>
                    <a:pt x="4543" y="10143"/>
                    <a:pt x="5420" y="8949"/>
                    <a:pt x="5420" y="7481"/>
                  </a:cubicBezTo>
                  <a:close/>
                  <a:moveTo>
                    <a:pt x="18939" y="5539"/>
                  </a:moveTo>
                  <a:cubicBezTo>
                    <a:pt x="18284" y="6259"/>
                    <a:pt x="17109" y="6692"/>
                    <a:pt x="16180" y="6541"/>
                  </a:cubicBezTo>
                  <a:lnTo>
                    <a:pt x="16180" y="7481"/>
                  </a:lnTo>
                  <a:cubicBezTo>
                    <a:pt x="16180" y="8949"/>
                    <a:pt x="17057" y="10143"/>
                    <a:pt x="18136" y="10143"/>
                  </a:cubicBezTo>
                  <a:cubicBezTo>
                    <a:pt x="19214" y="10143"/>
                    <a:pt x="20092" y="8949"/>
                    <a:pt x="20092" y="7481"/>
                  </a:cubicBezTo>
                  <a:lnTo>
                    <a:pt x="20092" y="6489"/>
                  </a:lnTo>
                  <a:cubicBezTo>
                    <a:pt x="19742" y="6329"/>
                    <a:pt x="19250" y="6033"/>
                    <a:pt x="18939" y="5539"/>
                  </a:cubicBezTo>
                  <a:close/>
                  <a:moveTo>
                    <a:pt x="17970" y="3032"/>
                  </a:moveTo>
                  <a:cubicBezTo>
                    <a:pt x="16983" y="3032"/>
                    <a:pt x="16180" y="4125"/>
                    <a:pt x="16180" y="5469"/>
                  </a:cubicBezTo>
                  <a:lnTo>
                    <a:pt x="16180" y="5674"/>
                  </a:lnTo>
                  <a:cubicBezTo>
                    <a:pt x="17109" y="5880"/>
                    <a:pt x="18391" y="5274"/>
                    <a:pt x="18741" y="4590"/>
                  </a:cubicBezTo>
                  <a:cubicBezTo>
                    <a:pt x="18809" y="4456"/>
                    <a:pt x="18928" y="4386"/>
                    <a:pt x="19047" y="4410"/>
                  </a:cubicBezTo>
                  <a:cubicBezTo>
                    <a:pt x="19166" y="4434"/>
                    <a:pt x="19264" y="4548"/>
                    <a:pt x="19301" y="4703"/>
                  </a:cubicBezTo>
                  <a:cubicBezTo>
                    <a:pt x="19377" y="5020"/>
                    <a:pt x="19673" y="5338"/>
                    <a:pt x="20092" y="5572"/>
                  </a:cubicBezTo>
                  <a:lnTo>
                    <a:pt x="20092" y="5469"/>
                  </a:lnTo>
                  <a:cubicBezTo>
                    <a:pt x="20092" y="4125"/>
                    <a:pt x="19289" y="3032"/>
                    <a:pt x="18301" y="3032"/>
                  </a:cubicBezTo>
                  <a:close/>
                  <a:moveTo>
                    <a:pt x="17970" y="2171"/>
                  </a:moveTo>
                  <a:lnTo>
                    <a:pt x="18302" y="2171"/>
                  </a:lnTo>
                  <a:cubicBezTo>
                    <a:pt x="19512" y="2171"/>
                    <a:pt x="20519" y="3386"/>
                    <a:pt x="20697" y="4967"/>
                  </a:cubicBezTo>
                  <a:cubicBezTo>
                    <a:pt x="20715" y="5131"/>
                    <a:pt x="20725" y="5298"/>
                    <a:pt x="20725" y="5469"/>
                  </a:cubicBezTo>
                  <a:lnTo>
                    <a:pt x="20725" y="7481"/>
                  </a:lnTo>
                  <a:cubicBezTo>
                    <a:pt x="20725" y="9424"/>
                    <a:pt x="19563" y="11004"/>
                    <a:pt x="18136" y="11004"/>
                  </a:cubicBezTo>
                  <a:cubicBezTo>
                    <a:pt x="16708" y="11004"/>
                    <a:pt x="15547" y="9424"/>
                    <a:pt x="15547" y="7481"/>
                  </a:cubicBezTo>
                  <a:lnTo>
                    <a:pt x="15547" y="5469"/>
                  </a:lnTo>
                  <a:cubicBezTo>
                    <a:pt x="15547" y="5298"/>
                    <a:pt x="15556" y="5131"/>
                    <a:pt x="15575" y="4967"/>
                  </a:cubicBezTo>
                  <a:cubicBezTo>
                    <a:pt x="15753" y="3386"/>
                    <a:pt x="16759" y="2171"/>
                    <a:pt x="17970" y="2171"/>
                  </a:cubicBezTo>
                  <a:close/>
                  <a:moveTo>
                    <a:pt x="3021" y="1542"/>
                  </a:moveTo>
                  <a:lnTo>
                    <a:pt x="6581" y="1542"/>
                  </a:lnTo>
                  <a:cubicBezTo>
                    <a:pt x="6756" y="1542"/>
                    <a:pt x="6898" y="1734"/>
                    <a:pt x="6898" y="1972"/>
                  </a:cubicBezTo>
                  <a:lnTo>
                    <a:pt x="6898" y="2976"/>
                  </a:lnTo>
                  <a:cubicBezTo>
                    <a:pt x="6898" y="3923"/>
                    <a:pt x="6564" y="4766"/>
                    <a:pt x="6050" y="5301"/>
                  </a:cubicBezTo>
                  <a:cubicBezTo>
                    <a:pt x="6052" y="5357"/>
                    <a:pt x="6053" y="5413"/>
                    <a:pt x="6053" y="5468"/>
                  </a:cubicBezTo>
                  <a:lnTo>
                    <a:pt x="6053" y="7481"/>
                  </a:lnTo>
                  <a:cubicBezTo>
                    <a:pt x="6053" y="9424"/>
                    <a:pt x="4892" y="11004"/>
                    <a:pt x="3464" y="11004"/>
                  </a:cubicBezTo>
                  <a:cubicBezTo>
                    <a:pt x="2037" y="11004"/>
                    <a:pt x="875" y="9424"/>
                    <a:pt x="875" y="7481"/>
                  </a:cubicBezTo>
                  <a:lnTo>
                    <a:pt x="875" y="5472"/>
                  </a:lnTo>
                  <a:cubicBezTo>
                    <a:pt x="875" y="5471"/>
                    <a:pt x="875" y="5470"/>
                    <a:pt x="875" y="5469"/>
                  </a:cubicBezTo>
                  <a:lnTo>
                    <a:pt x="875" y="4461"/>
                  </a:lnTo>
                  <a:cubicBezTo>
                    <a:pt x="875" y="3783"/>
                    <a:pt x="1050" y="3122"/>
                    <a:pt x="1368" y="2600"/>
                  </a:cubicBezTo>
                  <a:cubicBezTo>
                    <a:pt x="1479" y="2417"/>
                    <a:pt x="1679" y="2391"/>
                    <a:pt x="1813" y="2543"/>
                  </a:cubicBezTo>
                  <a:cubicBezTo>
                    <a:pt x="1948" y="2695"/>
                    <a:pt x="1967" y="2966"/>
                    <a:pt x="1855" y="3149"/>
                  </a:cubicBezTo>
                  <a:cubicBezTo>
                    <a:pt x="1631" y="3517"/>
                    <a:pt x="1508" y="3983"/>
                    <a:pt x="1508" y="4461"/>
                  </a:cubicBezTo>
                  <a:lnTo>
                    <a:pt x="1508" y="5038"/>
                  </a:lnTo>
                  <a:lnTo>
                    <a:pt x="4749" y="5038"/>
                  </a:lnTo>
                  <a:cubicBezTo>
                    <a:pt x="5585" y="5038"/>
                    <a:pt x="6265" y="4113"/>
                    <a:pt x="6265" y="2976"/>
                  </a:cubicBezTo>
                  <a:lnTo>
                    <a:pt x="6265" y="2403"/>
                  </a:lnTo>
                  <a:lnTo>
                    <a:pt x="3021" y="2403"/>
                  </a:lnTo>
                  <a:cubicBezTo>
                    <a:pt x="2920" y="2403"/>
                    <a:pt x="2819" y="2416"/>
                    <a:pt x="2721" y="2443"/>
                  </a:cubicBezTo>
                  <a:cubicBezTo>
                    <a:pt x="2550" y="2490"/>
                    <a:pt x="2383" y="2339"/>
                    <a:pt x="2349" y="2106"/>
                  </a:cubicBezTo>
                  <a:cubicBezTo>
                    <a:pt x="2314" y="1873"/>
                    <a:pt x="2425" y="1645"/>
                    <a:pt x="2597" y="1599"/>
                  </a:cubicBezTo>
                  <a:cubicBezTo>
                    <a:pt x="2736" y="1561"/>
                    <a:pt x="2878" y="1542"/>
                    <a:pt x="3021" y="1542"/>
                  </a:cubicBezTo>
                  <a:close/>
                  <a:moveTo>
                    <a:pt x="10559" y="861"/>
                  </a:moveTo>
                  <a:cubicBezTo>
                    <a:pt x="10518" y="861"/>
                    <a:pt x="10478" y="863"/>
                    <a:pt x="10439" y="865"/>
                  </a:cubicBezTo>
                  <a:cubicBezTo>
                    <a:pt x="10413" y="867"/>
                    <a:pt x="10388" y="870"/>
                    <a:pt x="10363" y="873"/>
                  </a:cubicBezTo>
                  <a:cubicBezTo>
                    <a:pt x="10350" y="874"/>
                    <a:pt x="10336" y="875"/>
                    <a:pt x="10322" y="877"/>
                  </a:cubicBezTo>
                  <a:cubicBezTo>
                    <a:pt x="10286" y="882"/>
                    <a:pt x="10250" y="888"/>
                    <a:pt x="10215" y="895"/>
                  </a:cubicBezTo>
                  <a:cubicBezTo>
                    <a:pt x="10213" y="895"/>
                    <a:pt x="10211" y="896"/>
                    <a:pt x="10209" y="896"/>
                  </a:cubicBezTo>
                  <a:cubicBezTo>
                    <a:pt x="9105" y="1119"/>
                    <a:pt x="8234" y="2376"/>
                    <a:pt x="8158" y="3916"/>
                  </a:cubicBezTo>
                  <a:cubicBezTo>
                    <a:pt x="8426" y="4290"/>
                    <a:pt x="8766" y="4641"/>
                    <a:pt x="9102" y="4898"/>
                  </a:cubicBezTo>
                  <a:cubicBezTo>
                    <a:pt x="8959" y="4164"/>
                    <a:pt x="9004" y="3620"/>
                    <a:pt x="9058" y="3317"/>
                  </a:cubicBezTo>
                  <a:cubicBezTo>
                    <a:pt x="9087" y="3154"/>
                    <a:pt x="9182" y="3029"/>
                    <a:pt x="9302" y="2995"/>
                  </a:cubicBezTo>
                  <a:cubicBezTo>
                    <a:pt x="9323" y="2989"/>
                    <a:pt x="9345" y="2986"/>
                    <a:pt x="9366" y="2986"/>
                  </a:cubicBezTo>
                  <a:cubicBezTo>
                    <a:pt x="9464" y="2986"/>
                    <a:pt x="9559" y="3049"/>
                    <a:pt x="9620" y="3160"/>
                  </a:cubicBezTo>
                  <a:cubicBezTo>
                    <a:pt x="10018" y="3889"/>
                    <a:pt x="11907" y="5174"/>
                    <a:pt x="13429" y="5788"/>
                  </a:cubicBezTo>
                  <a:lnTo>
                    <a:pt x="13429" y="4135"/>
                  </a:lnTo>
                  <a:cubicBezTo>
                    <a:pt x="13429" y="2330"/>
                    <a:pt x="12349" y="861"/>
                    <a:pt x="11023" y="861"/>
                  </a:cubicBezTo>
                  <a:close/>
                  <a:moveTo>
                    <a:pt x="10559" y="0"/>
                  </a:moveTo>
                  <a:lnTo>
                    <a:pt x="11023" y="0"/>
                  </a:lnTo>
                  <a:cubicBezTo>
                    <a:pt x="12698" y="0"/>
                    <a:pt x="14062" y="1855"/>
                    <a:pt x="14062" y="4135"/>
                  </a:cubicBezTo>
                  <a:lnTo>
                    <a:pt x="14062" y="6724"/>
                  </a:lnTo>
                  <a:cubicBezTo>
                    <a:pt x="14062" y="7378"/>
                    <a:pt x="13960" y="8009"/>
                    <a:pt x="13758" y="8598"/>
                  </a:cubicBezTo>
                  <a:cubicBezTo>
                    <a:pt x="13684" y="8814"/>
                    <a:pt x="13496" y="8907"/>
                    <a:pt x="13338" y="8807"/>
                  </a:cubicBezTo>
                  <a:cubicBezTo>
                    <a:pt x="13179" y="8707"/>
                    <a:pt x="13111" y="8451"/>
                    <a:pt x="13184" y="8235"/>
                  </a:cubicBezTo>
                  <a:cubicBezTo>
                    <a:pt x="13347" y="7761"/>
                    <a:pt x="13429" y="7252"/>
                    <a:pt x="13429" y="6724"/>
                  </a:cubicBezTo>
                  <a:lnTo>
                    <a:pt x="13429" y="6683"/>
                  </a:lnTo>
                  <a:cubicBezTo>
                    <a:pt x="12686" y="6402"/>
                    <a:pt x="11798" y="5937"/>
                    <a:pt x="11000" y="5407"/>
                  </a:cubicBezTo>
                  <a:cubicBezTo>
                    <a:pt x="10639" y="5168"/>
                    <a:pt x="10095" y="4780"/>
                    <a:pt x="9662" y="4357"/>
                  </a:cubicBezTo>
                  <a:cubicBezTo>
                    <a:pt x="9716" y="4810"/>
                    <a:pt x="9847" y="5228"/>
                    <a:pt x="9944" y="5492"/>
                  </a:cubicBezTo>
                  <a:cubicBezTo>
                    <a:pt x="9999" y="5643"/>
                    <a:pt x="9985" y="5824"/>
                    <a:pt x="9907" y="5955"/>
                  </a:cubicBezTo>
                  <a:cubicBezTo>
                    <a:pt x="9829" y="6087"/>
                    <a:pt x="9702" y="6144"/>
                    <a:pt x="9582" y="6101"/>
                  </a:cubicBezTo>
                  <a:cubicBezTo>
                    <a:pt x="9130" y="5942"/>
                    <a:pt x="8608" y="5557"/>
                    <a:pt x="8152" y="5065"/>
                  </a:cubicBezTo>
                  <a:lnTo>
                    <a:pt x="8152" y="6724"/>
                  </a:lnTo>
                  <a:cubicBezTo>
                    <a:pt x="8152" y="8703"/>
                    <a:pt x="9336" y="10314"/>
                    <a:pt x="10791" y="10314"/>
                  </a:cubicBezTo>
                  <a:cubicBezTo>
                    <a:pt x="11407" y="10314"/>
                    <a:pt x="12006" y="10019"/>
                    <a:pt x="12479" y="9483"/>
                  </a:cubicBezTo>
                  <a:cubicBezTo>
                    <a:pt x="12613" y="9330"/>
                    <a:pt x="12812" y="9355"/>
                    <a:pt x="12924" y="9538"/>
                  </a:cubicBezTo>
                  <a:cubicBezTo>
                    <a:pt x="13036" y="9720"/>
                    <a:pt x="13018" y="9992"/>
                    <a:pt x="12884" y="10144"/>
                  </a:cubicBezTo>
                  <a:cubicBezTo>
                    <a:pt x="12298" y="10809"/>
                    <a:pt x="11555" y="11175"/>
                    <a:pt x="10791" y="11175"/>
                  </a:cubicBezTo>
                  <a:cubicBezTo>
                    <a:pt x="8987" y="11175"/>
                    <a:pt x="7520" y="9178"/>
                    <a:pt x="7519" y="6724"/>
                  </a:cubicBezTo>
                  <a:lnTo>
                    <a:pt x="7519" y="4136"/>
                  </a:lnTo>
                  <a:cubicBezTo>
                    <a:pt x="7519" y="4115"/>
                    <a:pt x="7520" y="4095"/>
                    <a:pt x="7521" y="4075"/>
                  </a:cubicBezTo>
                  <a:cubicBezTo>
                    <a:pt x="7521" y="4074"/>
                    <a:pt x="7521" y="4073"/>
                    <a:pt x="7521" y="4073"/>
                  </a:cubicBezTo>
                  <a:cubicBezTo>
                    <a:pt x="7521" y="4069"/>
                    <a:pt x="7521" y="4066"/>
                    <a:pt x="7521" y="4063"/>
                  </a:cubicBezTo>
                  <a:cubicBezTo>
                    <a:pt x="7522" y="3998"/>
                    <a:pt x="7523" y="3935"/>
                    <a:pt x="7526" y="3871"/>
                  </a:cubicBezTo>
                  <a:cubicBezTo>
                    <a:pt x="7526" y="3868"/>
                    <a:pt x="7527" y="3865"/>
                    <a:pt x="7527" y="3861"/>
                  </a:cubicBezTo>
                  <a:cubicBezTo>
                    <a:pt x="7530" y="3797"/>
                    <a:pt x="7534" y="3734"/>
                    <a:pt x="7539" y="3670"/>
                  </a:cubicBezTo>
                  <a:cubicBezTo>
                    <a:pt x="7540" y="3664"/>
                    <a:pt x="7540" y="3658"/>
                    <a:pt x="7541" y="3652"/>
                  </a:cubicBezTo>
                  <a:cubicBezTo>
                    <a:pt x="7546" y="3592"/>
                    <a:pt x="7552" y="3533"/>
                    <a:pt x="7559" y="3474"/>
                  </a:cubicBezTo>
                  <a:cubicBezTo>
                    <a:pt x="7561" y="3459"/>
                    <a:pt x="7563" y="3445"/>
                    <a:pt x="7565" y="3430"/>
                  </a:cubicBezTo>
                  <a:cubicBezTo>
                    <a:pt x="7571" y="3380"/>
                    <a:pt x="7577" y="3330"/>
                    <a:pt x="7585" y="3281"/>
                  </a:cubicBezTo>
                  <a:cubicBezTo>
                    <a:pt x="7590" y="3250"/>
                    <a:pt x="7596" y="3219"/>
                    <a:pt x="7601" y="3188"/>
                  </a:cubicBezTo>
                  <a:cubicBezTo>
                    <a:pt x="7606" y="3156"/>
                    <a:pt x="7612" y="3124"/>
                    <a:pt x="7618" y="3092"/>
                  </a:cubicBezTo>
                  <a:cubicBezTo>
                    <a:pt x="7629" y="3034"/>
                    <a:pt x="7641" y="2976"/>
                    <a:pt x="7654" y="2919"/>
                  </a:cubicBezTo>
                  <a:cubicBezTo>
                    <a:pt x="7655" y="2914"/>
                    <a:pt x="7656" y="2910"/>
                    <a:pt x="7657" y="2906"/>
                  </a:cubicBezTo>
                  <a:cubicBezTo>
                    <a:pt x="7803" y="2263"/>
                    <a:pt x="8064" y="1676"/>
                    <a:pt x="8425" y="1191"/>
                  </a:cubicBezTo>
                  <a:cubicBezTo>
                    <a:pt x="8885" y="574"/>
                    <a:pt x="9464" y="181"/>
                    <a:pt x="10090" y="49"/>
                  </a:cubicBezTo>
                  <a:cubicBezTo>
                    <a:pt x="10093" y="49"/>
                    <a:pt x="10095" y="48"/>
                    <a:pt x="10097" y="48"/>
                  </a:cubicBezTo>
                  <a:cubicBezTo>
                    <a:pt x="10141" y="39"/>
                    <a:pt x="10184" y="31"/>
                    <a:pt x="10228" y="25"/>
                  </a:cubicBezTo>
                  <a:cubicBezTo>
                    <a:pt x="10235" y="24"/>
                    <a:pt x="10243" y="22"/>
                    <a:pt x="10251" y="21"/>
                  </a:cubicBezTo>
                  <a:cubicBezTo>
                    <a:pt x="10291" y="16"/>
                    <a:pt x="10332" y="12"/>
                    <a:pt x="10373" y="9"/>
                  </a:cubicBezTo>
                  <a:cubicBezTo>
                    <a:pt x="10383" y="8"/>
                    <a:pt x="10394" y="6"/>
                    <a:pt x="10405" y="5"/>
                  </a:cubicBezTo>
                  <a:cubicBezTo>
                    <a:pt x="10456" y="2"/>
                    <a:pt x="10507" y="0"/>
                    <a:pt x="10559"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105" name="Group 104">
            <a:extLst>
              <a:ext uri="{FF2B5EF4-FFF2-40B4-BE49-F238E27FC236}">
                <a16:creationId xmlns:a16="http://schemas.microsoft.com/office/drawing/2014/main" id="{2C90D313-0A9F-4C0A-B014-AD348446EE20}"/>
              </a:ext>
            </a:extLst>
          </p:cNvPr>
          <p:cNvGrpSpPr/>
          <p:nvPr/>
        </p:nvGrpSpPr>
        <p:grpSpPr>
          <a:xfrm>
            <a:off x="1192322" y="3381709"/>
            <a:ext cx="1756276" cy="637559"/>
            <a:chOff x="1198790" y="3444798"/>
            <a:chExt cx="1756276" cy="637559"/>
          </a:xfrm>
        </p:grpSpPr>
        <p:sp>
          <p:nvSpPr>
            <p:cNvPr id="16" name="TextBox 15">
              <a:extLst>
                <a:ext uri="{FF2B5EF4-FFF2-40B4-BE49-F238E27FC236}">
                  <a16:creationId xmlns:a16="http://schemas.microsoft.com/office/drawing/2014/main" id="{6B33086D-5741-4DB1-93F6-309D3E876FE6}"/>
                </a:ext>
              </a:extLst>
            </p:cNvPr>
            <p:cNvSpPr txBox="1"/>
            <p:nvPr/>
          </p:nvSpPr>
          <p:spPr>
            <a:xfrm>
              <a:off x="1198790" y="3839405"/>
              <a:ext cx="1756276"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Sustainable Raw Materials</a:t>
              </a:r>
            </a:p>
          </p:txBody>
        </p:sp>
        <p:pic>
          <p:nvPicPr>
            <p:cNvPr id="43" name="Graphic 42" descr="Circles with arrows with solid fill">
              <a:extLst>
                <a:ext uri="{FF2B5EF4-FFF2-40B4-BE49-F238E27FC236}">
                  <a16:creationId xmlns:a16="http://schemas.microsoft.com/office/drawing/2014/main" id="{168EE854-535F-4289-B044-5FBDA5AED4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8146" y="3444798"/>
              <a:ext cx="317566" cy="317564"/>
            </a:xfrm>
            <a:prstGeom prst="rect">
              <a:avLst/>
            </a:prstGeom>
          </p:spPr>
        </p:pic>
      </p:grpSp>
      <p:grpSp>
        <p:nvGrpSpPr>
          <p:cNvPr id="107" name="Group 106">
            <a:extLst>
              <a:ext uri="{FF2B5EF4-FFF2-40B4-BE49-F238E27FC236}">
                <a16:creationId xmlns:a16="http://schemas.microsoft.com/office/drawing/2014/main" id="{6B0C1E54-F51F-4D13-BCA3-78592C7417D4}"/>
              </a:ext>
            </a:extLst>
          </p:cNvPr>
          <p:cNvGrpSpPr/>
          <p:nvPr/>
        </p:nvGrpSpPr>
        <p:grpSpPr>
          <a:xfrm>
            <a:off x="1192322" y="5200679"/>
            <a:ext cx="1756276" cy="821739"/>
            <a:chOff x="1198790" y="5352330"/>
            <a:chExt cx="1756276" cy="821739"/>
          </a:xfrm>
        </p:grpSpPr>
        <p:sp>
          <p:nvSpPr>
            <p:cNvPr id="18" name="TextBox 17">
              <a:extLst>
                <a:ext uri="{FF2B5EF4-FFF2-40B4-BE49-F238E27FC236}">
                  <a16:creationId xmlns:a16="http://schemas.microsoft.com/office/drawing/2014/main" id="{C158CC86-A0D0-4F4C-AAC5-FEF15F016294}"/>
                </a:ext>
              </a:extLst>
            </p:cNvPr>
            <p:cNvSpPr txBox="1"/>
            <p:nvPr/>
          </p:nvSpPr>
          <p:spPr>
            <a:xfrm>
              <a:off x="1198790" y="5764405"/>
              <a:ext cx="1756276" cy="409664"/>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Consumers &amp; Market Access</a:t>
              </a:r>
            </a:p>
          </p:txBody>
        </p:sp>
        <p:sp>
          <p:nvSpPr>
            <p:cNvPr id="44" name="Полилиния 543">
              <a:extLst>
                <a:ext uri="{FF2B5EF4-FFF2-40B4-BE49-F238E27FC236}">
                  <a16:creationId xmlns:a16="http://schemas.microsoft.com/office/drawing/2014/main" id="{F4A0C8DC-F128-4E65-B99E-16BA605AADB0}"/>
                </a:ext>
              </a:extLst>
            </p:cNvPr>
            <p:cNvSpPr/>
            <p:nvPr/>
          </p:nvSpPr>
          <p:spPr>
            <a:xfrm>
              <a:off x="1913835" y="5352330"/>
              <a:ext cx="326188" cy="328842"/>
            </a:xfrm>
            <a:custGeom>
              <a:avLst/>
              <a:gdLst/>
              <a:ahLst/>
              <a:cxnLst>
                <a:cxn ang="0">
                  <a:pos x="wd2" y="hd2"/>
                </a:cxn>
                <a:cxn ang="5400000">
                  <a:pos x="wd2" y="hd2"/>
                </a:cxn>
                <a:cxn ang="10800000">
                  <a:pos x="wd2" y="hd2"/>
                </a:cxn>
                <a:cxn ang="16200000">
                  <a:pos x="wd2" y="hd2"/>
                </a:cxn>
              </a:cxnLst>
              <a:rect l="0" t="0" r="r" b="b"/>
              <a:pathLst>
                <a:path w="21600" h="21600" extrusionOk="0">
                  <a:moveTo>
                    <a:pt x="5421" y="20390"/>
                  </a:moveTo>
                  <a:lnTo>
                    <a:pt x="5421" y="20933"/>
                  </a:lnTo>
                  <a:lnTo>
                    <a:pt x="16179" y="20933"/>
                  </a:lnTo>
                  <a:lnTo>
                    <a:pt x="16179" y="20390"/>
                  </a:lnTo>
                  <a:lnTo>
                    <a:pt x="6221" y="20390"/>
                  </a:lnTo>
                  <a:close/>
                  <a:moveTo>
                    <a:pt x="7263" y="17822"/>
                  </a:moveTo>
                  <a:cubicBezTo>
                    <a:pt x="7203" y="17822"/>
                    <a:pt x="7149" y="17862"/>
                    <a:pt x="7129" y="17922"/>
                  </a:cubicBezTo>
                  <a:lnTo>
                    <a:pt x="6921" y="18547"/>
                  </a:lnTo>
                  <a:cubicBezTo>
                    <a:pt x="6876" y="18681"/>
                    <a:pt x="6756" y="18770"/>
                    <a:pt x="6622" y="18770"/>
                  </a:cubicBezTo>
                  <a:lnTo>
                    <a:pt x="6537" y="18770"/>
                  </a:lnTo>
                  <a:lnTo>
                    <a:pt x="6537" y="19723"/>
                  </a:lnTo>
                  <a:lnTo>
                    <a:pt x="8620" y="19723"/>
                  </a:lnTo>
                  <a:cubicBezTo>
                    <a:pt x="8712" y="19723"/>
                    <a:pt x="8787" y="19644"/>
                    <a:pt x="8787" y="19547"/>
                  </a:cubicBezTo>
                  <a:lnTo>
                    <a:pt x="8787" y="18587"/>
                  </a:lnTo>
                  <a:cubicBezTo>
                    <a:pt x="8787" y="18490"/>
                    <a:pt x="8712" y="18411"/>
                    <a:pt x="8620" y="18411"/>
                  </a:cubicBezTo>
                  <a:lnTo>
                    <a:pt x="8203" y="18411"/>
                  </a:lnTo>
                  <a:cubicBezTo>
                    <a:pt x="8028" y="18411"/>
                    <a:pt x="7887" y="18262"/>
                    <a:pt x="7887" y="18078"/>
                  </a:cubicBezTo>
                  <a:lnTo>
                    <a:pt x="7887" y="17825"/>
                  </a:lnTo>
                  <a:cubicBezTo>
                    <a:pt x="7887" y="17823"/>
                    <a:pt x="7885" y="17822"/>
                    <a:pt x="7883" y="17822"/>
                  </a:cubicBezTo>
                  <a:close/>
                  <a:moveTo>
                    <a:pt x="13717" y="17821"/>
                  </a:moveTo>
                  <a:cubicBezTo>
                    <a:pt x="13715" y="17821"/>
                    <a:pt x="13713" y="17823"/>
                    <a:pt x="13713" y="17825"/>
                  </a:cubicBezTo>
                  <a:lnTo>
                    <a:pt x="13713" y="18078"/>
                  </a:lnTo>
                  <a:cubicBezTo>
                    <a:pt x="13713" y="18262"/>
                    <a:pt x="13572" y="18411"/>
                    <a:pt x="13397" y="18411"/>
                  </a:cubicBezTo>
                  <a:lnTo>
                    <a:pt x="12980" y="18411"/>
                  </a:lnTo>
                  <a:cubicBezTo>
                    <a:pt x="12888" y="18411"/>
                    <a:pt x="12813" y="18490"/>
                    <a:pt x="12813" y="18587"/>
                  </a:cubicBezTo>
                  <a:lnTo>
                    <a:pt x="12813" y="19547"/>
                  </a:lnTo>
                  <a:cubicBezTo>
                    <a:pt x="12813" y="19644"/>
                    <a:pt x="12888" y="19723"/>
                    <a:pt x="12980" y="19723"/>
                  </a:cubicBezTo>
                  <a:lnTo>
                    <a:pt x="15063" y="19723"/>
                  </a:lnTo>
                  <a:lnTo>
                    <a:pt x="15063" y="18770"/>
                  </a:lnTo>
                  <a:lnTo>
                    <a:pt x="14978" y="18770"/>
                  </a:lnTo>
                  <a:cubicBezTo>
                    <a:pt x="14844" y="18770"/>
                    <a:pt x="14724" y="18681"/>
                    <a:pt x="14679" y="18547"/>
                  </a:cubicBezTo>
                  <a:lnTo>
                    <a:pt x="14471" y="17921"/>
                  </a:lnTo>
                  <a:cubicBezTo>
                    <a:pt x="14451" y="17862"/>
                    <a:pt x="14397" y="17821"/>
                    <a:pt x="14337" y="17821"/>
                  </a:cubicBezTo>
                  <a:close/>
                  <a:moveTo>
                    <a:pt x="19210" y="15222"/>
                  </a:moveTo>
                  <a:cubicBezTo>
                    <a:pt x="18961" y="15222"/>
                    <a:pt x="18758" y="15435"/>
                    <a:pt x="18758" y="15698"/>
                  </a:cubicBezTo>
                  <a:lnTo>
                    <a:pt x="18758" y="18174"/>
                  </a:lnTo>
                  <a:cubicBezTo>
                    <a:pt x="18758" y="18503"/>
                    <a:pt x="18504" y="18770"/>
                    <a:pt x="18192" y="18770"/>
                  </a:cubicBezTo>
                  <a:lnTo>
                    <a:pt x="15696" y="18770"/>
                  </a:lnTo>
                  <a:lnTo>
                    <a:pt x="15696" y="19723"/>
                  </a:lnTo>
                  <a:lnTo>
                    <a:pt x="19098" y="19723"/>
                  </a:lnTo>
                  <a:cubicBezTo>
                    <a:pt x="19409" y="19723"/>
                    <a:pt x="19662" y="19456"/>
                    <a:pt x="19662" y="19129"/>
                  </a:cubicBezTo>
                  <a:lnTo>
                    <a:pt x="19662" y="15698"/>
                  </a:lnTo>
                  <a:cubicBezTo>
                    <a:pt x="19662" y="15435"/>
                    <a:pt x="19459" y="15222"/>
                    <a:pt x="19210" y="15222"/>
                  </a:cubicBezTo>
                  <a:close/>
                  <a:moveTo>
                    <a:pt x="2390" y="15222"/>
                  </a:moveTo>
                  <a:cubicBezTo>
                    <a:pt x="2141" y="15222"/>
                    <a:pt x="1938" y="15435"/>
                    <a:pt x="1938" y="15698"/>
                  </a:cubicBezTo>
                  <a:lnTo>
                    <a:pt x="1938" y="19129"/>
                  </a:lnTo>
                  <a:cubicBezTo>
                    <a:pt x="1938" y="19456"/>
                    <a:pt x="2191" y="19723"/>
                    <a:pt x="2502" y="19723"/>
                  </a:cubicBezTo>
                  <a:lnTo>
                    <a:pt x="5904" y="19723"/>
                  </a:lnTo>
                  <a:lnTo>
                    <a:pt x="5904" y="18770"/>
                  </a:lnTo>
                  <a:lnTo>
                    <a:pt x="3408" y="18770"/>
                  </a:lnTo>
                  <a:cubicBezTo>
                    <a:pt x="3096" y="18770"/>
                    <a:pt x="2842" y="18503"/>
                    <a:pt x="2842" y="18174"/>
                  </a:cubicBezTo>
                  <a:lnTo>
                    <a:pt x="2842" y="15698"/>
                  </a:lnTo>
                  <a:cubicBezTo>
                    <a:pt x="2842" y="15435"/>
                    <a:pt x="2639" y="15222"/>
                    <a:pt x="2390" y="15222"/>
                  </a:cubicBezTo>
                  <a:close/>
                  <a:moveTo>
                    <a:pt x="15388" y="8925"/>
                  </a:moveTo>
                  <a:lnTo>
                    <a:pt x="15388" y="11130"/>
                  </a:lnTo>
                  <a:cubicBezTo>
                    <a:pt x="15388" y="11908"/>
                    <a:pt x="15989" y="12541"/>
                    <a:pt x="16727" y="12541"/>
                  </a:cubicBezTo>
                  <a:lnTo>
                    <a:pt x="17821" y="12541"/>
                  </a:lnTo>
                  <a:cubicBezTo>
                    <a:pt x="17996" y="12541"/>
                    <a:pt x="18137" y="12690"/>
                    <a:pt x="18137" y="12874"/>
                  </a:cubicBezTo>
                  <a:lnTo>
                    <a:pt x="18137" y="13522"/>
                  </a:lnTo>
                  <a:lnTo>
                    <a:pt x="19790" y="13522"/>
                  </a:lnTo>
                  <a:lnTo>
                    <a:pt x="19790" y="11610"/>
                  </a:lnTo>
                  <a:lnTo>
                    <a:pt x="19591" y="11610"/>
                  </a:lnTo>
                  <a:cubicBezTo>
                    <a:pt x="19243" y="11610"/>
                    <a:pt x="18940" y="11405"/>
                    <a:pt x="18784" y="11104"/>
                  </a:cubicBezTo>
                  <a:cubicBezTo>
                    <a:pt x="18714" y="10967"/>
                    <a:pt x="18673" y="10810"/>
                    <a:pt x="18673" y="10643"/>
                  </a:cubicBezTo>
                  <a:lnTo>
                    <a:pt x="18673" y="9501"/>
                  </a:lnTo>
                  <a:cubicBezTo>
                    <a:pt x="18673" y="9416"/>
                    <a:pt x="18642" y="9336"/>
                    <a:pt x="18585" y="9276"/>
                  </a:cubicBezTo>
                  <a:cubicBezTo>
                    <a:pt x="18528" y="9216"/>
                    <a:pt x="18452" y="9182"/>
                    <a:pt x="18371" y="9182"/>
                  </a:cubicBezTo>
                  <a:cubicBezTo>
                    <a:pt x="18205" y="9182"/>
                    <a:pt x="18069" y="9325"/>
                    <a:pt x="18069" y="9501"/>
                  </a:cubicBezTo>
                  <a:lnTo>
                    <a:pt x="18069" y="10275"/>
                  </a:lnTo>
                  <a:cubicBezTo>
                    <a:pt x="18069" y="10480"/>
                    <a:pt x="17993" y="10671"/>
                    <a:pt x="17856" y="10815"/>
                  </a:cubicBezTo>
                  <a:cubicBezTo>
                    <a:pt x="17721" y="10958"/>
                    <a:pt x="17539" y="11038"/>
                    <a:pt x="17345" y="11038"/>
                  </a:cubicBezTo>
                  <a:cubicBezTo>
                    <a:pt x="16946" y="11038"/>
                    <a:pt x="16622" y="10696"/>
                    <a:pt x="16622" y="10275"/>
                  </a:cubicBezTo>
                  <a:lnTo>
                    <a:pt x="16622" y="9114"/>
                  </a:lnTo>
                  <a:lnTo>
                    <a:pt x="16234" y="9114"/>
                  </a:lnTo>
                  <a:cubicBezTo>
                    <a:pt x="16199" y="9114"/>
                    <a:pt x="16165" y="9113"/>
                    <a:pt x="16131" y="9111"/>
                  </a:cubicBezTo>
                  <a:cubicBezTo>
                    <a:pt x="16120" y="9111"/>
                    <a:pt x="16109" y="9110"/>
                    <a:pt x="16098" y="9109"/>
                  </a:cubicBezTo>
                  <a:cubicBezTo>
                    <a:pt x="16075" y="9107"/>
                    <a:pt x="16052" y="9105"/>
                    <a:pt x="16029" y="9103"/>
                  </a:cubicBezTo>
                  <a:cubicBezTo>
                    <a:pt x="16016" y="9102"/>
                    <a:pt x="16003" y="9100"/>
                    <a:pt x="15990" y="9098"/>
                  </a:cubicBezTo>
                  <a:cubicBezTo>
                    <a:pt x="15969" y="9096"/>
                    <a:pt x="15948" y="9093"/>
                    <a:pt x="15927" y="9090"/>
                  </a:cubicBezTo>
                  <a:cubicBezTo>
                    <a:pt x="15913" y="9088"/>
                    <a:pt x="15900" y="9085"/>
                    <a:pt x="15887" y="9083"/>
                  </a:cubicBezTo>
                  <a:cubicBezTo>
                    <a:pt x="15866" y="9079"/>
                    <a:pt x="15845" y="9075"/>
                    <a:pt x="15824" y="9071"/>
                  </a:cubicBezTo>
                  <a:cubicBezTo>
                    <a:pt x="15812" y="9068"/>
                    <a:pt x="15799" y="9066"/>
                    <a:pt x="15786" y="9063"/>
                  </a:cubicBezTo>
                  <a:cubicBezTo>
                    <a:pt x="15764" y="9057"/>
                    <a:pt x="15742" y="9052"/>
                    <a:pt x="15720" y="9046"/>
                  </a:cubicBezTo>
                  <a:cubicBezTo>
                    <a:pt x="15709" y="9043"/>
                    <a:pt x="15698" y="9040"/>
                    <a:pt x="15687" y="9037"/>
                  </a:cubicBezTo>
                  <a:cubicBezTo>
                    <a:pt x="15655" y="9028"/>
                    <a:pt x="15623" y="9018"/>
                    <a:pt x="15591" y="9007"/>
                  </a:cubicBezTo>
                  <a:cubicBezTo>
                    <a:pt x="15591" y="9007"/>
                    <a:pt x="15590" y="9007"/>
                    <a:pt x="15590" y="9007"/>
                  </a:cubicBezTo>
                  <a:cubicBezTo>
                    <a:pt x="15558" y="8996"/>
                    <a:pt x="15526" y="8984"/>
                    <a:pt x="15495" y="8972"/>
                  </a:cubicBezTo>
                  <a:cubicBezTo>
                    <a:pt x="15484" y="8967"/>
                    <a:pt x="15474" y="8963"/>
                    <a:pt x="15464" y="8958"/>
                  </a:cubicBezTo>
                  <a:cubicBezTo>
                    <a:pt x="15443" y="8950"/>
                    <a:pt x="15422" y="8941"/>
                    <a:pt x="15401" y="8931"/>
                  </a:cubicBezTo>
                  <a:cubicBezTo>
                    <a:pt x="15397" y="8929"/>
                    <a:pt x="15392" y="8927"/>
                    <a:pt x="15388" y="8925"/>
                  </a:cubicBezTo>
                  <a:close/>
                  <a:moveTo>
                    <a:pt x="6212" y="8925"/>
                  </a:moveTo>
                  <a:cubicBezTo>
                    <a:pt x="6208" y="8927"/>
                    <a:pt x="6204" y="8929"/>
                    <a:pt x="6200" y="8931"/>
                  </a:cubicBezTo>
                  <a:cubicBezTo>
                    <a:pt x="6178" y="8941"/>
                    <a:pt x="6157" y="8950"/>
                    <a:pt x="6135" y="8959"/>
                  </a:cubicBezTo>
                  <a:cubicBezTo>
                    <a:pt x="6125" y="8963"/>
                    <a:pt x="6115" y="8967"/>
                    <a:pt x="6105" y="8971"/>
                  </a:cubicBezTo>
                  <a:cubicBezTo>
                    <a:pt x="6042" y="8997"/>
                    <a:pt x="5978" y="9019"/>
                    <a:pt x="5912" y="9037"/>
                  </a:cubicBezTo>
                  <a:cubicBezTo>
                    <a:pt x="5902" y="9040"/>
                    <a:pt x="5891" y="9043"/>
                    <a:pt x="5881" y="9046"/>
                  </a:cubicBezTo>
                  <a:cubicBezTo>
                    <a:pt x="5858" y="9052"/>
                    <a:pt x="5836" y="9057"/>
                    <a:pt x="5814" y="9063"/>
                  </a:cubicBezTo>
                  <a:cubicBezTo>
                    <a:pt x="5801" y="9066"/>
                    <a:pt x="5788" y="9068"/>
                    <a:pt x="5776" y="9071"/>
                  </a:cubicBezTo>
                  <a:cubicBezTo>
                    <a:pt x="5755" y="9075"/>
                    <a:pt x="5734" y="9079"/>
                    <a:pt x="5713" y="9083"/>
                  </a:cubicBezTo>
                  <a:cubicBezTo>
                    <a:pt x="5700" y="9085"/>
                    <a:pt x="5687" y="9088"/>
                    <a:pt x="5673" y="9090"/>
                  </a:cubicBezTo>
                  <a:cubicBezTo>
                    <a:pt x="5652" y="9093"/>
                    <a:pt x="5631" y="9096"/>
                    <a:pt x="5610" y="9098"/>
                  </a:cubicBezTo>
                  <a:cubicBezTo>
                    <a:pt x="5597" y="9100"/>
                    <a:pt x="5584" y="9102"/>
                    <a:pt x="5571" y="9103"/>
                  </a:cubicBezTo>
                  <a:cubicBezTo>
                    <a:pt x="5548" y="9105"/>
                    <a:pt x="5525" y="9107"/>
                    <a:pt x="5502" y="9109"/>
                  </a:cubicBezTo>
                  <a:cubicBezTo>
                    <a:pt x="5491" y="9110"/>
                    <a:pt x="5480" y="9111"/>
                    <a:pt x="5469" y="9111"/>
                  </a:cubicBezTo>
                  <a:cubicBezTo>
                    <a:pt x="5435" y="9113"/>
                    <a:pt x="5401" y="9114"/>
                    <a:pt x="5366" y="9114"/>
                  </a:cubicBezTo>
                  <a:lnTo>
                    <a:pt x="4978" y="9114"/>
                  </a:lnTo>
                  <a:lnTo>
                    <a:pt x="4978" y="10275"/>
                  </a:lnTo>
                  <a:cubicBezTo>
                    <a:pt x="4978" y="10480"/>
                    <a:pt x="4903" y="10671"/>
                    <a:pt x="4765" y="10815"/>
                  </a:cubicBezTo>
                  <a:cubicBezTo>
                    <a:pt x="4630" y="10958"/>
                    <a:pt x="4448" y="11038"/>
                    <a:pt x="4255" y="11038"/>
                  </a:cubicBezTo>
                  <a:cubicBezTo>
                    <a:pt x="3856" y="11038"/>
                    <a:pt x="3531" y="10696"/>
                    <a:pt x="3531" y="10275"/>
                  </a:cubicBezTo>
                  <a:lnTo>
                    <a:pt x="3531" y="9501"/>
                  </a:lnTo>
                  <a:cubicBezTo>
                    <a:pt x="3531" y="9325"/>
                    <a:pt x="3395" y="9182"/>
                    <a:pt x="3229" y="9182"/>
                  </a:cubicBezTo>
                  <a:cubicBezTo>
                    <a:pt x="3062" y="9182"/>
                    <a:pt x="2927" y="9325"/>
                    <a:pt x="2927" y="9501"/>
                  </a:cubicBezTo>
                  <a:lnTo>
                    <a:pt x="2927" y="10643"/>
                  </a:lnTo>
                  <a:cubicBezTo>
                    <a:pt x="2927" y="11176"/>
                    <a:pt x="2515" y="11610"/>
                    <a:pt x="2009" y="11610"/>
                  </a:cubicBezTo>
                  <a:lnTo>
                    <a:pt x="1810" y="11610"/>
                  </a:lnTo>
                  <a:lnTo>
                    <a:pt x="1810" y="13522"/>
                  </a:lnTo>
                  <a:lnTo>
                    <a:pt x="3463" y="13522"/>
                  </a:lnTo>
                  <a:lnTo>
                    <a:pt x="3463" y="12874"/>
                  </a:lnTo>
                  <a:cubicBezTo>
                    <a:pt x="3463" y="12690"/>
                    <a:pt x="3604" y="12541"/>
                    <a:pt x="3779" y="12541"/>
                  </a:cubicBezTo>
                  <a:lnTo>
                    <a:pt x="4873" y="12541"/>
                  </a:lnTo>
                  <a:cubicBezTo>
                    <a:pt x="5611" y="12541"/>
                    <a:pt x="6212" y="11908"/>
                    <a:pt x="6212" y="11130"/>
                  </a:cubicBezTo>
                  <a:lnTo>
                    <a:pt x="6212" y="11130"/>
                  </a:lnTo>
                  <a:close/>
                  <a:moveTo>
                    <a:pt x="8938" y="7641"/>
                  </a:moveTo>
                  <a:lnTo>
                    <a:pt x="12662" y="7641"/>
                  </a:lnTo>
                  <a:cubicBezTo>
                    <a:pt x="13437" y="7641"/>
                    <a:pt x="14068" y="8306"/>
                    <a:pt x="14068" y="9123"/>
                  </a:cubicBezTo>
                  <a:lnTo>
                    <a:pt x="14068" y="9546"/>
                  </a:lnTo>
                  <a:cubicBezTo>
                    <a:pt x="14068" y="9730"/>
                    <a:pt x="13927" y="9879"/>
                    <a:pt x="13752" y="9879"/>
                  </a:cubicBezTo>
                  <a:cubicBezTo>
                    <a:pt x="13577" y="9879"/>
                    <a:pt x="13435" y="9730"/>
                    <a:pt x="13435" y="9546"/>
                  </a:cubicBezTo>
                  <a:lnTo>
                    <a:pt x="13435" y="9123"/>
                  </a:lnTo>
                  <a:cubicBezTo>
                    <a:pt x="13435" y="8674"/>
                    <a:pt x="13089" y="8308"/>
                    <a:pt x="12662" y="8308"/>
                  </a:cubicBezTo>
                  <a:lnTo>
                    <a:pt x="8938" y="8308"/>
                  </a:lnTo>
                  <a:cubicBezTo>
                    <a:pt x="8512" y="8308"/>
                    <a:pt x="8165" y="8674"/>
                    <a:pt x="8165" y="9123"/>
                  </a:cubicBezTo>
                  <a:lnTo>
                    <a:pt x="8165" y="11470"/>
                  </a:lnTo>
                  <a:cubicBezTo>
                    <a:pt x="8165" y="11919"/>
                    <a:pt x="8512" y="12285"/>
                    <a:pt x="8938" y="12285"/>
                  </a:cubicBezTo>
                  <a:lnTo>
                    <a:pt x="11403" y="12285"/>
                  </a:lnTo>
                  <a:cubicBezTo>
                    <a:pt x="11549" y="12285"/>
                    <a:pt x="11677" y="12391"/>
                    <a:pt x="11710" y="12542"/>
                  </a:cubicBezTo>
                  <a:cubicBezTo>
                    <a:pt x="11844" y="13137"/>
                    <a:pt x="12390" y="13527"/>
                    <a:pt x="12961" y="13439"/>
                  </a:cubicBezTo>
                  <a:cubicBezTo>
                    <a:pt x="12739" y="13261"/>
                    <a:pt x="12557" y="13028"/>
                    <a:pt x="12437" y="12759"/>
                  </a:cubicBezTo>
                  <a:cubicBezTo>
                    <a:pt x="12392" y="12659"/>
                    <a:pt x="12397" y="12541"/>
                    <a:pt x="12451" y="12446"/>
                  </a:cubicBezTo>
                  <a:cubicBezTo>
                    <a:pt x="12505" y="12351"/>
                    <a:pt x="12600" y="12290"/>
                    <a:pt x="12705" y="12284"/>
                  </a:cubicBezTo>
                  <a:cubicBezTo>
                    <a:pt x="13115" y="12260"/>
                    <a:pt x="13435" y="11902"/>
                    <a:pt x="13435" y="11470"/>
                  </a:cubicBezTo>
                  <a:lnTo>
                    <a:pt x="13435" y="10880"/>
                  </a:lnTo>
                  <a:cubicBezTo>
                    <a:pt x="13435" y="10696"/>
                    <a:pt x="13577" y="10546"/>
                    <a:pt x="13752" y="10546"/>
                  </a:cubicBezTo>
                  <a:cubicBezTo>
                    <a:pt x="13927" y="10546"/>
                    <a:pt x="14068" y="10696"/>
                    <a:pt x="14068" y="10880"/>
                  </a:cubicBezTo>
                  <a:lnTo>
                    <a:pt x="14068" y="11470"/>
                  </a:lnTo>
                  <a:cubicBezTo>
                    <a:pt x="14068" y="12067"/>
                    <a:pt x="13732" y="12585"/>
                    <a:pt x="13245" y="12819"/>
                  </a:cubicBezTo>
                  <a:cubicBezTo>
                    <a:pt x="13391" y="12967"/>
                    <a:pt x="13575" y="13074"/>
                    <a:pt x="13776" y="13122"/>
                  </a:cubicBezTo>
                  <a:cubicBezTo>
                    <a:pt x="13894" y="13150"/>
                    <a:pt x="13986" y="13247"/>
                    <a:pt x="14014" y="13371"/>
                  </a:cubicBezTo>
                  <a:cubicBezTo>
                    <a:pt x="14041" y="13496"/>
                    <a:pt x="13999" y="13626"/>
                    <a:pt x="13905" y="13706"/>
                  </a:cubicBezTo>
                  <a:cubicBezTo>
                    <a:pt x="13672" y="13905"/>
                    <a:pt x="13392" y="14039"/>
                    <a:pt x="13096" y="14092"/>
                  </a:cubicBezTo>
                  <a:cubicBezTo>
                    <a:pt x="12997" y="14110"/>
                    <a:pt x="12898" y="14118"/>
                    <a:pt x="12801" y="14118"/>
                  </a:cubicBezTo>
                  <a:cubicBezTo>
                    <a:pt x="12086" y="14118"/>
                    <a:pt x="11435" y="13655"/>
                    <a:pt x="11171" y="12952"/>
                  </a:cubicBezTo>
                  <a:lnTo>
                    <a:pt x="8938" y="12952"/>
                  </a:lnTo>
                  <a:cubicBezTo>
                    <a:pt x="8163" y="12952"/>
                    <a:pt x="7532" y="12287"/>
                    <a:pt x="7532" y="11470"/>
                  </a:cubicBezTo>
                  <a:lnTo>
                    <a:pt x="7532" y="9123"/>
                  </a:lnTo>
                  <a:cubicBezTo>
                    <a:pt x="7532" y="8306"/>
                    <a:pt x="8163" y="7641"/>
                    <a:pt x="8938" y="7641"/>
                  </a:cubicBezTo>
                  <a:close/>
                  <a:moveTo>
                    <a:pt x="3193" y="5884"/>
                  </a:moveTo>
                  <a:cubicBezTo>
                    <a:pt x="2439" y="5884"/>
                    <a:pt x="1833" y="6505"/>
                    <a:pt x="1811" y="7298"/>
                  </a:cubicBezTo>
                  <a:lnTo>
                    <a:pt x="1810" y="7342"/>
                  </a:lnTo>
                  <a:lnTo>
                    <a:pt x="1810" y="10943"/>
                  </a:lnTo>
                  <a:lnTo>
                    <a:pt x="2009" y="10943"/>
                  </a:lnTo>
                  <a:cubicBezTo>
                    <a:pt x="2166" y="10943"/>
                    <a:pt x="2294" y="10809"/>
                    <a:pt x="2294" y="10643"/>
                  </a:cubicBezTo>
                  <a:lnTo>
                    <a:pt x="2294" y="9501"/>
                  </a:lnTo>
                  <a:cubicBezTo>
                    <a:pt x="2294" y="8958"/>
                    <a:pt x="2713" y="8515"/>
                    <a:pt x="3229" y="8515"/>
                  </a:cubicBezTo>
                  <a:cubicBezTo>
                    <a:pt x="3744" y="8515"/>
                    <a:pt x="4164" y="8958"/>
                    <a:pt x="4164" y="9501"/>
                  </a:cubicBezTo>
                  <a:lnTo>
                    <a:pt x="4164" y="10275"/>
                  </a:lnTo>
                  <a:cubicBezTo>
                    <a:pt x="4164" y="10328"/>
                    <a:pt x="4205" y="10371"/>
                    <a:pt x="4255" y="10371"/>
                  </a:cubicBezTo>
                  <a:cubicBezTo>
                    <a:pt x="4286" y="10371"/>
                    <a:pt x="4306" y="10356"/>
                    <a:pt x="4318" y="10343"/>
                  </a:cubicBezTo>
                  <a:cubicBezTo>
                    <a:pt x="4331" y="10330"/>
                    <a:pt x="4345" y="10308"/>
                    <a:pt x="4345" y="10275"/>
                  </a:cubicBezTo>
                  <a:lnTo>
                    <a:pt x="4345" y="9044"/>
                  </a:lnTo>
                  <a:cubicBezTo>
                    <a:pt x="4345" y="8715"/>
                    <a:pt x="4599" y="8447"/>
                    <a:pt x="4912" y="8447"/>
                  </a:cubicBezTo>
                  <a:lnTo>
                    <a:pt x="5366" y="8447"/>
                  </a:lnTo>
                  <a:cubicBezTo>
                    <a:pt x="5717" y="8447"/>
                    <a:pt x="6056" y="8313"/>
                    <a:pt x="6321" y="8071"/>
                  </a:cubicBezTo>
                  <a:cubicBezTo>
                    <a:pt x="6641" y="7779"/>
                    <a:pt x="6824" y="7356"/>
                    <a:pt x="6824" y="6911"/>
                  </a:cubicBezTo>
                  <a:lnTo>
                    <a:pt x="6824" y="5884"/>
                  </a:lnTo>
                  <a:close/>
                  <a:moveTo>
                    <a:pt x="14776" y="5497"/>
                  </a:moveTo>
                  <a:lnTo>
                    <a:pt x="14776" y="6911"/>
                  </a:lnTo>
                  <a:cubicBezTo>
                    <a:pt x="14776" y="7356"/>
                    <a:pt x="14959" y="7779"/>
                    <a:pt x="15279" y="8071"/>
                  </a:cubicBezTo>
                  <a:cubicBezTo>
                    <a:pt x="15494" y="8268"/>
                    <a:pt x="15758" y="8393"/>
                    <a:pt x="16038" y="8433"/>
                  </a:cubicBezTo>
                  <a:cubicBezTo>
                    <a:pt x="16103" y="8442"/>
                    <a:pt x="16168" y="8447"/>
                    <a:pt x="16234" y="8447"/>
                  </a:cubicBezTo>
                  <a:lnTo>
                    <a:pt x="16688" y="8447"/>
                  </a:lnTo>
                  <a:cubicBezTo>
                    <a:pt x="17001" y="8447"/>
                    <a:pt x="17255" y="8715"/>
                    <a:pt x="17255" y="9044"/>
                  </a:cubicBezTo>
                  <a:lnTo>
                    <a:pt x="17255" y="10275"/>
                  </a:lnTo>
                  <a:cubicBezTo>
                    <a:pt x="17255" y="10328"/>
                    <a:pt x="17295" y="10371"/>
                    <a:pt x="17345" y="10371"/>
                  </a:cubicBezTo>
                  <a:cubicBezTo>
                    <a:pt x="17376" y="10371"/>
                    <a:pt x="17397" y="10356"/>
                    <a:pt x="17409" y="10344"/>
                  </a:cubicBezTo>
                  <a:cubicBezTo>
                    <a:pt x="17422" y="10330"/>
                    <a:pt x="17436" y="10308"/>
                    <a:pt x="17436" y="10275"/>
                  </a:cubicBezTo>
                  <a:lnTo>
                    <a:pt x="17436" y="9501"/>
                  </a:lnTo>
                  <a:cubicBezTo>
                    <a:pt x="17436" y="8958"/>
                    <a:pt x="17856" y="8515"/>
                    <a:pt x="18371" y="8515"/>
                  </a:cubicBezTo>
                  <a:cubicBezTo>
                    <a:pt x="18621" y="8515"/>
                    <a:pt x="18856" y="8618"/>
                    <a:pt x="19033" y="8804"/>
                  </a:cubicBezTo>
                  <a:cubicBezTo>
                    <a:pt x="19209" y="8990"/>
                    <a:pt x="19306" y="9238"/>
                    <a:pt x="19306" y="9501"/>
                  </a:cubicBezTo>
                  <a:lnTo>
                    <a:pt x="19306" y="10643"/>
                  </a:lnTo>
                  <a:cubicBezTo>
                    <a:pt x="19306" y="10653"/>
                    <a:pt x="19307" y="10664"/>
                    <a:pt x="19308" y="10674"/>
                  </a:cubicBezTo>
                  <a:cubicBezTo>
                    <a:pt x="19322" y="10825"/>
                    <a:pt x="19444" y="10943"/>
                    <a:pt x="19592" y="10943"/>
                  </a:cubicBezTo>
                  <a:lnTo>
                    <a:pt x="19790" y="10943"/>
                  </a:lnTo>
                  <a:lnTo>
                    <a:pt x="19789" y="7298"/>
                  </a:lnTo>
                  <a:cubicBezTo>
                    <a:pt x="19767" y="6505"/>
                    <a:pt x="19161" y="5884"/>
                    <a:pt x="18407" y="5884"/>
                  </a:cubicBezTo>
                  <a:lnTo>
                    <a:pt x="16179" y="5884"/>
                  </a:lnTo>
                  <a:cubicBezTo>
                    <a:pt x="15808" y="5884"/>
                    <a:pt x="15447" y="5805"/>
                    <a:pt x="15106" y="5649"/>
                  </a:cubicBezTo>
                  <a:close/>
                  <a:moveTo>
                    <a:pt x="14887" y="4821"/>
                  </a:moveTo>
                  <a:lnTo>
                    <a:pt x="15359" y="5037"/>
                  </a:lnTo>
                  <a:cubicBezTo>
                    <a:pt x="15619" y="5156"/>
                    <a:pt x="15895" y="5217"/>
                    <a:pt x="16179" y="5217"/>
                  </a:cubicBezTo>
                  <a:lnTo>
                    <a:pt x="18407" y="5217"/>
                  </a:lnTo>
                  <a:cubicBezTo>
                    <a:pt x="18936" y="5217"/>
                    <a:pt x="19435" y="5431"/>
                    <a:pt x="19814" y="5820"/>
                  </a:cubicBezTo>
                  <a:cubicBezTo>
                    <a:pt x="20186" y="6202"/>
                    <a:pt x="20400" y="6711"/>
                    <a:pt x="20421" y="7256"/>
                  </a:cubicBezTo>
                  <a:cubicBezTo>
                    <a:pt x="20422" y="7268"/>
                    <a:pt x="20423" y="7280"/>
                    <a:pt x="20423" y="7292"/>
                  </a:cubicBezTo>
                  <a:lnTo>
                    <a:pt x="20423" y="13590"/>
                  </a:lnTo>
                  <a:cubicBezTo>
                    <a:pt x="21102" y="13798"/>
                    <a:pt x="21600" y="14460"/>
                    <a:pt x="21600" y="15242"/>
                  </a:cubicBezTo>
                  <a:lnTo>
                    <a:pt x="21600" y="21267"/>
                  </a:lnTo>
                  <a:cubicBezTo>
                    <a:pt x="21600" y="21451"/>
                    <a:pt x="21458" y="21600"/>
                    <a:pt x="21284" y="21600"/>
                  </a:cubicBezTo>
                  <a:lnTo>
                    <a:pt x="316" y="21600"/>
                  </a:lnTo>
                  <a:cubicBezTo>
                    <a:pt x="142" y="21600"/>
                    <a:pt x="0" y="21451"/>
                    <a:pt x="0" y="21267"/>
                  </a:cubicBezTo>
                  <a:lnTo>
                    <a:pt x="0" y="15242"/>
                  </a:lnTo>
                  <a:cubicBezTo>
                    <a:pt x="0" y="14460"/>
                    <a:pt x="498" y="13798"/>
                    <a:pt x="1177" y="13590"/>
                  </a:cubicBezTo>
                  <a:lnTo>
                    <a:pt x="1177" y="11277"/>
                  </a:lnTo>
                  <a:lnTo>
                    <a:pt x="1178" y="7350"/>
                  </a:lnTo>
                  <a:cubicBezTo>
                    <a:pt x="1178" y="7347"/>
                    <a:pt x="1177" y="7344"/>
                    <a:pt x="1177" y="7342"/>
                  </a:cubicBezTo>
                  <a:lnTo>
                    <a:pt x="1177" y="7292"/>
                  </a:lnTo>
                  <a:cubicBezTo>
                    <a:pt x="1177" y="7280"/>
                    <a:pt x="1178" y="7268"/>
                    <a:pt x="1179" y="7256"/>
                  </a:cubicBezTo>
                  <a:cubicBezTo>
                    <a:pt x="1200" y="6711"/>
                    <a:pt x="1414" y="6202"/>
                    <a:pt x="1786" y="5820"/>
                  </a:cubicBezTo>
                  <a:cubicBezTo>
                    <a:pt x="2165" y="5431"/>
                    <a:pt x="2664" y="5217"/>
                    <a:pt x="3193" y="5217"/>
                  </a:cubicBezTo>
                  <a:lnTo>
                    <a:pt x="7140" y="5217"/>
                  </a:lnTo>
                  <a:cubicBezTo>
                    <a:pt x="7315" y="5217"/>
                    <a:pt x="7457" y="5366"/>
                    <a:pt x="7457" y="5550"/>
                  </a:cubicBezTo>
                  <a:lnTo>
                    <a:pt x="7457" y="6911"/>
                  </a:lnTo>
                  <a:cubicBezTo>
                    <a:pt x="7457" y="7497"/>
                    <a:pt x="7235" y="8055"/>
                    <a:pt x="6845" y="8467"/>
                  </a:cubicBezTo>
                  <a:lnTo>
                    <a:pt x="6845" y="11130"/>
                  </a:lnTo>
                  <a:cubicBezTo>
                    <a:pt x="6845" y="12276"/>
                    <a:pt x="5960" y="13208"/>
                    <a:pt x="4873" y="13208"/>
                  </a:cubicBezTo>
                  <a:lnTo>
                    <a:pt x="4096" y="13208"/>
                  </a:lnTo>
                  <a:lnTo>
                    <a:pt x="4096" y="13553"/>
                  </a:lnTo>
                  <a:cubicBezTo>
                    <a:pt x="4849" y="13704"/>
                    <a:pt x="5421" y="14404"/>
                    <a:pt x="5421" y="15242"/>
                  </a:cubicBezTo>
                  <a:lnTo>
                    <a:pt x="5421" y="17107"/>
                  </a:lnTo>
                  <a:cubicBezTo>
                    <a:pt x="5421" y="17291"/>
                    <a:pt x="5279" y="17441"/>
                    <a:pt x="5105" y="17441"/>
                  </a:cubicBezTo>
                  <a:cubicBezTo>
                    <a:pt x="4930" y="17441"/>
                    <a:pt x="4788" y="17291"/>
                    <a:pt x="4788" y="17107"/>
                  </a:cubicBezTo>
                  <a:lnTo>
                    <a:pt x="4788" y="15242"/>
                  </a:lnTo>
                  <a:cubicBezTo>
                    <a:pt x="4788" y="14661"/>
                    <a:pt x="4340" y="14189"/>
                    <a:pt x="3789" y="14189"/>
                  </a:cubicBezTo>
                  <a:lnTo>
                    <a:pt x="1632" y="14189"/>
                  </a:lnTo>
                  <a:cubicBezTo>
                    <a:pt x="1081" y="14189"/>
                    <a:pt x="633" y="14661"/>
                    <a:pt x="633" y="15242"/>
                  </a:cubicBezTo>
                  <a:lnTo>
                    <a:pt x="633" y="20933"/>
                  </a:lnTo>
                  <a:lnTo>
                    <a:pt x="4788" y="20933"/>
                  </a:lnTo>
                  <a:lnTo>
                    <a:pt x="4788" y="20390"/>
                  </a:lnTo>
                  <a:lnTo>
                    <a:pt x="2502" y="20390"/>
                  </a:lnTo>
                  <a:cubicBezTo>
                    <a:pt x="1842" y="20390"/>
                    <a:pt x="1306" y="19824"/>
                    <a:pt x="1306" y="19129"/>
                  </a:cubicBezTo>
                  <a:lnTo>
                    <a:pt x="1306" y="15698"/>
                  </a:lnTo>
                  <a:cubicBezTo>
                    <a:pt x="1306" y="15067"/>
                    <a:pt x="1792" y="14555"/>
                    <a:pt x="2390" y="14555"/>
                  </a:cubicBezTo>
                  <a:cubicBezTo>
                    <a:pt x="2988" y="14555"/>
                    <a:pt x="3475" y="15067"/>
                    <a:pt x="3475" y="15698"/>
                  </a:cubicBezTo>
                  <a:lnTo>
                    <a:pt x="3475" y="18103"/>
                  </a:lnTo>
                  <a:lnTo>
                    <a:pt x="6221" y="18103"/>
                  </a:lnTo>
                  <a:cubicBezTo>
                    <a:pt x="6221" y="18103"/>
                    <a:pt x="6221" y="18103"/>
                    <a:pt x="6221" y="18103"/>
                  </a:cubicBezTo>
                  <a:lnTo>
                    <a:pt x="6398" y="18103"/>
                  </a:lnTo>
                  <a:lnTo>
                    <a:pt x="6532" y="17700"/>
                  </a:lnTo>
                  <a:cubicBezTo>
                    <a:pt x="6641" y="17374"/>
                    <a:pt x="6935" y="17154"/>
                    <a:pt x="7263" y="17154"/>
                  </a:cubicBezTo>
                  <a:lnTo>
                    <a:pt x="7883" y="17154"/>
                  </a:lnTo>
                  <a:cubicBezTo>
                    <a:pt x="8208" y="17154"/>
                    <a:pt x="8477" y="17412"/>
                    <a:pt x="8515" y="17744"/>
                  </a:cubicBezTo>
                  <a:lnTo>
                    <a:pt x="8620" y="17744"/>
                  </a:lnTo>
                  <a:cubicBezTo>
                    <a:pt x="9061" y="17744"/>
                    <a:pt x="9419" y="18122"/>
                    <a:pt x="9419" y="18587"/>
                  </a:cubicBezTo>
                  <a:lnTo>
                    <a:pt x="9419" y="19547"/>
                  </a:lnTo>
                  <a:cubicBezTo>
                    <a:pt x="9419" y="19608"/>
                    <a:pt x="9413" y="19666"/>
                    <a:pt x="9402" y="19723"/>
                  </a:cubicBezTo>
                  <a:lnTo>
                    <a:pt x="12198" y="19723"/>
                  </a:lnTo>
                  <a:cubicBezTo>
                    <a:pt x="12187" y="19666"/>
                    <a:pt x="12180" y="19608"/>
                    <a:pt x="12180" y="19547"/>
                  </a:cubicBezTo>
                  <a:lnTo>
                    <a:pt x="12180" y="18587"/>
                  </a:lnTo>
                  <a:cubicBezTo>
                    <a:pt x="12180" y="18122"/>
                    <a:pt x="12539" y="17744"/>
                    <a:pt x="12980" y="17744"/>
                  </a:cubicBezTo>
                  <a:lnTo>
                    <a:pt x="13085" y="17744"/>
                  </a:lnTo>
                  <a:cubicBezTo>
                    <a:pt x="13123" y="17412"/>
                    <a:pt x="13392" y="17154"/>
                    <a:pt x="13717" y="17154"/>
                  </a:cubicBezTo>
                  <a:lnTo>
                    <a:pt x="14337" y="17154"/>
                  </a:lnTo>
                  <a:cubicBezTo>
                    <a:pt x="14665" y="17154"/>
                    <a:pt x="14959" y="17374"/>
                    <a:pt x="15068" y="17700"/>
                  </a:cubicBezTo>
                  <a:lnTo>
                    <a:pt x="15202" y="18103"/>
                  </a:lnTo>
                  <a:lnTo>
                    <a:pt x="15379" y="18103"/>
                  </a:lnTo>
                  <a:cubicBezTo>
                    <a:pt x="15379" y="18103"/>
                    <a:pt x="15379" y="18103"/>
                    <a:pt x="15379" y="18103"/>
                  </a:cubicBezTo>
                  <a:lnTo>
                    <a:pt x="18125" y="18103"/>
                  </a:lnTo>
                  <a:lnTo>
                    <a:pt x="18125" y="15698"/>
                  </a:lnTo>
                  <a:cubicBezTo>
                    <a:pt x="18125" y="15067"/>
                    <a:pt x="18611" y="14555"/>
                    <a:pt x="19210" y="14555"/>
                  </a:cubicBezTo>
                  <a:cubicBezTo>
                    <a:pt x="19808" y="14555"/>
                    <a:pt x="20294" y="15067"/>
                    <a:pt x="20294" y="15698"/>
                  </a:cubicBezTo>
                  <a:lnTo>
                    <a:pt x="20294" y="19129"/>
                  </a:lnTo>
                  <a:cubicBezTo>
                    <a:pt x="20294" y="19824"/>
                    <a:pt x="19758" y="20390"/>
                    <a:pt x="19098" y="20390"/>
                  </a:cubicBezTo>
                  <a:lnTo>
                    <a:pt x="16812" y="20390"/>
                  </a:lnTo>
                  <a:lnTo>
                    <a:pt x="16812" y="20933"/>
                  </a:lnTo>
                  <a:lnTo>
                    <a:pt x="20967" y="20933"/>
                  </a:lnTo>
                  <a:lnTo>
                    <a:pt x="20967" y="15242"/>
                  </a:lnTo>
                  <a:cubicBezTo>
                    <a:pt x="20967" y="14661"/>
                    <a:pt x="20519" y="14189"/>
                    <a:pt x="19968" y="14189"/>
                  </a:cubicBezTo>
                  <a:lnTo>
                    <a:pt x="17811" y="14189"/>
                  </a:lnTo>
                  <a:cubicBezTo>
                    <a:pt x="17260" y="14189"/>
                    <a:pt x="16812" y="14661"/>
                    <a:pt x="16812" y="15242"/>
                  </a:cubicBezTo>
                  <a:lnTo>
                    <a:pt x="16812" y="17100"/>
                  </a:lnTo>
                  <a:cubicBezTo>
                    <a:pt x="16812" y="17284"/>
                    <a:pt x="16670" y="17433"/>
                    <a:pt x="16495" y="17433"/>
                  </a:cubicBezTo>
                  <a:cubicBezTo>
                    <a:pt x="16321" y="17433"/>
                    <a:pt x="16179" y="17284"/>
                    <a:pt x="16179" y="17100"/>
                  </a:cubicBezTo>
                  <a:lnTo>
                    <a:pt x="16179" y="15242"/>
                  </a:lnTo>
                  <a:cubicBezTo>
                    <a:pt x="16179" y="14404"/>
                    <a:pt x="16751" y="13704"/>
                    <a:pt x="17504" y="13553"/>
                  </a:cubicBezTo>
                  <a:lnTo>
                    <a:pt x="17504" y="13208"/>
                  </a:lnTo>
                  <a:lnTo>
                    <a:pt x="16727" y="13208"/>
                  </a:lnTo>
                  <a:cubicBezTo>
                    <a:pt x="15640" y="13208"/>
                    <a:pt x="14755" y="12276"/>
                    <a:pt x="14755" y="11130"/>
                  </a:cubicBezTo>
                  <a:lnTo>
                    <a:pt x="14755" y="8467"/>
                  </a:lnTo>
                  <a:cubicBezTo>
                    <a:pt x="14365" y="8055"/>
                    <a:pt x="14143" y="7497"/>
                    <a:pt x="14143" y="6911"/>
                  </a:cubicBezTo>
                  <a:lnTo>
                    <a:pt x="14143" y="5335"/>
                  </a:lnTo>
                  <a:cubicBezTo>
                    <a:pt x="14143" y="5146"/>
                    <a:pt x="14233" y="4970"/>
                    <a:pt x="14383" y="4867"/>
                  </a:cubicBezTo>
                  <a:cubicBezTo>
                    <a:pt x="14534" y="4763"/>
                    <a:pt x="14722" y="4745"/>
                    <a:pt x="14887" y="4821"/>
                  </a:cubicBezTo>
                  <a:close/>
                  <a:moveTo>
                    <a:pt x="8938" y="0"/>
                  </a:moveTo>
                  <a:lnTo>
                    <a:pt x="12662" y="0"/>
                  </a:lnTo>
                  <a:cubicBezTo>
                    <a:pt x="13437" y="0"/>
                    <a:pt x="14068" y="665"/>
                    <a:pt x="14068" y="1482"/>
                  </a:cubicBezTo>
                  <a:lnTo>
                    <a:pt x="14068" y="3829"/>
                  </a:lnTo>
                  <a:cubicBezTo>
                    <a:pt x="14068" y="4646"/>
                    <a:pt x="13437" y="5311"/>
                    <a:pt x="12662" y="5311"/>
                  </a:cubicBezTo>
                  <a:lnTo>
                    <a:pt x="10429" y="5311"/>
                  </a:lnTo>
                  <a:cubicBezTo>
                    <a:pt x="10165" y="6013"/>
                    <a:pt x="9514" y="6477"/>
                    <a:pt x="8799" y="6477"/>
                  </a:cubicBezTo>
                  <a:cubicBezTo>
                    <a:pt x="8702" y="6477"/>
                    <a:pt x="8603" y="6469"/>
                    <a:pt x="8504" y="6451"/>
                  </a:cubicBezTo>
                  <a:cubicBezTo>
                    <a:pt x="8208" y="6398"/>
                    <a:pt x="7928" y="6264"/>
                    <a:pt x="7695" y="6065"/>
                  </a:cubicBezTo>
                  <a:cubicBezTo>
                    <a:pt x="7601" y="5984"/>
                    <a:pt x="7559" y="5854"/>
                    <a:pt x="7586" y="5730"/>
                  </a:cubicBezTo>
                  <a:cubicBezTo>
                    <a:pt x="7614" y="5606"/>
                    <a:pt x="7706" y="5509"/>
                    <a:pt x="7824" y="5481"/>
                  </a:cubicBezTo>
                  <a:cubicBezTo>
                    <a:pt x="8025" y="5433"/>
                    <a:pt x="8209" y="5326"/>
                    <a:pt x="8355" y="5178"/>
                  </a:cubicBezTo>
                  <a:cubicBezTo>
                    <a:pt x="7868" y="4944"/>
                    <a:pt x="7532" y="4426"/>
                    <a:pt x="7532" y="3829"/>
                  </a:cubicBezTo>
                  <a:lnTo>
                    <a:pt x="7532" y="3070"/>
                  </a:lnTo>
                  <a:cubicBezTo>
                    <a:pt x="7532" y="2886"/>
                    <a:pt x="7673" y="2737"/>
                    <a:pt x="7848" y="2737"/>
                  </a:cubicBezTo>
                  <a:cubicBezTo>
                    <a:pt x="8023" y="2737"/>
                    <a:pt x="8165" y="2886"/>
                    <a:pt x="8165" y="3070"/>
                  </a:cubicBezTo>
                  <a:lnTo>
                    <a:pt x="8165" y="3828"/>
                  </a:lnTo>
                  <a:cubicBezTo>
                    <a:pt x="8165" y="4261"/>
                    <a:pt x="8485" y="4619"/>
                    <a:pt x="8895" y="4642"/>
                  </a:cubicBezTo>
                  <a:cubicBezTo>
                    <a:pt x="9000" y="4649"/>
                    <a:pt x="9095" y="4709"/>
                    <a:pt x="9149" y="4805"/>
                  </a:cubicBezTo>
                  <a:cubicBezTo>
                    <a:pt x="9203" y="4900"/>
                    <a:pt x="9208" y="5017"/>
                    <a:pt x="9163" y="5118"/>
                  </a:cubicBezTo>
                  <a:cubicBezTo>
                    <a:pt x="9043" y="5387"/>
                    <a:pt x="8861" y="5620"/>
                    <a:pt x="8639" y="5798"/>
                  </a:cubicBezTo>
                  <a:cubicBezTo>
                    <a:pt x="9211" y="5885"/>
                    <a:pt x="9756" y="5496"/>
                    <a:pt x="9890" y="4901"/>
                  </a:cubicBezTo>
                  <a:cubicBezTo>
                    <a:pt x="9923" y="4750"/>
                    <a:pt x="10051" y="4644"/>
                    <a:pt x="10198" y="4644"/>
                  </a:cubicBezTo>
                  <a:lnTo>
                    <a:pt x="12662" y="4644"/>
                  </a:lnTo>
                  <a:cubicBezTo>
                    <a:pt x="13088" y="4644"/>
                    <a:pt x="13435" y="4278"/>
                    <a:pt x="13435" y="3829"/>
                  </a:cubicBezTo>
                  <a:lnTo>
                    <a:pt x="13435" y="1482"/>
                  </a:lnTo>
                  <a:cubicBezTo>
                    <a:pt x="13435" y="1033"/>
                    <a:pt x="13088" y="667"/>
                    <a:pt x="12662" y="667"/>
                  </a:cubicBezTo>
                  <a:lnTo>
                    <a:pt x="8938" y="667"/>
                  </a:lnTo>
                  <a:cubicBezTo>
                    <a:pt x="8512" y="667"/>
                    <a:pt x="8165" y="1033"/>
                    <a:pt x="8165" y="1482"/>
                  </a:cubicBezTo>
                  <a:lnTo>
                    <a:pt x="8165" y="1737"/>
                  </a:lnTo>
                  <a:cubicBezTo>
                    <a:pt x="8165" y="1921"/>
                    <a:pt x="8023" y="2070"/>
                    <a:pt x="7848" y="2070"/>
                  </a:cubicBezTo>
                  <a:cubicBezTo>
                    <a:pt x="7673" y="2070"/>
                    <a:pt x="7532" y="1921"/>
                    <a:pt x="7532" y="1737"/>
                  </a:cubicBezTo>
                  <a:lnTo>
                    <a:pt x="7532" y="1482"/>
                  </a:lnTo>
                  <a:cubicBezTo>
                    <a:pt x="7532" y="665"/>
                    <a:pt x="8163" y="0"/>
                    <a:pt x="8938"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grpSp>
        <p:nvGrpSpPr>
          <p:cNvPr id="104" name="Group 103">
            <a:extLst>
              <a:ext uri="{FF2B5EF4-FFF2-40B4-BE49-F238E27FC236}">
                <a16:creationId xmlns:a16="http://schemas.microsoft.com/office/drawing/2014/main" id="{17977525-CB39-4E6A-8861-2120A04ECF17}"/>
              </a:ext>
            </a:extLst>
          </p:cNvPr>
          <p:cNvGrpSpPr/>
          <p:nvPr/>
        </p:nvGrpSpPr>
        <p:grpSpPr>
          <a:xfrm>
            <a:off x="1192322" y="2474067"/>
            <a:ext cx="1756276" cy="738615"/>
            <a:chOff x="1198790" y="2453630"/>
            <a:chExt cx="1756276" cy="738615"/>
          </a:xfrm>
        </p:grpSpPr>
        <p:sp>
          <p:nvSpPr>
            <p:cNvPr id="15" name="TextBox 14">
              <a:extLst>
                <a:ext uri="{FF2B5EF4-FFF2-40B4-BE49-F238E27FC236}">
                  <a16:creationId xmlns:a16="http://schemas.microsoft.com/office/drawing/2014/main" id="{744FFF80-24E9-42D1-AF3D-50C113D6A0B1}"/>
                </a:ext>
              </a:extLst>
            </p:cNvPr>
            <p:cNvSpPr txBox="1"/>
            <p:nvPr/>
          </p:nvSpPr>
          <p:spPr>
            <a:xfrm>
              <a:off x="1198790" y="2949293"/>
              <a:ext cx="1756276" cy="242952"/>
            </a:xfrm>
            <a:prstGeom prst="rect">
              <a:avLst/>
            </a:prstGeom>
            <a:noFill/>
          </p:spPr>
          <p:txBody>
            <a:bodyPr wrap="square" rtlCol="0">
              <a:spAutoFit/>
            </a:bodyPr>
            <a:lstStyle/>
            <a:p>
              <a:pPr algn="ctr">
                <a:lnSpc>
                  <a:spcPts val="1300"/>
                </a:lnSpc>
              </a:pPr>
              <a:r>
                <a:rPr lang="en-MY" sz="900" b="1" dirty="0">
                  <a:solidFill>
                    <a:schemeClr val="tx2"/>
                  </a:solidFill>
                  <a:latin typeface="Century Gothic" panose="020B0502020202020204" pitchFamily="34" charset="0"/>
                </a:rPr>
                <a:t>People &amp; Safety</a:t>
              </a:r>
            </a:p>
          </p:txBody>
        </p:sp>
        <p:sp>
          <p:nvSpPr>
            <p:cNvPr id="45" name="Полилиния 530">
              <a:extLst>
                <a:ext uri="{FF2B5EF4-FFF2-40B4-BE49-F238E27FC236}">
                  <a16:creationId xmlns:a16="http://schemas.microsoft.com/office/drawing/2014/main" id="{7043E003-BB7C-4F19-9CF2-4BC2782AE34E}"/>
                </a:ext>
              </a:extLst>
            </p:cNvPr>
            <p:cNvSpPr/>
            <p:nvPr/>
          </p:nvSpPr>
          <p:spPr>
            <a:xfrm>
              <a:off x="1898061" y="2453630"/>
              <a:ext cx="357736" cy="397028"/>
            </a:xfrm>
            <a:custGeom>
              <a:avLst/>
              <a:gdLst/>
              <a:ahLst/>
              <a:cxnLst>
                <a:cxn ang="0">
                  <a:pos x="wd2" y="hd2"/>
                </a:cxn>
                <a:cxn ang="5400000">
                  <a:pos x="wd2" y="hd2"/>
                </a:cxn>
                <a:cxn ang="10800000">
                  <a:pos x="wd2" y="hd2"/>
                </a:cxn>
                <a:cxn ang="16200000">
                  <a:pos x="wd2" y="hd2"/>
                </a:cxn>
              </a:cxnLst>
              <a:rect l="0" t="0" r="r" b="b"/>
              <a:pathLst>
                <a:path w="21600" h="21600" extrusionOk="0">
                  <a:moveTo>
                    <a:pt x="7624" y="19830"/>
                  </a:moveTo>
                  <a:cubicBezTo>
                    <a:pt x="8591" y="20308"/>
                    <a:pt x="9690" y="20560"/>
                    <a:pt x="10800" y="20560"/>
                  </a:cubicBezTo>
                  <a:cubicBezTo>
                    <a:pt x="11903" y="20560"/>
                    <a:pt x="12994" y="20311"/>
                    <a:pt x="13956" y="19840"/>
                  </a:cubicBezTo>
                  <a:cubicBezTo>
                    <a:pt x="14127" y="19757"/>
                    <a:pt x="14340" y="19813"/>
                    <a:pt x="14433" y="19967"/>
                  </a:cubicBezTo>
                  <a:cubicBezTo>
                    <a:pt x="14525" y="20120"/>
                    <a:pt x="14462" y="20313"/>
                    <a:pt x="14292" y="20396"/>
                  </a:cubicBezTo>
                  <a:cubicBezTo>
                    <a:pt x="13227" y="20917"/>
                    <a:pt x="12019" y="21193"/>
                    <a:pt x="10800" y="21193"/>
                  </a:cubicBezTo>
                  <a:cubicBezTo>
                    <a:pt x="9572" y="21193"/>
                    <a:pt x="8357" y="20913"/>
                    <a:pt x="7286" y="20385"/>
                  </a:cubicBezTo>
                  <a:cubicBezTo>
                    <a:pt x="7116" y="20301"/>
                    <a:pt x="7054" y="20109"/>
                    <a:pt x="7147" y="19956"/>
                  </a:cubicBezTo>
                  <a:cubicBezTo>
                    <a:pt x="7240" y="19802"/>
                    <a:pt x="7454" y="19746"/>
                    <a:pt x="7624" y="19830"/>
                  </a:cubicBezTo>
                  <a:close/>
                  <a:moveTo>
                    <a:pt x="18385" y="17894"/>
                  </a:moveTo>
                  <a:lnTo>
                    <a:pt x="17862" y="19496"/>
                  </a:lnTo>
                  <a:lnTo>
                    <a:pt x="18385" y="19979"/>
                  </a:lnTo>
                  <a:lnTo>
                    <a:pt x="18908" y="19496"/>
                  </a:lnTo>
                  <a:close/>
                  <a:moveTo>
                    <a:pt x="3215" y="17894"/>
                  </a:moveTo>
                  <a:lnTo>
                    <a:pt x="2692" y="19496"/>
                  </a:lnTo>
                  <a:lnTo>
                    <a:pt x="3215" y="19979"/>
                  </a:lnTo>
                  <a:lnTo>
                    <a:pt x="3738" y="19496"/>
                  </a:lnTo>
                  <a:close/>
                  <a:moveTo>
                    <a:pt x="17564" y="17203"/>
                  </a:moveTo>
                  <a:lnTo>
                    <a:pt x="19206" y="17203"/>
                  </a:lnTo>
                  <a:cubicBezTo>
                    <a:pt x="20526" y="17203"/>
                    <a:pt x="21600" y="18171"/>
                    <a:pt x="21600" y="19360"/>
                  </a:cubicBezTo>
                  <a:lnTo>
                    <a:pt x="21600" y="21284"/>
                  </a:lnTo>
                  <a:cubicBezTo>
                    <a:pt x="21600" y="21458"/>
                    <a:pt x="21443" y="21600"/>
                    <a:pt x="21249" y="21600"/>
                  </a:cubicBezTo>
                  <a:cubicBezTo>
                    <a:pt x="21055" y="21600"/>
                    <a:pt x="20898" y="21458"/>
                    <a:pt x="20898" y="21284"/>
                  </a:cubicBezTo>
                  <a:lnTo>
                    <a:pt x="20898" y="19360"/>
                  </a:lnTo>
                  <a:cubicBezTo>
                    <a:pt x="20898" y="18520"/>
                    <a:pt x="20139" y="17836"/>
                    <a:pt x="19206" y="17836"/>
                  </a:cubicBezTo>
                  <a:lnTo>
                    <a:pt x="19098" y="17836"/>
                  </a:lnTo>
                  <a:lnTo>
                    <a:pt x="19640" y="19496"/>
                  </a:lnTo>
                  <a:cubicBezTo>
                    <a:pt x="19676" y="19605"/>
                    <a:pt x="19643" y="19724"/>
                    <a:pt x="19554" y="19806"/>
                  </a:cubicBezTo>
                  <a:lnTo>
                    <a:pt x="18636" y="20653"/>
                  </a:lnTo>
                  <a:cubicBezTo>
                    <a:pt x="18570" y="20714"/>
                    <a:pt x="18480" y="20748"/>
                    <a:pt x="18385" y="20748"/>
                  </a:cubicBezTo>
                  <a:cubicBezTo>
                    <a:pt x="18290" y="20748"/>
                    <a:pt x="18200" y="20714"/>
                    <a:pt x="18134" y="20653"/>
                  </a:cubicBezTo>
                  <a:lnTo>
                    <a:pt x="17216" y="19806"/>
                  </a:lnTo>
                  <a:cubicBezTo>
                    <a:pt x="17127" y="19724"/>
                    <a:pt x="17094" y="19605"/>
                    <a:pt x="17130" y="19496"/>
                  </a:cubicBezTo>
                  <a:lnTo>
                    <a:pt x="17672" y="17836"/>
                  </a:lnTo>
                  <a:lnTo>
                    <a:pt x="17564" y="17836"/>
                  </a:lnTo>
                  <a:cubicBezTo>
                    <a:pt x="16631" y="17836"/>
                    <a:pt x="15872" y="18520"/>
                    <a:pt x="15872" y="19360"/>
                  </a:cubicBezTo>
                  <a:lnTo>
                    <a:pt x="15872" y="21284"/>
                  </a:lnTo>
                  <a:cubicBezTo>
                    <a:pt x="15872" y="21458"/>
                    <a:pt x="15715" y="21600"/>
                    <a:pt x="15521" y="21600"/>
                  </a:cubicBezTo>
                  <a:cubicBezTo>
                    <a:pt x="15327" y="21600"/>
                    <a:pt x="15170" y="21458"/>
                    <a:pt x="15170" y="21284"/>
                  </a:cubicBezTo>
                  <a:lnTo>
                    <a:pt x="15170" y="19360"/>
                  </a:lnTo>
                  <a:cubicBezTo>
                    <a:pt x="15170" y="18171"/>
                    <a:pt x="16244" y="17203"/>
                    <a:pt x="17564" y="17203"/>
                  </a:cubicBezTo>
                  <a:close/>
                  <a:moveTo>
                    <a:pt x="2394" y="17203"/>
                  </a:moveTo>
                  <a:lnTo>
                    <a:pt x="4036" y="17203"/>
                  </a:lnTo>
                  <a:cubicBezTo>
                    <a:pt x="5356" y="17203"/>
                    <a:pt x="6430" y="18171"/>
                    <a:pt x="6430" y="19360"/>
                  </a:cubicBezTo>
                  <a:lnTo>
                    <a:pt x="6430" y="21284"/>
                  </a:lnTo>
                  <a:cubicBezTo>
                    <a:pt x="6430" y="21458"/>
                    <a:pt x="6273" y="21600"/>
                    <a:pt x="6079" y="21600"/>
                  </a:cubicBezTo>
                  <a:cubicBezTo>
                    <a:pt x="5885" y="21600"/>
                    <a:pt x="5728" y="21458"/>
                    <a:pt x="5728" y="21284"/>
                  </a:cubicBezTo>
                  <a:lnTo>
                    <a:pt x="5728" y="19360"/>
                  </a:lnTo>
                  <a:cubicBezTo>
                    <a:pt x="5728" y="18520"/>
                    <a:pt x="4969" y="17836"/>
                    <a:pt x="4036" y="17836"/>
                  </a:cubicBezTo>
                  <a:lnTo>
                    <a:pt x="3928" y="17836"/>
                  </a:lnTo>
                  <a:lnTo>
                    <a:pt x="4470" y="19496"/>
                  </a:lnTo>
                  <a:cubicBezTo>
                    <a:pt x="4506" y="19605"/>
                    <a:pt x="4473" y="19724"/>
                    <a:pt x="4384" y="19806"/>
                  </a:cubicBezTo>
                  <a:lnTo>
                    <a:pt x="3466" y="20653"/>
                  </a:lnTo>
                  <a:cubicBezTo>
                    <a:pt x="3400" y="20714"/>
                    <a:pt x="3310" y="20748"/>
                    <a:pt x="3215" y="20748"/>
                  </a:cubicBezTo>
                  <a:cubicBezTo>
                    <a:pt x="3120" y="20748"/>
                    <a:pt x="3030" y="20714"/>
                    <a:pt x="2964" y="20653"/>
                  </a:cubicBezTo>
                  <a:lnTo>
                    <a:pt x="2046" y="19806"/>
                  </a:lnTo>
                  <a:cubicBezTo>
                    <a:pt x="1957" y="19724"/>
                    <a:pt x="1924" y="19605"/>
                    <a:pt x="1960" y="19496"/>
                  </a:cubicBezTo>
                  <a:lnTo>
                    <a:pt x="2502" y="17836"/>
                  </a:lnTo>
                  <a:lnTo>
                    <a:pt x="2394" y="17836"/>
                  </a:lnTo>
                  <a:cubicBezTo>
                    <a:pt x="1461" y="17836"/>
                    <a:pt x="702" y="18520"/>
                    <a:pt x="702" y="19360"/>
                  </a:cubicBezTo>
                  <a:lnTo>
                    <a:pt x="702" y="21284"/>
                  </a:lnTo>
                  <a:cubicBezTo>
                    <a:pt x="702" y="21458"/>
                    <a:pt x="545" y="21600"/>
                    <a:pt x="351" y="21600"/>
                  </a:cubicBezTo>
                  <a:cubicBezTo>
                    <a:pt x="157" y="21600"/>
                    <a:pt x="0" y="21458"/>
                    <a:pt x="0" y="21284"/>
                  </a:cubicBezTo>
                  <a:lnTo>
                    <a:pt x="0" y="19360"/>
                  </a:lnTo>
                  <a:cubicBezTo>
                    <a:pt x="0" y="18171"/>
                    <a:pt x="1074" y="17203"/>
                    <a:pt x="2394" y="17203"/>
                  </a:cubicBezTo>
                  <a:close/>
                  <a:moveTo>
                    <a:pt x="4036" y="13656"/>
                  </a:moveTo>
                  <a:cubicBezTo>
                    <a:pt x="3473" y="14088"/>
                    <a:pt x="2752" y="14330"/>
                    <a:pt x="2005" y="14330"/>
                  </a:cubicBezTo>
                  <a:cubicBezTo>
                    <a:pt x="1743" y="14330"/>
                    <a:pt x="1485" y="14300"/>
                    <a:pt x="1234" y="14243"/>
                  </a:cubicBezTo>
                  <a:lnTo>
                    <a:pt x="1234" y="14619"/>
                  </a:lnTo>
                  <a:cubicBezTo>
                    <a:pt x="1234" y="15604"/>
                    <a:pt x="2123" y="16404"/>
                    <a:pt x="3215" y="16404"/>
                  </a:cubicBezTo>
                  <a:cubicBezTo>
                    <a:pt x="4307" y="16404"/>
                    <a:pt x="5196" y="15604"/>
                    <a:pt x="5196" y="14619"/>
                  </a:cubicBezTo>
                  <a:lnTo>
                    <a:pt x="5196" y="14268"/>
                  </a:lnTo>
                  <a:cubicBezTo>
                    <a:pt x="4750" y="14170"/>
                    <a:pt x="4349" y="13958"/>
                    <a:pt x="4036" y="13656"/>
                  </a:cubicBezTo>
                  <a:close/>
                  <a:moveTo>
                    <a:pt x="19207" y="13656"/>
                  </a:moveTo>
                  <a:cubicBezTo>
                    <a:pt x="18643" y="14088"/>
                    <a:pt x="17922" y="14330"/>
                    <a:pt x="17175" y="14330"/>
                  </a:cubicBezTo>
                  <a:cubicBezTo>
                    <a:pt x="16913" y="14330"/>
                    <a:pt x="16655" y="14300"/>
                    <a:pt x="16404" y="14243"/>
                  </a:cubicBezTo>
                  <a:lnTo>
                    <a:pt x="16404" y="14619"/>
                  </a:lnTo>
                  <a:cubicBezTo>
                    <a:pt x="16404" y="15604"/>
                    <a:pt x="17293" y="16404"/>
                    <a:pt x="18385" y="16404"/>
                  </a:cubicBezTo>
                  <a:cubicBezTo>
                    <a:pt x="19477" y="16404"/>
                    <a:pt x="20366" y="15604"/>
                    <a:pt x="20366" y="14619"/>
                  </a:cubicBezTo>
                  <a:lnTo>
                    <a:pt x="20366" y="14268"/>
                  </a:lnTo>
                  <a:cubicBezTo>
                    <a:pt x="19920" y="14170"/>
                    <a:pt x="19519" y="13958"/>
                    <a:pt x="19207" y="13656"/>
                  </a:cubicBezTo>
                  <a:close/>
                  <a:moveTo>
                    <a:pt x="9941" y="11353"/>
                  </a:moveTo>
                  <a:lnTo>
                    <a:pt x="11659" y="11353"/>
                  </a:lnTo>
                  <a:cubicBezTo>
                    <a:pt x="12005" y="11353"/>
                    <a:pt x="12287" y="11607"/>
                    <a:pt x="12287" y="11919"/>
                  </a:cubicBezTo>
                  <a:lnTo>
                    <a:pt x="12287" y="13367"/>
                  </a:lnTo>
                  <a:lnTo>
                    <a:pt x="13894" y="13367"/>
                  </a:lnTo>
                  <a:cubicBezTo>
                    <a:pt x="14241" y="13367"/>
                    <a:pt x="14522" y="13621"/>
                    <a:pt x="14522" y="13933"/>
                  </a:cubicBezTo>
                  <a:lnTo>
                    <a:pt x="14522" y="15481"/>
                  </a:lnTo>
                  <a:cubicBezTo>
                    <a:pt x="14522" y="15792"/>
                    <a:pt x="14241" y="16046"/>
                    <a:pt x="13894" y="16046"/>
                  </a:cubicBezTo>
                  <a:lnTo>
                    <a:pt x="12287" y="16046"/>
                  </a:lnTo>
                  <a:lnTo>
                    <a:pt x="12287" y="17495"/>
                  </a:lnTo>
                  <a:cubicBezTo>
                    <a:pt x="12287" y="17807"/>
                    <a:pt x="12005" y="18061"/>
                    <a:pt x="11659" y="18061"/>
                  </a:cubicBezTo>
                  <a:lnTo>
                    <a:pt x="9941" y="18061"/>
                  </a:lnTo>
                  <a:cubicBezTo>
                    <a:pt x="9595" y="18061"/>
                    <a:pt x="9313" y="17807"/>
                    <a:pt x="9313" y="17495"/>
                  </a:cubicBezTo>
                  <a:lnTo>
                    <a:pt x="9313" y="16046"/>
                  </a:lnTo>
                  <a:lnTo>
                    <a:pt x="7706" y="16046"/>
                  </a:lnTo>
                  <a:cubicBezTo>
                    <a:pt x="7359" y="16046"/>
                    <a:pt x="7078" y="15792"/>
                    <a:pt x="7078" y="15481"/>
                  </a:cubicBezTo>
                  <a:lnTo>
                    <a:pt x="7078" y="13933"/>
                  </a:lnTo>
                  <a:cubicBezTo>
                    <a:pt x="7078" y="13621"/>
                    <a:pt x="7359" y="13367"/>
                    <a:pt x="7706" y="13367"/>
                  </a:cubicBezTo>
                  <a:lnTo>
                    <a:pt x="9313" y="13367"/>
                  </a:lnTo>
                  <a:lnTo>
                    <a:pt x="9313" y="13253"/>
                  </a:lnTo>
                  <a:cubicBezTo>
                    <a:pt x="9313" y="13079"/>
                    <a:pt x="9471" y="12937"/>
                    <a:pt x="9665" y="12937"/>
                  </a:cubicBezTo>
                  <a:cubicBezTo>
                    <a:pt x="9859" y="12937"/>
                    <a:pt x="10016" y="13079"/>
                    <a:pt x="10016" y="13253"/>
                  </a:cubicBezTo>
                  <a:lnTo>
                    <a:pt x="10016" y="13434"/>
                  </a:lnTo>
                  <a:cubicBezTo>
                    <a:pt x="10016" y="13746"/>
                    <a:pt x="9734" y="14000"/>
                    <a:pt x="9388" y="14000"/>
                  </a:cubicBezTo>
                  <a:lnTo>
                    <a:pt x="7780" y="14000"/>
                  </a:lnTo>
                  <a:lnTo>
                    <a:pt x="7780" y="15413"/>
                  </a:lnTo>
                  <a:lnTo>
                    <a:pt x="9388" y="15413"/>
                  </a:lnTo>
                  <a:cubicBezTo>
                    <a:pt x="9734" y="15413"/>
                    <a:pt x="10016" y="15667"/>
                    <a:pt x="10016" y="15979"/>
                  </a:cubicBezTo>
                  <a:lnTo>
                    <a:pt x="10016" y="17428"/>
                  </a:lnTo>
                  <a:lnTo>
                    <a:pt x="11584" y="17428"/>
                  </a:lnTo>
                  <a:lnTo>
                    <a:pt x="11584" y="15979"/>
                  </a:lnTo>
                  <a:cubicBezTo>
                    <a:pt x="11584" y="15667"/>
                    <a:pt x="11866" y="15413"/>
                    <a:pt x="12212" y="15413"/>
                  </a:cubicBezTo>
                  <a:lnTo>
                    <a:pt x="13820" y="15413"/>
                  </a:lnTo>
                  <a:lnTo>
                    <a:pt x="13820" y="14000"/>
                  </a:lnTo>
                  <a:lnTo>
                    <a:pt x="12212" y="14000"/>
                  </a:lnTo>
                  <a:cubicBezTo>
                    <a:pt x="11866" y="14000"/>
                    <a:pt x="11584" y="13746"/>
                    <a:pt x="11584" y="13434"/>
                  </a:cubicBezTo>
                  <a:lnTo>
                    <a:pt x="11584" y="11986"/>
                  </a:lnTo>
                  <a:lnTo>
                    <a:pt x="10016" y="11986"/>
                  </a:lnTo>
                  <a:lnTo>
                    <a:pt x="10016" y="11988"/>
                  </a:lnTo>
                  <a:cubicBezTo>
                    <a:pt x="10016" y="12162"/>
                    <a:pt x="9859" y="12304"/>
                    <a:pt x="9665" y="12304"/>
                  </a:cubicBezTo>
                  <a:cubicBezTo>
                    <a:pt x="9471" y="12304"/>
                    <a:pt x="9313" y="12162"/>
                    <a:pt x="9313" y="11988"/>
                  </a:cubicBezTo>
                  <a:lnTo>
                    <a:pt x="9313" y="11919"/>
                  </a:lnTo>
                  <a:cubicBezTo>
                    <a:pt x="9313" y="11607"/>
                    <a:pt x="9595" y="11353"/>
                    <a:pt x="9941" y="11353"/>
                  </a:cubicBezTo>
                  <a:close/>
                  <a:moveTo>
                    <a:pt x="18385" y="11189"/>
                  </a:moveTo>
                  <a:cubicBezTo>
                    <a:pt x="18428" y="11189"/>
                    <a:pt x="18470" y="11190"/>
                    <a:pt x="18513" y="11192"/>
                  </a:cubicBezTo>
                  <a:cubicBezTo>
                    <a:pt x="18531" y="11193"/>
                    <a:pt x="18549" y="11194"/>
                    <a:pt x="18568" y="11196"/>
                  </a:cubicBezTo>
                  <a:cubicBezTo>
                    <a:pt x="18591" y="11197"/>
                    <a:pt x="18614" y="11198"/>
                    <a:pt x="18637" y="11200"/>
                  </a:cubicBezTo>
                  <a:cubicBezTo>
                    <a:pt x="18661" y="11202"/>
                    <a:pt x="18685" y="11205"/>
                    <a:pt x="18709" y="11207"/>
                  </a:cubicBezTo>
                  <a:cubicBezTo>
                    <a:pt x="18725" y="11209"/>
                    <a:pt x="18742" y="11211"/>
                    <a:pt x="18758" y="11213"/>
                  </a:cubicBezTo>
                  <a:cubicBezTo>
                    <a:pt x="18786" y="11217"/>
                    <a:pt x="18813" y="11221"/>
                    <a:pt x="18840" y="11225"/>
                  </a:cubicBezTo>
                  <a:cubicBezTo>
                    <a:pt x="18852" y="11227"/>
                    <a:pt x="18864" y="11229"/>
                    <a:pt x="18876" y="11231"/>
                  </a:cubicBezTo>
                  <a:cubicBezTo>
                    <a:pt x="18906" y="11236"/>
                    <a:pt x="18936" y="11241"/>
                    <a:pt x="18966" y="11247"/>
                  </a:cubicBezTo>
                  <a:cubicBezTo>
                    <a:pt x="18974" y="11249"/>
                    <a:pt x="18981" y="11250"/>
                    <a:pt x="18988" y="11252"/>
                  </a:cubicBezTo>
                  <a:cubicBezTo>
                    <a:pt x="19022" y="11259"/>
                    <a:pt x="19055" y="11266"/>
                    <a:pt x="19089" y="11274"/>
                  </a:cubicBezTo>
                  <a:cubicBezTo>
                    <a:pt x="19090" y="11275"/>
                    <a:pt x="19092" y="11275"/>
                    <a:pt x="19093" y="11275"/>
                  </a:cubicBezTo>
                  <a:cubicBezTo>
                    <a:pt x="19274" y="11320"/>
                    <a:pt x="19447" y="11381"/>
                    <a:pt x="19611" y="11458"/>
                  </a:cubicBezTo>
                  <a:cubicBezTo>
                    <a:pt x="19623" y="11463"/>
                    <a:pt x="19634" y="11468"/>
                    <a:pt x="19646" y="11474"/>
                  </a:cubicBezTo>
                  <a:cubicBezTo>
                    <a:pt x="19666" y="11483"/>
                    <a:pt x="19685" y="11493"/>
                    <a:pt x="19704" y="11503"/>
                  </a:cubicBezTo>
                  <a:cubicBezTo>
                    <a:pt x="19723" y="11512"/>
                    <a:pt x="19741" y="11522"/>
                    <a:pt x="19759" y="11531"/>
                  </a:cubicBezTo>
                  <a:cubicBezTo>
                    <a:pt x="19773" y="11539"/>
                    <a:pt x="19788" y="11547"/>
                    <a:pt x="19802" y="11555"/>
                  </a:cubicBezTo>
                  <a:cubicBezTo>
                    <a:pt x="19825" y="11568"/>
                    <a:pt x="19848" y="11581"/>
                    <a:pt x="19870" y="11595"/>
                  </a:cubicBezTo>
                  <a:cubicBezTo>
                    <a:pt x="19880" y="11601"/>
                    <a:pt x="19890" y="11607"/>
                    <a:pt x="19900" y="11613"/>
                  </a:cubicBezTo>
                  <a:cubicBezTo>
                    <a:pt x="19927" y="11630"/>
                    <a:pt x="19953" y="11646"/>
                    <a:pt x="19979" y="11664"/>
                  </a:cubicBezTo>
                  <a:cubicBezTo>
                    <a:pt x="19985" y="11668"/>
                    <a:pt x="19992" y="11672"/>
                    <a:pt x="19998" y="11676"/>
                  </a:cubicBezTo>
                  <a:cubicBezTo>
                    <a:pt x="20028" y="11697"/>
                    <a:pt x="20057" y="11717"/>
                    <a:pt x="20085" y="11738"/>
                  </a:cubicBezTo>
                  <a:cubicBezTo>
                    <a:pt x="20088" y="11740"/>
                    <a:pt x="20091" y="11743"/>
                    <a:pt x="20094" y="11745"/>
                  </a:cubicBezTo>
                  <a:cubicBezTo>
                    <a:pt x="20106" y="11754"/>
                    <a:pt x="20118" y="11762"/>
                    <a:pt x="20130" y="11772"/>
                  </a:cubicBezTo>
                  <a:cubicBezTo>
                    <a:pt x="20134" y="11774"/>
                    <a:pt x="20138" y="11777"/>
                    <a:pt x="20141" y="11780"/>
                  </a:cubicBezTo>
                  <a:cubicBezTo>
                    <a:pt x="20151" y="11788"/>
                    <a:pt x="20161" y="11797"/>
                    <a:pt x="20171" y="11805"/>
                  </a:cubicBezTo>
                  <a:cubicBezTo>
                    <a:pt x="20184" y="11815"/>
                    <a:pt x="20196" y="11825"/>
                    <a:pt x="20208" y="11835"/>
                  </a:cubicBezTo>
                  <a:cubicBezTo>
                    <a:pt x="20230" y="11854"/>
                    <a:pt x="20251" y="11872"/>
                    <a:pt x="20273" y="11891"/>
                  </a:cubicBezTo>
                  <a:cubicBezTo>
                    <a:pt x="20282" y="11899"/>
                    <a:pt x="20291" y="11907"/>
                    <a:pt x="20299" y="11915"/>
                  </a:cubicBezTo>
                  <a:cubicBezTo>
                    <a:pt x="20323" y="11937"/>
                    <a:pt x="20345" y="11958"/>
                    <a:pt x="20368" y="11980"/>
                  </a:cubicBezTo>
                  <a:cubicBezTo>
                    <a:pt x="20372" y="11984"/>
                    <a:pt x="20376" y="11989"/>
                    <a:pt x="20380" y="11993"/>
                  </a:cubicBezTo>
                  <a:cubicBezTo>
                    <a:pt x="20485" y="12098"/>
                    <a:pt x="20578" y="12210"/>
                    <a:pt x="20660" y="12328"/>
                  </a:cubicBezTo>
                  <a:cubicBezTo>
                    <a:pt x="20668" y="12339"/>
                    <a:pt x="20675" y="12349"/>
                    <a:pt x="20683" y="12360"/>
                  </a:cubicBezTo>
                  <a:cubicBezTo>
                    <a:pt x="20696" y="12380"/>
                    <a:pt x="20709" y="12400"/>
                    <a:pt x="20722" y="12421"/>
                  </a:cubicBezTo>
                  <a:cubicBezTo>
                    <a:pt x="20732" y="12437"/>
                    <a:pt x="20742" y="12453"/>
                    <a:pt x="20751" y="12469"/>
                  </a:cubicBezTo>
                  <a:cubicBezTo>
                    <a:pt x="20762" y="12487"/>
                    <a:pt x="20772" y="12505"/>
                    <a:pt x="20782" y="12523"/>
                  </a:cubicBezTo>
                  <a:cubicBezTo>
                    <a:pt x="20793" y="12543"/>
                    <a:pt x="20804" y="12562"/>
                    <a:pt x="20814" y="12582"/>
                  </a:cubicBezTo>
                  <a:cubicBezTo>
                    <a:pt x="20823" y="12598"/>
                    <a:pt x="20831" y="12614"/>
                    <a:pt x="20838" y="12630"/>
                  </a:cubicBezTo>
                  <a:cubicBezTo>
                    <a:pt x="20850" y="12653"/>
                    <a:pt x="20861" y="12676"/>
                    <a:pt x="20871" y="12699"/>
                  </a:cubicBezTo>
                  <a:cubicBezTo>
                    <a:pt x="20877" y="12713"/>
                    <a:pt x="20884" y="12728"/>
                    <a:pt x="20890" y="12742"/>
                  </a:cubicBezTo>
                  <a:cubicBezTo>
                    <a:pt x="20901" y="12768"/>
                    <a:pt x="20911" y="12793"/>
                    <a:pt x="20921" y="12820"/>
                  </a:cubicBezTo>
                  <a:cubicBezTo>
                    <a:pt x="20926" y="12832"/>
                    <a:pt x="20931" y="12845"/>
                    <a:pt x="20935" y="12857"/>
                  </a:cubicBezTo>
                  <a:cubicBezTo>
                    <a:pt x="20945" y="12885"/>
                    <a:pt x="20955" y="12914"/>
                    <a:pt x="20964" y="12942"/>
                  </a:cubicBezTo>
                  <a:cubicBezTo>
                    <a:pt x="20968" y="12954"/>
                    <a:pt x="20971" y="12965"/>
                    <a:pt x="20975" y="12977"/>
                  </a:cubicBezTo>
                  <a:cubicBezTo>
                    <a:pt x="20984" y="13007"/>
                    <a:pt x="20992" y="13037"/>
                    <a:pt x="21000" y="13067"/>
                  </a:cubicBezTo>
                  <a:cubicBezTo>
                    <a:pt x="21002" y="13078"/>
                    <a:pt x="21005" y="13088"/>
                    <a:pt x="21008" y="13099"/>
                  </a:cubicBezTo>
                  <a:cubicBezTo>
                    <a:pt x="21015" y="13130"/>
                    <a:pt x="21022" y="13161"/>
                    <a:pt x="21028" y="13193"/>
                  </a:cubicBezTo>
                  <a:cubicBezTo>
                    <a:pt x="21030" y="13203"/>
                    <a:pt x="21032" y="13213"/>
                    <a:pt x="21034" y="13223"/>
                  </a:cubicBezTo>
                  <a:cubicBezTo>
                    <a:pt x="21039" y="13255"/>
                    <a:pt x="21044" y="13287"/>
                    <a:pt x="21048" y="13320"/>
                  </a:cubicBezTo>
                  <a:cubicBezTo>
                    <a:pt x="21050" y="13330"/>
                    <a:pt x="21051" y="13340"/>
                    <a:pt x="21053" y="13350"/>
                  </a:cubicBezTo>
                  <a:cubicBezTo>
                    <a:pt x="21056" y="13383"/>
                    <a:pt x="21059" y="13416"/>
                    <a:pt x="21062" y="13449"/>
                  </a:cubicBezTo>
                  <a:cubicBezTo>
                    <a:pt x="21062" y="13459"/>
                    <a:pt x="21063" y="13468"/>
                    <a:pt x="21064" y="13478"/>
                  </a:cubicBezTo>
                  <a:cubicBezTo>
                    <a:pt x="21066" y="13521"/>
                    <a:pt x="21068" y="13564"/>
                    <a:pt x="21068" y="13607"/>
                  </a:cubicBezTo>
                  <a:lnTo>
                    <a:pt x="21068" y="14620"/>
                  </a:lnTo>
                  <a:cubicBezTo>
                    <a:pt x="21068" y="15952"/>
                    <a:pt x="19864" y="17037"/>
                    <a:pt x="18385" y="17037"/>
                  </a:cubicBezTo>
                  <a:cubicBezTo>
                    <a:pt x="16905" y="17037"/>
                    <a:pt x="15702" y="15952"/>
                    <a:pt x="15702" y="14620"/>
                  </a:cubicBezTo>
                  <a:lnTo>
                    <a:pt x="15702" y="13607"/>
                  </a:lnTo>
                  <a:cubicBezTo>
                    <a:pt x="15702" y="13561"/>
                    <a:pt x="15704" y="13517"/>
                    <a:pt x="15707" y="13472"/>
                  </a:cubicBezTo>
                  <a:cubicBezTo>
                    <a:pt x="15707" y="13464"/>
                    <a:pt x="15707" y="13456"/>
                    <a:pt x="15708" y="13449"/>
                  </a:cubicBezTo>
                  <a:cubicBezTo>
                    <a:pt x="15711" y="13403"/>
                    <a:pt x="15716" y="13357"/>
                    <a:pt x="15722" y="13312"/>
                  </a:cubicBezTo>
                  <a:cubicBezTo>
                    <a:pt x="15722" y="13311"/>
                    <a:pt x="15722" y="13311"/>
                    <a:pt x="15722" y="13310"/>
                  </a:cubicBezTo>
                  <a:cubicBezTo>
                    <a:pt x="15742" y="13163"/>
                    <a:pt x="15777" y="13019"/>
                    <a:pt x="15826" y="12879"/>
                  </a:cubicBezTo>
                  <a:cubicBezTo>
                    <a:pt x="15828" y="12872"/>
                    <a:pt x="15831" y="12866"/>
                    <a:pt x="15833" y="12861"/>
                  </a:cubicBezTo>
                  <a:cubicBezTo>
                    <a:pt x="15881" y="12726"/>
                    <a:pt x="15942" y="12596"/>
                    <a:pt x="16015" y="12472"/>
                  </a:cubicBezTo>
                  <a:cubicBezTo>
                    <a:pt x="16107" y="12317"/>
                    <a:pt x="16319" y="12259"/>
                    <a:pt x="16491" y="12341"/>
                  </a:cubicBezTo>
                  <a:cubicBezTo>
                    <a:pt x="16662" y="12423"/>
                    <a:pt x="16727" y="12615"/>
                    <a:pt x="16635" y="12769"/>
                  </a:cubicBezTo>
                  <a:cubicBezTo>
                    <a:pt x="16525" y="12955"/>
                    <a:pt x="16453" y="13159"/>
                    <a:pt x="16422" y="13369"/>
                  </a:cubicBezTo>
                  <a:cubicBezTo>
                    <a:pt x="16422" y="13371"/>
                    <a:pt x="16422" y="13373"/>
                    <a:pt x="16421" y="13375"/>
                  </a:cubicBezTo>
                  <a:cubicBezTo>
                    <a:pt x="16416" y="13409"/>
                    <a:pt x="16412" y="13443"/>
                    <a:pt x="16410" y="13477"/>
                  </a:cubicBezTo>
                  <a:cubicBezTo>
                    <a:pt x="16410" y="13478"/>
                    <a:pt x="16410" y="13480"/>
                    <a:pt x="16409" y="13482"/>
                  </a:cubicBezTo>
                  <a:cubicBezTo>
                    <a:pt x="16407" y="13512"/>
                    <a:pt x="16406" y="13542"/>
                    <a:pt x="16405" y="13572"/>
                  </a:cubicBezTo>
                  <a:cubicBezTo>
                    <a:pt x="16405" y="13576"/>
                    <a:pt x="16405" y="13580"/>
                    <a:pt x="16405" y="13585"/>
                  </a:cubicBezTo>
                  <a:cubicBezTo>
                    <a:pt x="16653" y="13659"/>
                    <a:pt x="16911" y="13697"/>
                    <a:pt x="17175" y="13697"/>
                  </a:cubicBezTo>
                  <a:cubicBezTo>
                    <a:pt x="17862" y="13697"/>
                    <a:pt x="18520" y="13433"/>
                    <a:pt x="18981" y="12973"/>
                  </a:cubicBezTo>
                  <a:cubicBezTo>
                    <a:pt x="19054" y="12900"/>
                    <a:pt x="19161" y="12862"/>
                    <a:pt x="19270" y="12870"/>
                  </a:cubicBezTo>
                  <a:cubicBezTo>
                    <a:pt x="19379" y="12877"/>
                    <a:pt x="19477" y="12930"/>
                    <a:pt x="19536" y="13013"/>
                  </a:cubicBezTo>
                  <a:cubicBezTo>
                    <a:pt x="19737" y="13292"/>
                    <a:pt x="20029" y="13498"/>
                    <a:pt x="20366" y="13608"/>
                  </a:cubicBezTo>
                  <a:lnTo>
                    <a:pt x="20366" y="13607"/>
                  </a:lnTo>
                  <a:cubicBezTo>
                    <a:pt x="20366" y="13575"/>
                    <a:pt x="20365" y="13543"/>
                    <a:pt x="20363" y="13511"/>
                  </a:cubicBezTo>
                  <a:cubicBezTo>
                    <a:pt x="20362" y="13504"/>
                    <a:pt x="20361" y="13497"/>
                    <a:pt x="20361" y="13490"/>
                  </a:cubicBezTo>
                  <a:cubicBezTo>
                    <a:pt x="20359" y="13465"/>
                    <a:pt x="20357" y="13441"/>
                    <a:pt x="20354" y="13416"/>
                  </a:cubicBezTo>
                  <a:cubicBezTo>
                    <a:pt x="20353" y="13409"/>
                    <a:pt x="20352" y="13402"/>
                    <a:pt x="20351" y="13395"/>
                  </a:cubicBezTo>
                  <a:cubicBezTo>
                    <a:pt x="20348" y="13370"/>
                    <a:pt x="20344" y="13346"/>
                    <a:pt x="20340" y="13322"/>
                  </a:cubicBezTo>
                  <a:cubicBezTo>
                    <a:pt x="20339" y="13315"/>
                    <a:pt x="20337" y="13308"/>
                    <a:pt x="20336" y="13301"/>
                  </a:cubicBezTo>
                  <a:cubicBezTo>
                    <a:pt x="20331" y="13277"/>
                    <a:pt x="20326" y="13253"/>
                    <a:pt x="20321" y="13229"/>
                  </a:cubicBezTo>
                  <a:cubicBezTo>
                    <a:pt x="20319" y="13222"/>
                    <a:pt x="20317" y="13216"/>
                    <a:pt x="20315" y="13209"/>
                  </a:cubicBezTo>
                  <a:cubicBezTo>
                    <a:pt x="20309" y="13185"/>
                    <a:pt x="20303" y="13162"/>
                    <a:pt x="20296" y="13138"/>
                  </a:cubicBezTo>
                  <a:cubicBezTo>
                    <a:pt x="20294" y="13131"/>
                    <a:pt x="20291" y="13124"/>
                    <a:pt x="20289" y="13117"/>
                  </a:cubicBezTo>
                  <a:cubicBezTo>
                    <a:pt x="20282" y="13094"/>
                    <a:pt x="20274" y="13072"/>
                    <a:pt x="20266" y="13049"/>
                  </a:cubicBezTo>
                  <a:cubicBezTo>
                    <a:pt x="20263" y="13042"/>
                    <a:pt x="20260" y="13034"/>
                    <a:pt x="20258" y="13026"/>
                  </a:cubicBezTo>
                  <a:cubicBezTo>
                    <a:pt x="20249" y="13005"/>
                    <a:pt x="20241" y="12984"/>
                    <a:pt x="20232" y="12962"/>
                  </a:cubicBezTo>
                  <a:cubicBezTo>
                    <a:pt x="20228" y="12954"/>
                    <a:pt x="20225" y="12946"/>
                    <a:pt x="20221" y="12938"/>
                  </a:cubicBezTo>
                  <a:cubicBezTo>
                    <a:pt x="20212" y="12918"/>
                    <a:pt x="20202" y="12898"/>
                    <a:pt x="20192" y="12878"/>
                  </a:cubicBezTo>
                  <a:cubicBezTo>
                    <a:pt x="20188" y="12869"/>
                    <a:pt x="20184" y="12860"/>
                    <a:pt x="20179" y="12852"/>
                  </a:cubicBezTo>
                  <a:cubicBezTo>
                    <a:pt x="20169" y="12833"/>
                    <a:pt x="20159" y="12815"/>
                    <a:pt x="20149" y="12796"/>
                  </a:cubicBezTo>
                  <a:cubicBezTo>
                    <a:pt x="20143" y="12787"/>
                    <a:pt x="20138" y="12777"/>
                    <a:pt x="20133" y="12768"/>
                  </a:cubicBezTo>
                  <a:cubicBezTo>
                    <a:pt x="20123" y="12751"/>
                    <a:pt x="20112" y="12734"/>
                    <a:pt x="20101" y="12717"/>
                  </a:cubicBezTo>
                  <a:cubicBezTo>
                    <a:pt x="20095" y="12707"/>
                    <a:pt x="20088" y="12697"/>
                    <a:pt x="20082" y="12687"/>
                  </a:cubicBezTo>
                  <a:cubicBezTo>
                    <a:pt x="20071" y="12671"/>
                    <a:pt x="20060" y="12656"/>
                    <a:pt x="20049" y="12640"/>
                  </a:cubicBezTo>
                  <a:cubicBezTo>
                    <a:pt x="20035" y="12622"/>
                    <a:pt x="20022" y="12603"/>
                    <a:pt x="20008" y="12585"/>
                  </a:cubicBezTo>
                  <a:cubicBezTo>
                    <a:pt x="19996" y="12570"/>
                    <a:pt x="19984" y="12554"/>
                    <a:pt x="19971" y="12539"/>
                  </a:cubicBezTo>
                  <a:cubicBezTo>
                    <a:pt x="19960" y="12525"/>
                    <a:pt x="19948" y="12512"/>
                    <a:pt x="19936" y="12499"/>
                  </a:cubicBezTo>
                  <a:cubicBezTo>
                    <a:pt x="19927" y="12489"/>
                    <a:pt x="19918" y="12478"/>
                    <a:pt x="19909" y="12468"/>
                  </a:cubicBezTo>
                  <a:cubicBezTo>
                    <a:pt x="19897" y="12455"/>
                    <a:pt x="19885" y="12443"/>
                    <a:pt x="19873" y="12430"/>
                  </a:cubicBezTo>
                  <a:cubicBezTo>
                    <a:pt x="19863" y="12420"/>
                    <a:pt x="19852" y="12410"/>
                    <a:pt x="19842" y="12399"/>
                  </a:cubicBezTo>
                  <a:cubicBezTo>
                    <a:pt x="19830" y="12388"/>
                    <a:pt x="19818" y="12376"/>
                    <a:pt x="19805" y="12365"/>
                  </a:cubicBezTo>
                  <a:cubicBezTo>
                    <a:pt x="19794" y="12354"/>
                    <a:pt x="19782" y="12343"/>
                    <a:pt x="19770" y="12333"/>
                  </a:cubicBezTo>
                  <a:cubicBezTo>
                    <a:pt x="19759" y="12322"/>
                    <a:pt x="19747" y="12312"/>
                    <a:pt x="19734" y="12302"/>
                  </a:cubicBezTo>
                  <a:cubicBezTo>
                    <a:pt x="19721" y="12291"/>
                    <a:pt x="19707" y="12279"/>
                    <a:pt x="19694" y="12269"/>
                  </a:cubicBezTo>
                  <a:cubicBezTo>
                    <a:pt x="19679" y="12257"/>
                    <a:pt x="19664" y="12245"/>
                    <a:pt x="19648" y="12233"/>
                  </a:cubicBezTo>
                  <a:cubicBezTo>
                    <a:pt x="19644" y="12230"/>
                    <a:pt x="19639" y="12226"/>
                    <a:pt x="19634" y="12223"/>
                  </a:cubicBezTo>
                  <a:cubicBezTo>
                    <a:pt x="19616" y="12209"/>
                    <a:pt x="19597" y="12196"/>
                    <a:pt x="19578" y="12183"/>
                  </a:cubicBezTo>
                  <a:cubicBezTo>
                    <a:pt x="19570" y="12178"/>
                    <a:pt x="19562" y="12172"/>
                    <a:pt x="19554" y="12167"/>
                  </a:cubicBezTo>
                  <a:cubicBezTo>
                    <a:pt x="19538" y="12157"/>
                    <a:pt x="19523" y="12147"/>
                    <a:pt x="19507" y="12137"/>
                  </a:cubicBezTo>
                  <a:cubicBezTo>
                    <a:pt x="19495" y="12130"/>
                    <a:pt x="19484" y="12123"/>
                    <a:pt x="19473" y="12116"/>
                  </a:cubicBezTo>
                  <a:cubicBezTo>
                    <a:pt x="19460" y="12109"/>
                    <a:pt x="19447" y="12101"/>
                    <a:pt x="19435" y="12094"/>
                  </a:cubicBezTo>
                  <a:cubicBezTo>
                    <a:pt x="19420" y="12086"/>
                    <a:pt x="19406" y="12078"/>
                    <a:pt x="19391" y="12070"/>
                  </a:cubicBezTo>
                  <a:cubicBezTo>
                    <a:pt x="19381" y="12065"/>
                    <a:pt x="19372" y="12060"/>
                    <a:pt x="19362" y="12055"/>
                  </a:cubicBezTo>
                  <a:cubicBezTo>
                    <a:pt x="19344" y="12046"/>
                    <a:pt x="19326" y="12037"/>
                    <a:pt x="19308" y="12028"/>
                  </a:cubicBezTo>
                  <a:cubicBezTo>
                    <a:pt x="19303" y="12026"/>
                    <a:pt x="19297" y="12023"/>
                    <a:pt x="19292" y="12021"/>
                  </a:cubicBezTo>
                  <a:cubicBezTo>
                    <a:pt x="19144" y="11952"/>
                    <a:pt x="18987" y="11900"/>
                    <a:pt x="18824" y="11867"/>
                  </a:cubicBezTo>
                  <a:cubicBezTo>
                    <a:pt x="18821" y="11866"/>
                    <a:pt x="18817" y="11865"/>
                    <a:pt x="18813" y="11864"/>
                  </a:cubicBezTo>
                  <a:cubicBezTo>
                    <a:pt x="18790" y="11860"/>
                    <a:pt x="18767" y="11856"/>
                    <a:pt x="18744" y="11852"/>
                  </a:cubicBezTo>
                  <a:cubicBezTo>
                    <a:pt x="18736" y="11851"/>
                    <a:pt x="18728" y="11849"/>
                    <a:pt x="18720" y="11848"/>
                  </a:cubicBezTo>
                  <a:cubicBezTo>
                    <a:pt x="18700" y="11845"/>
                    <a:pt x="18679" y="11842"/>
                    <a:pt x="18659" y="11839"/>
                  </a:cubicBezTo>
                  <a:cubicBezTo>
                    <a:pt x="18647" y="11838"/>
                    <a:pt x="18635" y="11837"/>
                    <a:pt x="18623" y="11835"/>
                  </a:cubicBezTo>
                  <a:cubicBezTo>
                    <a:pt x="18606" y="11833"/>
                    <a:pt x="18588" y="11832"/>
                    <a:pt x="18571" y="11830"/>
                  </a:cubicBezTo>
                  <a:cubicBezTo>
                    <a:pt x="18554" y="11829"/>
                    <a:pt x="18537" y="11828"/>
                    <a:pt x="18519" y="11827"/>
                  </a:cubicBezTo>
                  <a:cubicBezTo>
                    <a:pt x="18506" y="11826"/>
                    <a:pt x="18493" y="11825"/>
                    <a:pt x="18479" y="11824"/>
                  </a:cubicBezTo>
                  <a:cubicBezTo>
                    <a:pt x="18448" y="11823"/>
                    <a:pt x="18417" y="11822"/>
                    <a:pt x="18385" y="11822"/>
                  </a:cubicBezTo>
                  <a:cubicBezTo>
                    <a:pt x="18066" y="11822"/>
                    <a:pt x="17761" y="11888"/>
                    <a:pt x="17479" y="12019"/>
                  </a:cubicBezTo>
                  <a:cubicBezTo>
                    <a:pt x="17307" y="12099"/>
                    <a:pt x="17095" y="12038"/>
                    <a:pt x="17006" y="11883"/>
                  </a:cubicBezTo>
                  <a:cubicBezTo>
                    <a:pt x="16917" y="11727"/>
                    <a:pt x="16985" y="11537"/>
                    <a:pt x="17157" y="11457"/>
                  </a:cubicBezTo>
                  <a:cubicBezTo>
                    <a:pt x="17534" y="11282"/>
                    <a:pt x="17959" y="11189"/>
                    <a:pt x="18385" y="11189"/>
                  </a:cubicBezTo>
                  <a:close/>
                  <a:moveTo>
                    <a:pt x="3215" y="11189"/>
                  </a:moveTo>
                  <a:cubicBezTo>
                    <a:pt x="3258" y="11189"/>
                    <a:pt x="3301" y="11190"/>
                    <a:pt x="3343" y="11192"/>
                  </a:cubicBezTo>
                  <a:cubicBezTo>
                    <a:pt x="3361" y="11193"/>
                    <a:pt x="3380" y="11194"/>
                    <a:pt x="3398" y="11195"/>
                  </a:cubicBezTo>
                  <a:cubicBezTo>
                    <a:pt x="3421" y="11197"/>
                    <a:pt x="3445" y="11198"/>
                    <a:pt x="3468" y="11200"/>
                  </a:cubicBezTo>
                  <a:cubicBezTo>
                    <a:pt x="3492" y="11202"/>
                    <a:pt x="3515" y="11205"/>
                    <a:pt x="3539" y="11207"/>
                  </a:cubicBezTo>
                  <a:cubicBezTo>
                    <a:pt x="3556" y="11209"/>
                    <a:pt x="3572" y="11211"/>
                    <a:pt x="3589" y="11213"/>
                  </a:cubicBezTo>
                  <a:cubicBezTo>
                    <a:pt x="3616" y="11217"/>
                    <a:pt x="3643" y="11221"/>
                    <a:pt x="3670" y="11225"/>
                  </a:cubicBezTo>
                  <a:cubicBezTo>
                    <a:pt x="3682" y="11227"/>
                    <a:pt x="3694" y="11228"/>
                    <a:pt x="3706" y="11231"/>
                  </a:cubicBezTo>
                  <a:cubicBezTo>
                    <a:pt x="3736" y="11236"/>
                    <a:pt x="3767" y="11241"/>
                    <a:pt x="3797" y="11247"/>
                  </a:cubicBezTo>
                  <a:cubicBezTo>
                    <a:pt x="3804" y="11249"/>
                    <a:pt x="3811" y="11250"/>
                    <a:pt x="3819" y="11252"/>
                  </a:cubicBezTo>
                  <a:cubicBezTo>
                    <a:pt x="3852" y="11259"/>
                    <a:pt x="3886" y="11266"/>
                    <a:pt x="3919" y="11274"/>
                  </a:cubicBezTo>
                  <a:cubicBezTo>
                    <a:pt x="3920" y="11274"/>
                    <a:pt x="3922" y="11275"/>
                    <a:pt x="3923" y="11275"/>
                  </a:cubicBezTo>
                  <a:cubicBezTo>
                    <a:pt x="4104" y="11320"/>
                    <a:pt x="4278" y="11381"/>
                    <a:pt x="4441" y="11458"/>
                  </a:cubicBezTo>
                  <a:cubicBezTo>
                    <a:pt x="4453" y="11463"/>
                    <a:pt x="4465" y="11468"/>
                    <a:pt x="4476" y="11474"/>
                  </a:cubicBezTo>
                  <a:cubicBezTo>
                    <a:pt x="4496" y="11483"/>
                    <a:pt x="4515" y="11493"/>
                    <a:pt x="4534" y="11503"/>
                  </a:cubicBezTo>
                  <a:cubicBezTo>
                    <a:pt x="4553" y="11512"/>
                    <a:pt x="4571" y="11522"/>
                    <a:pt x="4589" y="11531"/>
                  </a:cubicBezTo>
                  <a:cubicBezTo>
                    <a:pt x="4604" y="11539"/>
                    <a:pt x="4618" y="11547"/>
                    <a:pt x="4632" y="11555"/>
                  </a:cubicBezTo>
                  <a:cubicBezTo>
                    <a:pt x="4655" y="11568"/>
                    <a:pt x="4678" y="11581"/>
                    <a:pt x="4700" y="11595"/>
                  </a:cubicBezTo>
                  <a:cubicBezTo>
                    <a:pt x="4711" y="11601"/>
                    <a:pt x="4721" y="11607"/>
                    <a:pt x="4731" y="11613"/>
                  </a:cubicBezTo>
                  <a:cubicBezTo>
                    <a:pt x="4757" y="11630"/>
                    <a:pt x="4783" y="11646"/>
                    <a:pt x="4809" y="11664"/>
                  </a:cubicBezTo>
                  <a:cubicBezTo>
                    <a:pt x="4816" y="11668"/>
                    <a:pt x="4822" y="11672"/>
                    <a:pt x="4828" y="11676"/>
                  </a:cubicBezTo>
                  <a:cubicBezTo>
                    <a:pt x="4858" y="11696"/>
                    <a:pt x="4887" y="11717"/>
                    <a:pt x="4916" y="11738"/>
                  </a:cubicBezTo>
                  <a:cubicBezTo>
                    <a:pt x="4918" y="11740"/>
                    <a:pt x="4921" y="11743"/>
                    <a:pt x="4924" y="11745"/>
                  </a:cubicBezTo>
                  <a:cubicBezTo>
                    <a:pt x="4936" y="11754"/>
                    <a:pt x="4949" y="11762"/>
                    <a:pt x="4961" y="11772"/>
                  </a:cubicBezTo>
                  <a:cubicBezTo>
                    <a:pt x="4965" y="11775"/>
                    <a:pt x="4968" y="11778"/>
                    <a:pt x="4972" y="11781"/>
                  </a:cubicBezTo>
                  <a:cubicBezTo>
                    <a:pt x="4982" y="11788"/>
                    <a:pt x="4991" y="11797"/>
                    <a:pt x="5002" y="11805"/>
                  </a:cubicBezTo>
                  <a:cubicBezTo>
                    <a:pt x="5014" y="11815"/>
                    <a:pt x="5027" y="11826"/>
                    <a:pt x="5039" y="11836"/>
                  </a:cubicBezTo>
                  <a:cubicBezTo>
                    <a:pt x="5061" y="11854"/>
                    <a:pt x="5082" y="11872"/>
                    <a:pt x="5103" y="11891"/>
                  </a:cubicBezTo>
                  <a:cubicBezTo>
                    <a:pt x="5112" y="11899"/>
                    <a:pt x="5121" y="11908"/>
                    <a:pt x="5131" y="11916"/>
                  </a:cubicBezTo>
                  <a:cubicBezTo>
                    <a:pt x="5153" y="11937"/>
                    <a:pt x="5176" y="11958"/>
                    <a:pt x="5198" y="11980"/>
                  </a:cubicBezTo>
                  <a:cubicBezTo>
                    <a:pt x="5202" y="11984"/>
                    <a:pt x="5207" y="11989"/>
                    <a:pt x="5212" y="11994"/>
                  </a:cubicBezTo>
                  <a:cubicBezTo>
                    <a:pt x="5315" y="12098"/>
                    <a:pt x="5407" y="12209"/>
                    <a:pt x="5489" y="12325"/>
                  </a:cubicBezTo>
                  <a:cubicBezTo>
                    <a:pt x="5497" y="12337"/>
                    <a:pt x="5505" y="12349"/>
                    <a:pt x="5513" y="12360"/>
                  </a:cubicBezTo>
                  <a:cubicBezTo>
                    <a:pt x="5526" y="12380"/>
                    <a:pt x="5539" y="12400"/>
                    <a:pt x="5551" y="12420"/>
                  </a:cubicBezTo>
                  <a:cubicBezTo>
                    <a:pt x="5561" y="12436"/>
                    <a:pt x="5572" y="12453"/>
                    <a:pt x="5582" y="12470"/>
                  </a:cubicBezTo>
                  <a:cubicBezTo>
                    <a:pt x="5592" y="12487"/>
                    <a:pt x="5602" y="12504"/>
                    <a:pt x="5612" y="12522"/>
                  </a:cubicBezTo>
                  <a:cubicBezTo>
                    <a:pt x="5623" y="12542"/>
                    <a:pt x="5634" y="12562"/>
                    <a:pt x="5645" y="12583"/>
                  </a:cubicBezTo>
                  <a:cubicBezTo>
                    <a:pt x="5653" y="12598"/>
                    <a:pt x="5661" y="12614"/>
                    <a:pt x="5668" y="12629"/>
                  </a:cubicBezTo>
                  <a:cubicBezTo>
                    <a:pt x="5680" y="12653"/>
                    <a:pt x="5691" y="12676"/>
                    <a:pt x="5702" y="12700"/>
                  </a:cubicBezTo>
                  <a:cubicBezTo>
                    <a:pt x="5708" y="12714"/>
                    <a:pt x="5714" y="12728"/>
                    <a:pt x="5720" y="12741"/>
                  </a:cubicBezTo>
                  <a:cubicBezTo>
                    <a:pt x="5731" y="12767"/>
                    <a:pt x="5741" y="12794"/>
                    <a:pt x="5752" y="12820"/>
                  </a:cubicBezTo>
                  <a:cubicBezTo>
                    <a:pt x="5756" y="12832"/>
                    <a:pt x="5761" y="12845"/>
                    <a:pt x="5765" y="12857"/>
                  </a:cubicBezTo>
                  <a:cubicBezTo>
                    <a:pt x="5776" y="12886"/>
                    <a:pt x="5785" y="12914"/>
                    <a:pt x="5794" y="12943"/>
                  </a:cubicBezTo>
                  <a:cubicBezTo>
                    <a:pt x="5798" y="12954"/>
                    <a:pt x="5802" y="12965"/>
                    <a:pt x="5805" y="12976"/>
                  </a:cubicBezTo>
                  <a:cubicBezTo>
                    <a:pt x="5814" y="13006"/>
                    <a:pt x="5822" y="13037"/>
                    <a:pt x="5830" y="13068"/>
                  </a:cubicBezTo>
                  <a:cubicBezTo>
                    <a:pt x="5833" y="13078"/>
                    <a:pt x="5835" y="13088"/>
                    <a:pt x="5838" y="13098"/>
                  </a:cubicBezTo>
                  <a:cubicBezTo>
                    <a:pt x="5845" y="13130"/>
                    <a:pt x="5852" y="13162"/>
                    <a:pt x="5858" y="13194"/>
                  </a:cubicBezTo>
                  <a:cubicBezTo>
                    <a:pt x="5860" y="13203"/>
                    <a:pt x="5862" y="13213"/>
                    <a:pt x="5864" y="13223"/>
                  </a:cubicBezTo>
                  <a:cubicBezTo>
                    <a:pt x="5870" y="13255"/>
                    <a:pt x="5874" y="13288"/>
                    <a:pt x="5879" y="13320"/>
                  </a:cubicBezTo>
                  <a:cubicBezTo>
                    <a:pt x="5880" y="13330"/>
                    <a:pt x="5882" y="13340"/>
                    <a:pt x="5883" y="13350"/>
                  </a:cubicBezTo>
                  <a:cubicBezTo>
                    <a:pt x="5887" y="13383"/>
                    <a:pt x="5889" y="13416"/>
                    <a:pt x="5892" y="13449"/>
                  </a:cubicBezTo>
                  <a:cubicBezTo>
                    <a:pt x="5892" y="13459"/>
                    <a:pt x="5894" y="13468"/>
                    <a:pt x="5894" y="13478"/>
                  </a:cubicBezTo>
                  <a:cubicBezTo>
                    <a:pt x="5897" y="13521"/>
                    <a:pt x="5898" y="13563"/>
                    <a:pt x="5898" y="13606"/>
                  </a:cubicBezTo>
                  <a:lnTo>
                    <a:pt x="5898" y="14619"/>
                  </a:lnTo>
                  <a:cubicBezTo>
                    <a:pt x="5898" y="15952"/>
                    <a:pt x="4694" y="17037"/>
                    <a:pt x="3215" y="17037"/>
                  </a:cubicBezTo>
                  <a:cubicBezTo>
                    <a:pt x="1736" y="17037"/>
                    <a:pt x="532" y="15952"/>
                    <a:pt x="532" y="14619"/>
                  </a:cubicBezTo>
                  <a:lnTo>
                    <a:pt x="532" y="13606"/>
                  </a:lnTo>
                  <a:cubicBezTo>
                    <a:pt x="532" y="13561"/>
                    <a:pt x="534" y="13516"/>
                    <a:pt x="537" y="13471"/>
                  </a:cubicBezTo>
                  <a:cubicBezTo>
                    <a:pt x="537" y="13464"/>
                    <a:pt x="538" y="13456"/>
                    <a:pt x="538" y="13449"/>
                  </a:cubicBezTo>
                  <a:cubicBezTo>
                    <a:pt x="542" y="13403"/>
                    <a:pt x="546" y="13357"/>
                    <a:pt x="552" y="13311"/>
                  </a:cubicBezTo>
                  <a:cubicBezTo>
                    <a:pt x="552" y="13311"/>
                    <a:pt x="553" y="13311"/>
                    <a:pt x="553" y="13311"/>
                  </a:cubicBezTo>
                  <a:cubicBezTo>
                    <a:pt x="572" y="13164"/>
                    <a:pt x="607" y="13019"/>
                    <a:pt x="656" y="12878"/>
                  </a:cubicBezTo>
                  <a:cubicBezTo>
                    <a:pt x="658" y="12872"/>
                    <a:pt x="661" y="12866"/>
                    <a:pt x="664" y="12860"/>
                  </a:cubicBezTo>
                  <a:cubicBezTo>
                    <a:pt x="712" y="12726"/>
                    <a:pt x="772" y="12596"/>
                    <a:pt x="846" y="12472"/>
                  </a:cubicBezTo>
                  <a:cubicBezTo>
                    <a:pt x="937" y="12317"/>
                    <a:pt x="1150" y="12259"/>
                    <a:pt x="1321" y="12341"/>
                  </a:cubicBezTo>
                  <a:cubicBezTo>
                    <a:pt x="1492" y="12423"/>
                    <a:pt x="1557" y="12615"/>
                    <a:pt x="1466" y="12769"/>
                  </a:cubicBezTo>
                  <a:cubicBezTo>
                    <a:pt x="1356" y="12955"/>
                    <a:pt x="1284" y="13159"/>
                    <a:pt x="1252" y="13369"/>
                  </a:cubicBezTo>
                  <a:cubicBezTo>
                    <a:pt x="1252" y="13371"/>
                    <a:pt x="1252" y="13373"/>
                    <a:pt x="1252" y="13375"/>
                  </a:cubicBezTo>
                  <a:cubicBezTo>
                    <a:pt x="1247" y="13409"/>
                    <a:pt x="1243" y="13443"/>
                    <a:pt x="1240" y="13477"/>
                  </a:cubicBezTo>
                  <a:cubicBezTo>
                    <a:pt x="1240" y="13478"/>
                    <a:pt x="1240" y="13480"/>
                    <a:pt x="1240" y="13482"/>
                  </a:cubicBezTo>
                  <a:cubicBezTo>
                    <a:pt x="1237" y="13512"/>
                    <a:pt x="1236" y="13542"/>
                    <a:pt x="1235" y="13572"/>
                  </a:cubicBezTo>
                  <a:cubicBezTo>
                    <a:pt x="1235" y="13576"/>
                    <a:pt x="1235" y="13580"/>
                    <a:pt x="1235" y="13585"/>
                  </a:cubicBezTo>
                  <a:cubicBezTo>
                    <a:pt x="1483" y="13659"/>
                    <a:pt x="1741" y="13697"/>
                    <a:pt x="2006" y="13697"/>
                  </a:cubicBezTo>
                  <a:cubicBezTo>
                    <a:pt x="2692" y="13697"/>
                    <a:pt x="3351" y="13433"/>
                    <a:pt x="3811" y="12973"/>
                  </a:cubicBezTo>
                  <a:cubicBezTo>
                    <a:pt x="3885" y="12900"/>
                    <a:pt x="3991" y="12862"/>
                    <a:pt x="4100" y="12869"/>
                  </a:cubicBezTo>
                  <a:cubicBezTo>
                    <a:pt x="4209" y="12877"/>
                    <a:pt x="4307" y="12930"/>
                    <a:pt x="4367" y="13013"/>
                  </a:cubicBezTo>
                  <a:cubicBezTo>
                    <a:pt x="4568" y="13292"/>
                    <a:pt x="4859" y="13498"/>
                    <a:pt x="5196" y="13608"/>
                  </a:cubicBezTo>
                  <a:lnTo>
                    <a:pt x="5196" y="13606"/>
                  </a:lnTo>
                  <a:cubicBezTo>
                    <a:pt x="5196" y="13575"/>
                    <a:pt x="5195" y="13543"/>
                    <a:pt x="5193" y="13511"/>
                  </a:cubicBezTo>
                  <a:cubicBezTo>
                    <a:pt x="5192" y="13504"/>
                    <a:pt x="5192" y="13497"/>
                    <a:pt x="5191" y="13490"/>
                  </a:cubicBezTo>
                  <a:cubicBezTo>
                    <a:pt x="5189" y="13465"/>
                    <a:pt x="5187" y="13441"/>
                    <a:pt x="5184" y="13416"/>
                  </a:cubicBezTo>
                  <a:cubicBezTo>
                    <a:pt x="5184" y="13409"/>
                    <a:pt x="5182" y="13402"/>
                    <a:pt x="5181" y="13395"/>
                  </a:cubicBezTo>
                  <a:cubicBezTo>
                    <a:pt x="5178" y="13370"/>
                    <a:pt x="5175" y="13346"/>
                    <a:pt x="5170" y="13322"/>
                  </a:cubicBezTo>
                  <a:cubicBezTo>
                    <a:pt x="5169" y="13315"/>
                    <a:pt x="5167" y="13308"/>
                    <a:pt x="5166" y="13301"/>
                  </a:cubicBezTo>
                  <a:cubicBezTo>
                    <a:pt x="5162" y="13277"/>
                    <a:pt x="5157" y="13253"/>
                    <a:pt x="5151" y="13229"/>
                  </a:cubicBezTo>
                  <a:cubicBezTo>
                    <a:pt x="5149" y="13222"/>
                    <a:pt x="5147" y="13215"/>
                    <a:pt x="5145" y="13209"/>
                  </a:cubicBezTo>
                  <a:cubicBezTo>
                    <a:pt x="5140" y="13185"/>
                    <a:pt x="5133" y="13161"/>
                    <a:pt x="5126" y="13138"/>
                  </a:cubicBezTo>
                  <a:cubicBezTo>
                    <a:pt x="5124" y="13131"/>
                    <a:pt x="5122" y="13124"/>
                    <a:pt x="5119" y="13117"/>
                  </a:cubicBezTo>
                  <a:cubicBezTo>
                    <a:pt x="5112" y="13094"/>
                    <a:pt x="5104" y="13071"/>
                    <a:pt x="5096" y="13049"/>
                  </a:cubicBezTo>
                  <a:cubicBezTo>
                    <a:pt x="5094" y="13042"/>
                    <a:pt x="5091" y="13034"/>
                    <a:pt x="5088" y="13027"/>
                  </a:cubicBezTo>
                  <a:cubicBezTo>
                    <a:pt x="5080" y="13005"/>
                    <a:pt x="5071" y="12983"/>
                    <a:pt x="5062" y="12962"/>
                  </a:cubicBezTo>
                  <a:cubicBezTo>
                    <a:pt x="5058" y="12954"/>
                    <a:pt x="5055" y="12946"/>
                    <a:pt x="5051" y="12938"/>
                  </a:cubicBezTo>
                  <a:cubicBezTo>
                    <a:pt x="5042" y="12918"/>
                    <a:pt x="5032" y="12898"/>
                    <a:pt x="5022" y="12878"/>
                  </a:cubicBezTo>
                  <a:cubicBezTo>
                    <a:pt x="5018" y="12869"/>
                    <a:pt x="5014" y="12860"/>
                    <a:pt x="5009" y="12852"/>
                  </a:cubicBezTo>
                  <a:cubicBezTo>
                    <a:pt x="5000" y="12833"/>
                    <a:pt x="4989" y="12815"/>
                    <a:pt x="4979" y="12796"/>
                  </a:cubicBezTo>
                  <a:cubicBezTo>
                    <a:pt x="4973" y="12787"/>
                    <a:pt x="4968" y="12777"/>
                    <a:pt x="4963" y="12768"/>
                  </a:cubicBezTo>
                  <a:cubicBezTo>
                    <a:pt x="4953" y="12751"/>
                    <a:pt x="4942" y="12734"/>
                    <a:pt x="4931" y="12717"/>
                  </a:cubicBezTo>
                  <a:cubicBezTo>
                    <a:pt x="4924" y="12707"/>
                    <a:pt x="4918" y="12697"/>
                    <a:pt x="4912" y="12687"/>
                  </a:cubicBezTo>
                  <a:cubicBezTo>
                    <a:pt x="4901" y="12671"/>
                    <a:pt x="4889" y="12654"/>
                    <a:pt x="4877" y="12638"/>
                  </a:cubicBezTo>
                  <a:cubicBezTo>
                    <a:pt x="4870" y="12628"/>
                    <a:pt x="4863" y="12617"/>
                    <a:pt x="4855" y="12607"/>
                  </a:cubicBezTo>
                  <a:cubicBezTo>
                    <a:pt x="4838" y="12584"/>
                    <a:pt x="4820" y="12561"/>
                    <a:pt x="4801" y="12539"/>
                  </a:cubicBezTo>
                  <a:cubicBezTo>
                    <a:pt x="4791" y="12526"/>
                    <a:pt x="4780" y="12514"/>
                    <a:pt x="4769" y="12502"/>
                  </a:cubicBezTo>
                  <a:cubicBezTo>
                    <a:pt x="4759" y="12490"/>
                    <a:pt x="4749" y="12479"/>
                    <a:pt x="4739" y="12468"/>
                  </a:cubicBezTo>
                  <a:cubicBezTo>
                    <a:pt x="4727" y="12456"/>
                    <a:pt x="4716" y="12444"/>
                    <a:pt x="4704" y="12432"/>
                  </a:cubicBezTo>
                  <a:cubicBezTo>
                    <a:pt x="4694" y="12421"/>
                    <a:pt x="4683" y="12410"/>
                    <a:pt x="4672" y="12399"/>
                  </a:cubicBezTo>
                  <a:cubicBezTo>
                    <a:pt x="4660" y="12388"/>
                    <a:pt x="4649" y="12377"/>
                    <a:pt x="4637" y="12366"/>
                  </a:cubicBezTo>
                  <a:cubicBezTo>
                    <a:pt x="4625" y="12355"/>
                    <a:pt x="4612" y="12343"/>
                    <a:pt x="4600" y="12332"/>
                  </a:cubicBezTo>
                  <a:cubicBezTo>
                    <a:pt x="4588" y="12322"/>
                    <a:pt x="4577" y="12313"/>
                    <a:pt x="4566" y="12303"/>
                  </a:cubicBezTo>
                  <a:cubicBezTo>
                    <a:pt x="4551" y="12291"/>
                    <a:pt x="4537" y="12279"/>
                    <a:pt x="4522" y="12267"/>
                  </a:cubicBezTo>
                  <a:cubicBezTo>
                    <a:pt x="4508" y="12256"/>
                    <a:pt x="4493" y="12244"/>
                    <a:pt x="4478" y="12233"/>
                  </a:cubicBezTo>
                  <a:cubicBezTo>
                    <a:pt x="4474" y="12230"/>
                    <a:pt x="4469" y="12226"/>
                    <a:pt x="4464" y="12223"/>
                  </a:cubicBezTo>
                  <a:cubicBezTo>
                    <a:pt x="4446" y="12209"/>
                    <a:pt x="4427" y="12196"/>
                    <a:pt x="4408" y="12183"/>
                  </a:cubicBezTo>
                  <a:cubicBezTo>
                    <a:pt x="4400" y="12178"/>
                    <a:pt x="4392" y="12172"/>
                    <a:pt x="4384" y="12167"/>
                  </a:cubicBezTo>
                  <a:cubicBezTo>
                    <a:pt x="4368" y="12157"/>
                    <a:pt x="4353" y="12147"/>
                    <a:pt x="4337" y="12137"/>
                  </a:cubicBezTo>
                  <a:cubicBezTo>
                    <a:pt x="4325" y="12130"/>
                    <a:pt x="4314" y="12123"/>
                    <a:pt x="4302" y="12116"/>
                  </a:cubicBezTo>
                  <a:cubicBezTo>
                    <a:pt x="4290" y="12109"/>
                    <a:pt x="4277" y="12101"/>
                    <a:pt x="4265" y="12094"/>
                  </a:cubicBezTo>
                  <a:cubicBezTo>
                    <a:pt x="4250" y="12086"/>
                    <a:pt x="4235" y="12078"/>
                    <a:pt x="4221" y="12070"/>
                  </a:cubicBezTo>
                  <a:cubicBezTo>
                    <a:pt x="4211" y="12065"/>
                    <a:pt x="4202" y="12060"/>
                    <a:pt x="4192" y="12055"/>
                  </a:cubicBezTo>
                  <a:cubicBezTo>
                    <a:pt x="4174" y="12046"/>
                    <a:pt x="4156" y="12037"/>
                    <a:pt x="4138" y="12028"/>
                  </a:cubicBezTo>
                  <a:cubicBezTo>
                    <a:pt x="4133" y="12026"/>
                    <a:pt x="4127" y="12023"/>
                    <a:pt x="4122" y="12021"/>
                  </a:cubicBezTo>
                  <a:cubicBezTo>
                    <a:pt x="3974" y="11952"/>
                    <a:pt x="3816" y="11900"/>
                    <a:pt x="3654" y="11867"/>
                  </a:cubicBezTo>
                  <a:cubicBezTo>
                    <a:pt x="3650" y="11866"/>
                    <a:pt x="3647" y="11865"/>
                    <a:pt x="3643" y="11864"/>
                  </a:cubicBezTo>
                  <a:cubicBezTo>
                    <a:pt x="3620" y="11860"/>
                    <a:pt x="3597" y="11856"/>
                    <a:pt x="3574" y="11852"/>
                  </a:cubicBezTo>
                  <a:cubicBezTo>
                    <a:pt x="3566" y="11851"/>
                    <a:pt x="3558" y="11849"/>
                    <a:pt x="3550" y="11848"/>
                  </a:cubicBezTo>
                  <a:cubicBezTo>
                    <a:pt x="3530" y="11845"/>
                    <a:pt x="3509" y="11842"/>
                    <a:pt x="3489" y="11839"/>
                  </a:cubicBezTo>
                  <a:cubicBezTo>
                    <a:pt x="3477" y="11838"/>
                    <a:pt x="3465" y="11837"/>
                    <a:pt x="3453" y="11835"/>
                  </a:cubicBezTo>
                  <a:cubicBezTo>
                    <a:pt x="3436" y="11833"/>
                    <a:pt x="3418" y="11832"/>
                    <a:pt x="3401" y="11830"/>
                  </a:cubicBezTo>
                  <a:cubicBezTo>
                    <a:pt x="3384" y="11829"/>
                    <a:pt x="3367" y="11828"/>
                    <a:pt x="3349" y="11827"/>
                  </a:cubicBezTo>
                  <a:cubicBezTo>
                    <a:pt x="3336" y="11826"/>
                    <a:pt x="3323" y="11825"/>
                    <a:pt x="3309" y="11824"/>
                  </a:cubicBezTo>
                  <a:cubicBezTo>
                    <a:pt x="3278" y="11823"/>
                    <a:pt x="3247" y="11822"/>
                    <a:pt x="3215" y="11822"/>
                  </a:cubicBezTo>
                  <a:cubicBezTo>
                    <a:pt x="2896" y="11822"/>
                    <a:pt x="2591" y="11888"/>
                    <a:pt x="2309" y="12019"/>
                  </a:cubicBezTo>
                  <a:cubicBezTo>
                    <a:pt x="2137" y="12099"/>
                    <a:pt x="1925" y="12038"/>
                    <a:pt x="1836" y="11883"/>
                  </a:cubicBezTo>
                  <a:cubicBezTo>
                    <a:pt x="1748" y="11727"/>
                    <a:pt x="1815" y="11537"/>
                    <a:pt x="1988" y="11457"/>
                  </a:cubicBezTo>
                  <a:cubicBezTo>
                    <a:pt x="2364" y="11282"/>
                    <a:pt x="2789" y="11189"/>
                    <a:pt x="3215" y="11189"/>
                  </a:cubicBezTo>
                  <a:close/>
                  <a:moveTo>
                    <a:pt x="6468" y="9271"/>
                  </a:moveTo>
                  <a:cubicBezTo>
                    <a:pt x="6624" y="9167"/>
                    <a:pt x="6844" y="9198"/>
                    <a:pt x="6959" y="9339"/>
                  </a:cubicBezTo>
                  <a:cubicBezTo>
                    <a:pt x="7074" y="9479"/>
                    <a:pt x="7040" y="9677"/>
                    <a:pt x="6884" y="9781"/>
                  </a:cubicBezTo>
                  <a:cubicBezTo>
                    <a:pt x="6371" y="10121"/>
                    <a:pt x="5915" y="10524"/>
                    <a:pt x="5529" y="10981"/>
                  </a:cubicBezTo>
                  <a:cubicBezTo>
                    <a:pt x="5460" y="11062"/>
                    <a:pt x="5355" y="11105"/>
                    <a:pt x="5249" y="11105"/>
                  </a:cubicBezTo>
                  <a:cubicBezTo>
                    <a:pt x="5175" y="11105"/>
                    <a:pt x="5100" y="11084"/>
                    <a:pt x="5037" y="11041"/>
                  </a:cubicBezTo>
                  <a:cubicBezTo>
                    <a:pt x="4882" y="10935"/>
                    <a:pt x="4853" y="10736"/>
                    <a:pt x="4970" y="10597"/>
                  </a:cubicBezTo>
                  <a:cubicBezTo>
                    <a:pt x="5397" y="10093"/>
                    <a:pt x="5901" y="9646"/>
                    <a:pt x="6468" y="9271"/>
                  </a:cubicBezTo>
                  <a:close/>
                  <a:moveTo>
                    <a:pt x="15132" y="9271"/>
                  </a:moveTo>
                  <a:cubicBezTo>
                    <a:pt x="15704" y="9649"/>
                    <a:pt x="16212" y="10100"/>
                    <a:pt x="16640" y="10610"/>
                  </a:cubicBezTo>
                  <a:cubicBezTo>
                    <a:pt x="16758" y="10749"/>
                    <a:pt x="16727" y="10947"/>
                    <a:pt x="16573" y="11053"/>
                  </a:cubicBezTo>
                  <a:cubicBezTo>
                    <a:pt x="16509" y="11096"/>
                    <a:pt x="16435" y="11117"/>
                    <a:pt x="16361" y="11117"/>
                  </a:cubicBezTo>
                  <a:cubicBezTo>
                    <a:pt x="16255" y="11117"/>
                    <a:pt x="16150" y="11074"/>
                    <a:pt x="16081" y="10992"/>
                  </a:cubicBezTo>
                  <a:cubicBezTo>
                    <a:pt x="15693" y="10531"/>
                    <a:pt x="15234" y="10123"/>
                    <a:pt x="14716" y="9781"/>
                  </a:cubicBezTo>
                  <a:cubicBezTo>
                    <a:pt x="14560" y="9677"/>
                    <a:pt x="14526" y="9479"/>
                    <a:pt x="14641" y="9338"/>
                  </a:cubicBezTo>
                  <a:cubicBezTo>
                    <a:pt x="14756" y="9198"/>
                    <a:pt x="14976" y="9167"/>
                    <a:pt x="15132" y="9271"/>
                  </a:cubicBezTo>
                  <a:close/>
                  <a:moveTo>
                    <a:pt x="10800" y="6705"/>
                  </a:moveTo>
                  <a:lnTo>
                    <a:pt x="10277" y="8307"/>
                  </a:lnTo>
                  <a:lnTo>
                    <a:pt x="10800" y="8790"/>
                  </a:lnTo>
                  <a:lnTo>
                    <a:pt x="11323" y="8307"/>
                  </a:lnTo>
                  <a:close/>
                  <a:moveTo>
                    <a:pt x="9979" y="6014"/>
                  </a:moveTo>
                  <a:lnTo>
                    <a:pt x="11621" y="6014"/>
                  </a:lnTo>
                  <a:cubicBezTo>
                    <a:pt x="12941" y="6014"/>
                    <a:pt x="14015" y="6982"/>
                    <a:pt x="14015" y="8171"/>
                  </a:cubicBezTo>
                  <a:lnTo>
                    <a:pt x="14015" y="10094"/>
                  </a:lnTo>
                  <a:cubicBezTo>
                    <a:pt x="14015" y="10269"/>
                    <a:pt x="13858" y="10411"/>
                    <a:pt x="13664" y="10411"/>
                  </a:cubicBezTo>
                  <a:cubicBezTo>
                    <a:pt x="13470" y="10411"/>
                    <a:pt x="13313" y="10269"/>
                    <a:pt x="13313" y="10094"/>
                  </a:cubicBezTo>
                  <a:lnTo>
                    <a:pt x="13313" y="8171"/>
                  </a:lnTo>
                  <a:cubicBezTo>
                    <a:pt x="13313" y="7331"/>
                    <a:pt x="12554" y="6647"/>
                    <a:pt x="11621" y="6647"/>
                  </a:cubicBezTo>
                  <a:lnTo>
                    <a:pt x="11513" y="6647"/>
                  </a:lnTo>
                  <a:lnTo>
                    <a:pt x="12055" y="8306"/>
                  </a:lnTo>
                  <a:cubicBezTo>
                    <a:pt x="12091" y="8416"/>
                    <a:pt x="12058" y="8535"/>
                    <a:pt x="11969" y="8617"/>
                  </a:cubicBezTo>
                  <a:lnTo>
                    <a:pt x="11051" y="9464"/>
                  </a:lnTo>
                  <a:cubicBezTo>
                    <a:pt x="10985" y="9525"/>
                    <a:pt x="10895" y="9559"/>
                    <a:pt x="10800" y="9559"/>
                  </a:cubicBezTo>
                  <a:cubicBezTo>
                    <a:pt x="10705" y="9559"/>
                    <a:pt x="10615" y="9525"/>
                    <a:pt x="10549" y="9464"/>
                  </a:cubicBezTo>
                  <a:lnTo>
                    <a:pt x="9631" y="8617"/>
                  </a:lnTo>
                  <a:cubicBezTo>
                    <a:pt x="9542" y="8535"/>
                    <a:pt x="9509" y="8416"/>
                    <a:pt x="9545" y="8306"/>
                  </a:cubicBezTo>
                  <a:lnTo>
                    <a:pt x="10087" y="6647"/>
                  </a:lnTo>
                  <a:lnTo>
                    <a:pt x="9979" y="6647"/>
                  </a:lnTo>
                  <a:cubicBezTo>
                    <a:pt x="9046" y="6647"/>
                    <a:pt x="8287" y="7331"/>
                    <a:pt x="8287" y="8171"/>
                  </a:cubicBezTo>
                  <a:lnTo>
                    <a:pt x="8287" y="10094"/>
                  </a:lnTo>
                  <a:cubicBezTo>
                    <a:pt x="8287" y="10269"/>
                    <a:pt x="8130" y="10411"/>
                    <a:pt x="7936" y="10411"/>
                  </a:cubicBezTo>
                  <a:cubicBezTo>
                    <a:pt x="7742" y="10411"/>
                    <a:pt x="7585" y="10269"/>
                    <a:pt x="7585" y="10094"/>
                  </a:cubicBezTo>
                  <a:lnTo>
                    <a:pt x="7585" y="8171"/>
                  </a:lnTo>
                  <a:cubicBezTo>
                    <a:pt x="7585" y="6982"/>
                    <a:pt x="8659" y="6014"/>
                    <a:pt x="9979" y="6014"/>
                  </a:cubicBezTo>
                  <a:close/>
                  <a:moveTo>
                    <a:pt x="11621" y="2467"/>
                  </a:moveTo>
                  <a:cubicBezTo>
                    <a:pt x="11058" y="2899"/>
                    <a:pt x="10337" y="3141"/>
                    <a:pt x="9590" y="3141"/>
                  </a:cubicBezTo>
                  <a:cubicBezTo>
                    <a:pt x="9328" y="3141"/>
                    <a:pt x="9070" y="3111"/>
                    <a:pt x="8819" y="3054"/>
                  </a:cubicBezTo>
                  <a:lnTo>
                    <a:pt x="8819" y="3430"/>
                  </a:lnTo>
                  <a:cubicBezTo>
                    <a:pt x="8819" y="4414"/>
                    <a:pt x="9708" y="5215"/>
                    <a:pt x="10800" y="5215"/>
                  </a:cubicBezTo>
                  <a:cubicBezTo>
                    <a:pt x="11892" y="5215"/>
                    <a:pt x="12781" y="4414"/>
                    <a:pt x="12781" y="3430"/>
                  </a:cubicBezTo>
                  <a:lnTo>
                    <a:pt x="12781" y="3079"/>
                  </a:lnTo>
                  <a:cubicBezTo>
                    <a:pt x="12335" y="2981"/>
                    <a:pt x="11934" y="2769"/>
                    <a:pt x="11621" y="2467"/>
                  </a:cubicBezTo>
                  <a:close/>
                  <a:moveTo>
                    <a:pt x="10800" y="0"/>
                  </a:moveTo>
                  <a:cubicBezTo>
                    <a:pt x="10843" y="0"/>
                    <a:pt x="10886" y="1"/>
                    <a:pt x="10928" y="3"/>
                  </a:cubicBezTo>
                  <a:cubicBezTo>
                    <a:pt x="10947" y="4"/>
                    <a:pt x="10965" y="5"/>
                    <a:pt x="10983" y="6"/>
                  </a:cubicBezTo>
                  <a:cubicBezTo>
                    <a:pt x="11006" y="8"/>
                    <a:pt x="11030" y="9"/>
                    <a:pt x="11053" y="11"/>
                  </a:cubicBezTo>
                  <a:cubicBezTo>
                    <a:pt x="11077" y="13"/>
                    <a:pt x="11100" y="16"/>
                    <a:pt x="11124" y="18"/>
                  </a:cubicBezTo>
                  <a:cubicBezTo>
                    <a:pt x="11141" y="20"/>
                    <a:pt x="11157" y="22"/>
                    <a:pt x="11174" y="24"/>
                  </a:cubicBezTo>
                  <a:cubicBezTo>
                    <a:pt x="11201" y="27"/>
                    <a:pt x="11228" y="31"/>
                    <a:pt x="11255" y="35"/>
                  </a:cubicBezTo>
                  <a:cubicBezTo>
                    <a:pt x="11267" y="37"/>
                    <a:pt x="11279" y="39"/>
                    <a:pt x="11291" y="41"/>
                  </a:cubicBezTo>
                  <a:cubicBezTo>
                    <a:pt x="11322" y="46"/>
                    <a:pt x="11352" y="52"/>
                    <a:pt x="11382" y="58"/>
                  </a:cubicBezTo>
                  <a:cubicBezTo>
                    <a:pt x="11389" y="59"/>
                    <a:pt x="11396" y="61"/>
                    <a:pt x="11404" y="62"/>
                  </a:cubicBezTo>
                  <a:cubicBezTo>
                    <a:pt x="11437" y="69"/>
                    <a:pt x="11471" y="77"/>
                    <a:pt x="11504" y="85"/>
                  </a:cubicBezTo>
                  <a:cubicBezTo>
                    <a:pt x="11505" y="85"/>
                    <a:pt x="11507" y="86"/>
                    <a:pt x="11509" y="86"/>
                  </a:cubicBezTo>
                  <a:cubicBezTo>
                    <a:pt x="11689" y="131"/>
                    <a:pt x="11862" y="192"/>
                    <a:pt x="12026" y="268"/>
                  </a:cubicBezTo>
                  <a:cubicBezTo>
                    <a:pt x="12038" y="274"/>
                    <a:pt x="12050" y="279"/>
                    <a:pt x="12061" y="285"/>
                  </a:cubicBezTo>
                  <a:cubicBezTo>
                    <a:pt x="12081" y="294"/>
                    <a:pt x="12100" y="304"/>
                    <a:pt x="12119" y="313"/>
                  </a:cubicBezTo>
                  <a:cubicBezTo>
                    <a:pt x="12138" y="323"/>
                    <a:pt x="12156" y="332"/>
                    <a:pt x="12174" y="342"/>
                  </a:cubicBezTo>
                  <a:cubicBezTo>
                    <a:pt x="12189" y="350"/>
                    <a:pt x="12203" y="358"/>
                    <a:pt x="12217" y="366"/>
                  </a:cubicBezTo>
                  <a:cubicBezTo>
                    <a:pt x="12240" y="379"/>
                    <a:pt x="12263" y="392"/>
                    <a:pt x="12286" y="406"/>
                  </a:cubicBezTo>
                  <a:cubicBezTo>
                    <a:pt x="12296" y="412"/>
                    <a:pt x="12306" y="418"/>
                    <a:pt x="12315" y="424"/>
                  </a:cubicBezTo>
                  <a:cubicBezTo>
                    <a:pt x="12342" y="440"/>
                    <a:pt x="12369" y="457"/>
                    <a:pt x="12395" y="475"/>
                  </a:cubicBezTo>
                  <a:cubicBezTo>
                    <a:pt x="12401" y="479"/>
                    <a:pt x="12407" y="483"/>
                    <a:pt x="12413" y="487"/>
                  </a:cubicBezTo>
                  <a:cubicBezTo>
                    <a:pt x="12443" y="507"/>
                    <a:pt x="12472" y="528"/>
                    <a:pt x="12501" y="549"/>
                  </a:cubicBezTo>
                  <a:cubicBezTo>
                    <a:pt x="12504" y="551"/>
                    <a:pt x="12506" y="553"/>
                    <a:pt x="12509" y="555"/>
                  </a:cubicBezTo>
                  <a:cubicBezTo>
                    <a:pt x="12521" y="564"/>
                    <a:pt x="12534" y="573"/>
                    <a:pt x="12546" y="582"/>
                  </a:cubicBezTo>
                  <a:cubicBezTo>
                    <a:pt x="12550" y="585"/>
                    <a:pt x="12553" y="588"/>
                    <a:pt x="12557" y="591"/>
                  </a:cubicBezTo>
                  <a:cubicBezTo>
                    <a:pt x="12567" y="599"/>
                    <a:pt x="12577" y="608"/>
                    <a:pt x="12587" y="616"/>
                  </a:cubicBezTo>
                  <a:cubicBezTo>
                    <a:pt x="12599" y="626"/>
                    <a:pt x="12611" y="636"/>
                    <a:pt x="12623" y="646"/>
                  </a:cubicBezTo>
                  <a:cubicBezTo>
                    <a:pt x="12645" y="664"/>
                    <a:pt x="12667" y="683"/>
                    <a:pt x="12688" y="702"/>
                  </a:cubicBezTo>
                  <a:cubicBezTo>
                    <a:pt x="12697" y="710"/>
                    <a:pt x="12706" y="718"/>
                    <a:pt x="12715" y="726"/>
                  </a:cubicBezTo>
                  <a:cubicBezTo>
                    <a:pt x="12738" y="747"/>
                    <a:pt x="12761" y="769"/>
                    <a:pt x="12783" y="791"/>
                  </a:cubicBezTo>
                  <a:cubicBezTo>
                    <a:pt x="12787" y="795"/>
                    <a:pt x="12792" y="799"/>
                    <a:pt x="12796" y="804"/>
                  </a:cubicBezTo>
                  <a:cubicBezTo>
                    <a:pt x="12900" y="908"/>
                    <a:pt x="12992" y="1019"/>
                    <a:pt x="13074" y="1136"/>
                  </a:cubicBezTo>
                  <a:cubicBezTo>
                    <a:pt x="13082" y="1148"/>
                    <a:pt x="13090" y="1159"/>
                    <a:pt x="13098" y="1171"/>
                  </a:cubicBezTo>
                  <a:cubicBezTo>
                    <a:pt x="13111" y="1191"/>
                    <a:pt x="13124" y="1211"/>
                    <a:pt x="13136" y="1230"/>
                  </a:cubicBezTo>
                  <a:cubicBezTo>
                    <a:pt x="13146" y="1247"/>
                    <a:pt x="13157" y="1264"/>
                    <a:pt x="13167" y="1281"/>
                  </a:cubicBezTo>
                  <a:cubicBezTo>
                    <a:pt x="13177" y="1298"/>
                    <a:pt x="13187" y="1315"/>
                    <a:pt x="13197" y="1333"/>
                  </a:cubicBezTo>
                  <a:cubicBezTo>
                    <a:pt x="13208" y="1353"/>
                    <a:pt x="13219" y="1373"/>
                    <a:pt x="13230" y="1394"/>
                  </a:cubicBezTo>
                  <a:cubicBezTo>
                    <a:pt x="13238" y="1409"/>
                    <a:pt x="13246" y="1425"/>
                    <a:pt x="13253" y="1440"/>
                  </a:cubicBezTo>
                  <a:cubicBezTo>
                    <a:pt x="13265" y="1464"/>
                    <a:pt x="13276" y="1487"/>
                    <a:pt x="13287" y="1511"/>
                  </a:cubicBezTo>
                  <a:cubicBezTo>
                    <a:pt x="13293" y="1525"/>
                    <a:pt x="13299" y="1538"/>
                    <a:pt x="13305" y="1552"/>
                  </a:cubicBezTo>
                  <a:cubicBezTo>
                    <a:pt x="13316" y="1578"/>
                    <a:pt x="13326" y="1605"/>
                    <a:pt x="13337" y="1631"/>
                  </a:cubicBezTo>
                  <a:cubicBezTo>
                    <a:pt x="13341" y="1643"/>
                    <a:pt x="13346" y="1656"/>
                    <a:pt x="13350" y="1668"/>
                  </a:cubicBezTo>
                  <a:cubicBezTo>
                    <a:pt x="13361" y="1696"/>
                    <a:pt x="13370" y="1725"/>
                    <a:pt x="13379" y="1754"/>
                  </a:cubicBezTo>
                  <a:cubicBezTo>
                    <a:pt x="13383" y="1765"/>
                    <a:pt x="13387" y="1776"/>
                    <a:pt x="13390" y="1787"/>
                  </a:cubicBezTo>
                  <a:cubicBezTo>
                    <a:pt x="13399" y="1817"/>
                    <a:pt x="13407" y="1848"/>
                    <a:pt x="13415" y="1879"/>
                  </a:cubicBezTo>
                  <a:cubicBezTo>
                    <a:pt x="13418" y="1889"/>
                    <a:pt x="13420" y="1899"/>
                    <a:pt x="13423" y="1909"/>
                  </a:cubicBezTo>
                  <a:cubicBezTo>
                    <a:pt x="13430" y="1941"/>
                    <a:pt x="13437" y="1973"/>
                    <a:pt x="13443" y="2005"/>
                  </a:cubicBezTo>
                  <a:cubicBezTo>
                    <a:pt x="13445" y="2014"/>
                    <a:pt x="13447" y="2024"/>
                    <a:pt x="13449" y="2034"/>
                  </a:cubicBezTo>
                  <a:cubicBezTo>
                    <a:pt x="13455" y="2066"/>
                    <a:pt x="13459" y="2098"/>
                    <a:pt x="13464" y="2131"/>
                  </a:cubicBezTo>
                  <a:cubicBezTo>
                    <a:pt x="13465" y="2141"/>
                    <a:pt x="13467" y="2151"/>
                    <a:pt x="13468" y="2161"/>
                  </a:cubicBezTo>
                  <a:cubicBezTo>
                    <a:pt x="13472" y="2194"/>
                    <a:pt x="13474" y="2227"/>
                    <a:pt x="13477" y="2260"/>
                  </a:cubicBezTo>
                  <a:cubicBezTo>
                    <a:pt x="13477" y="2270"/>
                    <a:pt x="13479" y="2279"/>
                    <a:pt x="13479" y="2289"/>
                  </a:cubicBezTo>
                  <a:cubicBezTo>
                    <a:pt x="13482" y="2331"/>
                    <a:pt x="13483" y="2374"/>
                    <a:pt x="13483" y="2417"/>
                  </a:cubicBezTo>
                  <a:lnTo>
                    <a:pt x="13483" y="3430"/>
                  </a:lnTo>
                  <a:cubicBezTo>
                    <a:pt x="13483" y="4763"/>
                    <a:pt x="12279" y="5848"/>
                    <a:pt x="10800" y="5848"/>
                  </a:cubicBezTo>
                  <a:cubicBezTo>
                    <a:pt x="9321" y="5848"/>
                    <a:pt x="8117" y="4763"/>
                    <a:pt x="8117" y="3430"/>
                  </a:cubicBezTo>
                  <a:lnTo>
                    <a:pt x="8117" y="2417"/>
                  </a:lnTo>
                  <a:cubicBezTo>
                    <a:pt x="8117" y="2372"/>
                    <a:pt x="8119" y="2327"/>
                    <a:pt x="8122" y="2282"/>
                  </a:cubicBezTo>
                  <a:cubicBezTo>
                    <a:pt x="8122" y="2275"/>
                    <a:pt x="8123" y="2267"/>
                    <a:pt x="8123" y="2259"/>
                  </a:cubicBezTo>
                  <a:cubicBezTo>
                    <a:pt x="8126" y="2214"/>
                    <a:pt x="8131" y="2168"/>
                    <a:pt x="8137" y="2123"/>
                  </a:cubicBezTo>
                  <a:cubicBezTo>
                    <a:pt x="8137" y="2122"/>
                    <a:pt x="8137" y="2121"/>
                    <a:pt x="8138" y="2120"/>
                  </a:cubicBezTo>
                  <a:cubicBezTo>
                    <a:pt x="8157" y="1974"/>
                    <a:pt x="8192" y="1830"/>
                    <a:pt x="8241" y="1689"/>
                  </a:cubicBezTo>
                  <a:cubicBezTo>
                    <a:pt x="8243" y="1683"/>
                    <a:pt x="8246" y="1677"/>
                    <a:pt x="8248" y="1671"/>
                  </a:cubicBezTo>
                  <a:cubicBezTo>
                    <a:pt x="8296" y="1537"/>
                    <a:pt x="8357" y="1407"/>
                    <a:pt x="8431" y="1282"/>
                  </a:cubicBezTo>
                  <a:cubicBezTo>
                    <a:pt x="8522" y="1128"/>
                    <a:pt x="8735" y="1070"/>
                    <a:pt x="8906" y="1152"/>
                  </a:cubicBezTo>
                  <a:cubicBezTo>
                    <a:pt x="9077" y="1234"/>
                    <a:pt x="9142" y="1426"/>
                    <a:pt x="9051" y="1580"/>
                  </a:cubicBezTo>
                  <a:cubicBezTo>
                    <a:pt x="8941" y="1766"/>
                    <a:pt x="8869" y="1970"/>
                    <a:pt x="8837" y="2179"/>
                  </a:cubicBezTo>
                  <a:cubicBezTo>
                    <a:pt x="8837" y="2182"/>
                    <a:pt x="8837" y="2184"/>
                    <a:pt x="8836" y="2186"/>
                  </a:cubicBezTo>
                  <a:cubicBezTo>
                    <a:pt x="8831" y="2220"/>
                    <a:pt x="8828" y="2253"/>
                    <a:pt x="8825" y="2287"/>
                  </a:cubicBezTo>
                  <a:cubicBezTo>
                    <a:pt x="8825" y="2289"/>
                    <a:pt x="8825" y="2291"/>
                    <a:pt x="8824" y="2293"/>
                  </a:cubicBezTo>
                  <a:cubicBezTo>
                    <a:pt x="8822" y="2323"/>
                    <a:pt x="8821" y="2353"/>
                    <a:pt x="8820" y="2383"/>
                  </a:cubicBezTo>
                  <a:cubicBezTo>
                    <a:pt x="8820" y="2387"/>
                    <a:pt x="8820" y="2391"/>
                    <a:pt x="8820" y="2395"/>
                  </a:cubicBezTo>
                  <a:cubicBezTo>
                    <a:pt x="9068" y="2470"/>
                    <a:pt x="9326" y="2508"/>
                    <a:pt x="9590" y="2508"/>
                  </a:cubicBezTo>
                  <a:cubicBezTo>
                    <a:pt x="10277" y="2508"/>
                    <a:pt x="10935" y="2244"/>
                    <a:pt x="11396" y="1784"/>
                  </a:cubicBezTo>
                  <a:cubicBezTo>
                    <a:pt x="11469" y="1711"/>
                    <a:pt x="11576" y="1672"/>
                    <a:pt x="11685" y="1680"/>
                  </a:cubicBezTo>
                  <a:cubicBezTo>
                    <a:pt x="11794" y="1688"/>
                    <a:pt x="11892" y="1741"/>
                    <a:pt x="11952" y="1823"/>
                  </a:cubicBezTo>
                  <a:cubicBezTo>
                    <a:pt x="12152" y="2102"/>
                    <a:pt x="12444" y="2309"/>
                    <a:pt x="12781" y="2419"/>
                  </a:cubicBezTo>
                  <a:lnTo>
                    <a:pt x="12781" y="2417"/>
                  </a:lnTo>
                  <a:cubicBezTo>
                    <a:pt x="12781" y="2385"/>
                    <a:pt x="12780" y="2354"/>
                    <a:pt x="12778" y="2322"/>
                  </a:cubicBezTo>
                  <a:cubicBezTo>
                    <a:pt x="12777" y="2315"/>
                    <a:pt x="12776" y="2308"/>
                    <a:pt x="12776" y="2301"/>
                  </a:cubicBezTo>
                  <a:cubicBezTo>
                    <a:pt x="12774" y="2276"/>
                    <a:pt x="12772" y="2252"/>
                    <a:pt x="12769" y="2227"/>
                  </a:cubicBezTo>
                  <a:cubicBezTo>
                    <a:pt x="12768" y="2220"/>
                    <a:pt x="12767" y="2213"/>
                    <a:pt x="12766" y="2205"/>
                  </a:cubicBezTo>
                  <a:cubicBezTo>
                    <a:pt x="12763" y="2181"/>
                    <a:pt x="12759" y="2157"/>
                    <a:pt x="12755" y="2133"/>
                  </a:cubicBezTo>
                  <a:cubicBezTo>
                    <a:pt x="12754" y="2126"/>
                    <a:pt x="12752" y="2119"/>
                    <a:pt x="12751" y="2112"/>
                  </a:cubicBezTo>
                  <a:cubicBezTo>
                    <a:pt x="12746" y="2088"/>
                    <a:pt x="12741" y="2064"/>
                    <a:pt x="12736" y="2040"/>
                  </a:cubicBezTo>
                  <a:cubicBezTo>
                    <a:pt x="12734" y="2033"/>
                    <a:pt x="12732" y="2026"/>
                    <a:pt x="12730" y="2019"/>
                  </a:cubicBezTo>
                  <a:cubicBezTo>
                    <a:pt x="12724" y="1996"/>
                    <a:pt x="12718" y="1972"/>
                    <a:pt x="12711" y="1949"/>
                  </a:cubicBezTo>
                  <a:cubicBezTo>
                    <a:pt x="12709" y="1942"/>
                    <a:pt x="12706" y="1935"/>
                    <a:pt x="12704" y="1928"/>
                  </a:cubicBezTo>
                  <a:cubicBezTo>
                    <a:pt x="12697" y="1905"/>
                    <a:pt x="12689" y="1882"/>
                    <a:pt x="12681" y="1860"/>
                  </a:cubicBezTo>
                  <a:cubicBezTo>
                    <a:pt x="12678" y="1852"/>
                    <a:pt x="12675" y="1845"/>
                    <a:pt x="12673" y="1837"/>
                  </a:cubicBezTo>
                  <a:cubicBezTo>
                    <a:pt x="12664" y="1816"/>
                    <a:pt x="12656" y="1794"/>
                    <a:pt x="12646" y="1773"/>
                  </a:cubicBezTo>
                  <a:cubicBezTo>
                    <a:pt x="12643" y="1765"/>
                    <a:pt x="12639" y="1757"/>
                    <a:pt x="12636" y="1749"/>
                  </a:cubicBezTo>
                  <a:cubicBezTo>
                    <a:pt x="12627" y="1729"/>
                    <a:pt x="12617" y="1709"/>
                    <a:pt x="12607" y="1689"/>
                  </a:cubicBezTo>
                  <a:cubicBezTo>
                    <a:pt x="12603" y="1680"/>
                    <a:pt x="12599" y="1671"/>
                    <a:pt x="12594" y="1662"/>
                  </a:cubicBezTo>
                  <a:cubicBezTo>
                    <a:pt x="12584" y="1644"/>
                    <a:pt x="12574" y="1625"/>
                    <a:pt x="12564" y="1607"/>
                  </a:cubicBezTo>
                  <a:cubicBezTo>
                    <a:pt x="12558" y="1598"/>
                    <a:pt x="12553" y="1588"/>
                    <a:pt x="12548" y="1579"/>
                  </a:cubicBezTo>
                  <a:cubicBezTo>
                    <a:pt x="12537" y="1561"/>
                    <a:pt x="12527" y="1545"/>
                    <a:pt x="12516" y="1528"/>
                  </a:cubicBezTo>
                  <a:cubicBezTo>
                    <a:pt x="12509" y="1518"/>
                    <a:pt x="12503" y="1508"/>
                    <a:pt x="12497" y="1498"/>
                  </a:cubicBezTo>
                  <a:cubicBezTo>
                    <a:pt x="12486" y="1482"/>
                    <a:pt x="12474" y="1466"/>
                    <a:pt x="12463" y="1450"/>
                  </a:cubicBezTo>
                  <a:cubicBezTo>
                    <a:pt x="12452" y="1435"/>
                    <a:pt x="12442" y="1421"/>
                    <a:pt x="12431" y="1407"/>
                  </a:cubicBezTo>
                  <a:cubicBezTo>
                    <a:pt x="12416" y="1387"/>
                    <a:pt x="12402" y="1368"/>
                    <a:pt x="12386" y="1350"/>
                  </a:cubicBezTo>
                  <a:cubicBezTo>
                    <a:pt x="12375" y="1336"/>
                    <a:pt x="12364" y="1324"/>
                    <a:pt x="12352" y="1311"/>
                  </a:cubicBezTo>
                  <a:cubicBezTo>
                    <a:pt x="12343" y="1300"/>
                    <a:pt x="12333" y="1289"/>
                    <a:pt x="12324" y="1279"/>
                  </a:cubicBezTo>
                  <a:cubicBezTo>
                    <a:pt x="12312" y="1266"/>
                    <a:pt x="12300" y="1254"/>
                    <a:pt x="12288" y="1242"/>
                  </a:cubicBezTo>
                  <a:cubicBezTo>
                    <a:pt x="12278" y="1231"/>
                    <a:pt x="12267" y="1220"/>
                    <a:pt x="12257" y="1210"/>
                  </a:cubicBezTo>
                  <a:cubicBezTo>
                    <a:pt x="12245" y="1198"/>
                    <a:pt x="12233" y="1187"/>
                    <a:pt x="12221" y="1176"/>
                  </a:cubicBezTo>
                  <a:cubicBezTo>
                    <a:pt x="12209" y="1165"/>
                    <a:pt x="12197" y="1154"/>
                    <a:pt x="12185" y="1143"/>
                  </a:cubicBezTo>
                  <a:cubicBezTo>
                    <a:pt x="12173" y="1133"/>
                    <a:pt x="12162" y="1123"/>
                    <a:pt x="12150" y="1113"/>
                  </a:cubicBezTo>
                  <a:cubicBezTo>
                    <a:pt x="12136" y="1101"/>
                    <a:pt x="12122" y="1090"/>
                    <a:pt x="12108" y="1079"/>
                  </a:cubicBezTo>
                  <a:cubicBezTo>
                    <a:pt x="12093" y="1067"/>
                    <a:pt x="12078" y="1055"/>
                    <a:pt x="12062" y="1043"/>
                  </a:cubicBezTo>
                  <a:cubicBezTo>
                    <a:pt x="12058" y="1040"/>
                    <a:pt x="12054" y="1038"/>
                    <a:pt x="12050" y="1035"/>
                  </a:cubicBezTo>
                  <a:cubicBezTo>
                    <a:pt x="12031" y="1021"/>
                    <a:pt x="12012" y="1007"/>
                    <a:pt x="11992" y="994"/>
                  </a:cubicBezTo>
                  <a:cubicBezTo>
                    <a:pt x="11985" y="988"/>
                    <a:pt x="11977" y="983"/>
                    <a:pt x="11969" y="978"/>
                  </a:cubicBezTo>
                  <a:cubicBezTo>
                    <a:pt x="11953" y="968"/>
                    <a:pt x="11937" y="957"/>
                    <a:pt x="11921" y="947"/>
                  </a:cubicBezTo>
                  <a:cubicBezTo>
                    <a:pt x="11910" y="940"/>
                    <a:pt x="11899" y="934"/>
                    <a:pt x="11888" y="927"/>
                  </a:cubicBezTo>
                  <a:cubicBezTo>
                    <a:pt x="11875" y="919"/>
                    <a:pt x="11862" y="912"/>
                    <a:pt x="11849" y="905"/>
                  </a:cubicBezTo>
                  <a:cubicBezTo>
                    <a:pt x="11835" y="897"/>
                    <a:pt x="11820" y="889"/>
                    <a:pt x="11806" y="881"/>
                  </a:cubicBezTo>
                  <a:cubicBezTo>
                    <a:pt x="11796" y="876"/>
                    <a:pt x="11786" y="871"/>
                    <a:pt x="11776" y="866"/>
                  </a:cubicBezTo>
                  <a:cubicBezTo>
                    <a:pt x="11759" y="857"/>
                    <a:pt x="11741" y="848"/>
                    <a:pt x="11723" y="839"/>
                  </a:cubicBezTo>
                  <a:cubicBezTo>
                    <a:pt x="11718" y="836"/>
                    <a:pt x="11712" y="834"/>
                    <a:pt x="11706" y="831"/>
                  </a:cubicBezTo>
                  <a:cubicBezTo>
                    <a:pt x="11558" y="763"/>
                    <a:pt x="11401" y="711"/>
                    <a:pt x="11239" y="678"/>
                  </a:cubicBezTo>
                  <a:cubicBezTo>
                    <a:pt x="11235" y="677"/>
                    <a:pt x="11232" y="676"/>
                    <a:pt x="11228" y="675"/>
                  </a:cubicBezTo>
                  <a:cubicBezTo>
                    <a:pt x="11205" y="671"/>
                    <a:pt x="11182" y="667"/>
                    <a:pt x="11159" y="663"/>
                  </a:cubicBezTo>
                  <a:cubicBezTo>
                    <a:pt x="11151" y="661"/>
                    <a:pt x="11143" y="660"/>
                    <a:pt x="11135" y="659"/>
                  </a:cubicBezTo>
                  <a:cubicBezTo>
                    <a:pt x="11115" y="656"/>
                    <a:pt x="11094" y="653"/>
                    <a:pt x="11074" y="650"/>
                  </a:cubicBezTo>
                  <a:cubicBezTo>
                    <a:pt x="11062" y="649"/>
                    <a:pt x="11050" y="647"/>
                    <a:pt x="11038" y="646"/>
                  </a:cubicBezTo>
                  <a:cubicBezTo>
                    <a:pt x="11021" y="644"/>
                    <a:pt x="11003" y="642"/>
                    <a:pt x="10986" y="641"/>
                  </a:cubicBezTo>
                  <a:cubicBezTo>
                    <a:pt x="10969" y="639"/>
                    <a:pt x="10951" y="638"/>
                    <a:pt x="10934" y="637"/>
                  </a:cubicBezTo>
                  <a:cubicBezTo>
                    <a:pt x="10921" y="637"/>
                    <a:pt x="10908" y="636"/>
                    <a:pt x="10894" y="635"/>
                  </a:cubicBezTo>
                  <a:cubicBezTo>
                    <a:pt x="10863" y="634"/>
                    <a:pt x="10832" y="633"/>
                    <a:pt x="10800" y="633"/>
                  </a:cubicBezTo>
                  <a:cubicBezTo>
                    <a:pt x="10481" y="633"/>
                    <a:pt x="10176" y="699"/>
                    <a:pt x="9894" y="830"/>
                  </a:cubicBezTo>
                  <a:cubicBezTo>
                    <a:pt x="9722" y="910"/>
                    <a:pt x="9510" y="849"/>
                    <a:pt x="9421" y="693"/>
                  </a:cubicBezTo>
                  <a:cubicBezTo>
                    <a:pt x="9332" y="538"/>
                    <a:pt x="9400" y="347"/>
                    <a:pt x="9573" y="267"/>
                  </a:cubicBezTo>
                  <a:cubicBezTo>
                    <a:pt x="9949" y="92"/>
                    <a:pt x="10374" y="0"/>
                    <a:pt x="10800" y="0"/>
                  </a:cubicBezTo>
                  <a:close/>
                </a:path>
              </a:pathLst>
            </a:custGeom>
            <a:solidFill>
              <a:schemeClr val="accent2"/>
            </a:solidFill>
            <a:ln w="12700">
              <a:miter lim="400000"/>
            </a:ln>
          </p:spPr>
          <p:txBody>
            <a:bodyPr lIns="45719" rIns="45719" anchor="ctr"/>
            <a:lstStyle/>
            <a:p>
              <a:pPr algn="l" defTabSz="914400">
                <a:defRPr sz="1800" b="0">
                  <a:latin typeface="Calibri"/>
                  <a:ea typeface="Calibri"/>
                  <a:cs typeface="Calibri"/>
                  <a:sym typeface="Calibri"/>
                </a:defRPr>
              </a:pPr>
              <a:endParaRPr/>
            </a:p>
          </p:txBody>
        </p:sp>
      </p:grpSp>
      <p:sp>
        <p:nvSpPr>
          <p:cNvPr id="47" name="Rectangle: Rounded Corners 46">
            <a:extLst>
              <a:ext uri="{FF2B5EF4-FFF2-40B4-BE49-F238E27FC236}">
                <a16:creationId xmlns:a16="http://schemas.microsoft.com/office/drawing/2014/main" id="{E583AA37-068B-4DA8-90BC-47C7697EC0A0}"/>
              </a:ext>
            </a:extLst>
          </p:cNvPr>
          <p:cNvSpPr/>
          <p:nvPr/>
        </p:nvSpPr>
        <p:spPr>
          <a:xfrm>
            <a:off x="4824396" y="1661477"/>
            <a:ext cx="1211720" cy="441445"/>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a:solidFill>
                  <a:schemeClr val="tx2"/>
                </a:solidFill>
                <a:latin typeface="Century Gothic" panose="020B0502020202020204" pitchFamily="34" charset="0"/>
              </a:rPr>
              <a:t>Harvesting</a:t>
            </a:r>
            <a:endParaRPr lang="en-MY" sz="1000" b="1" dirty="0">
              <a:solidFill>
                <a:schemeClr val="tx2"/>
              </a:solidFill>
              <a:latin typeface="Century Gothic" panose="020B0502020202020204" pitchFamily="34" charset="0"/>
            </a:endParaRPr>
          </a:p>
        </p:txBody>
      </p:sp>
      <p:sp>
        <p:nvSpPr>
          <p:cNvPr id="48" name="Rectangle: Rounded Corners 47">
            <a:extLst>
              <a:ext uri="{FF2B5EF4-FFF2-40B4-BE49-F238E27FC236}">
                <a16:creationId xmlns:a16="http://schemas.microsoft.com/office/drawing/2014/main" id="{38C71847-69C5-4DF1-AE95-C4204198BC02}"/>
              </a:ext>
            </a:extLst>
          </p:cNvPr>
          <p:cNvSpPr/>
          <p:nvPr/>
        </p:nvSpPr>
        <p:spPr>
          <a:xfrm>
            <a:off x="6176194" y="1661477"/>
            <a:ext cx="1211720" cy="441445"/>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dirty="0">
                <a:solidFill>
                  <a:schemeClr val="tx2"/>
                </a:solidFill>
                <a:latin typeface="Century Gothic" panose="020B0502020202020204" pitchFamily="34" charset="0"/>
              </a:rPr>
              <a:t>Processing</a:t>
            </a:r>
          </a:p>
        </p:txBody>
      </p:sp>
      <p:sp>
        <p:nvSpPr>
          <p:cNvPr id="49" name="Rectangle: Rounded Corners 48">
            <a:extLst>
              <a:ext uri="{FF2B5EF4-FFF2-40B4-BE49-F238E27FC236}">
                <a16:creationId xmlns:a16="http://schemas.microsoft.com/office/drawing/2014/main" id="{AE72D2DA-C207-4776-A007-FB28DD011203}"/>
              </a:ext>
            </a:extLst>
          </p:cNvPr>
          <p:cNvSpPr/>
          <p:nvPr/>
        </p:nvSpPr>
        <p:spPr>
          <a:xfrm>
            <a:off x="7527994" y="1661477"/>
            <a:ext cx="1211720" cy="441445"/>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dirty="0">
                <a:solidFill>
                  <a:schemeClr val="tx2"/>
                </a:solidFill>
                <a:latin typeface="Century Gothic" panose="020B0502020202020204" pitchFamily="34" charset="0"/>
              </a:rPr>
              <a:t>Sales &amp; </a:t>
            </a:r>
          </a:p>
          <a:p>
            <a:pPr algn="ctr"/>
            <a:r>
              <a:rPr lang="en-MY" sz="1000" b="1" dirty="0">
                <a:solidFill>
                  <a:schemeClr val="tx2"/>
                </a:solidFill>
                <a:latin typeface="Century Gothic" panose="020B0502020202020204" pitchFamily="34" charset="0"/>
              </a:rPr>
              <a:t>Distribution</a:t>
            </a:r>
          </a:p>
        </p:txBody>
      </p:sp>
      <p:sp>
        <p:nvSpPr>
          <p:cNvPr id="46" name="Rectangle: Rounded Corners 45">
            <a:extLst>
              <a:ext uri="{FF2B5EF4-FFF2-40B4-BE49-F238E27FC236}">
                <a16:creationId xmlns:a16="http://schemas.microsoft.com/office/drawing/2014/main" id="{9F19D24C-5368-4EF5-B392-42109781B378}"/>
              </a:ext>
            </a:extLst>
          </p:cNvPr>
          <p:cNvSpPr/>
          <p:nvPr/>
        </p:nvSpPr>
        <p:spPr>
          <a:xfrm>
            <a:off x="3472598" y="1661477"/>
            <a:ext cx="1211720" cy="441445"/>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dirty="0">
                <a:solidFill>
                  <a:schemeClr val="tx2"/>
                </a:solidFill>
                <a:latin typeface="Century Gothic" panose="020B0502020202020204" pitchFamily="34" charset="0"/>
              </a:rPr>
              <a:t>Natural </a:t>
            </a:r>
          </a:p>
          <a:p>
            <a:pPr algn="ctr"/>
            <a:r>
              <a:rPr lang="en-MY" sz="1000" b="1" dirty="0">
                <a:solidFill>
                  <a:schemeClr val="tx2"/>
                </a:solidFill>
                <a:latin typeface="Century Gothic" panose="020B0502020202020204" pitchFamily="34" charset="0"/>
              </a:rPr>
              <a:t>Resource</a:t>
            </a:r>
          </a:p>
        </p:txBody>
      </p:sp>
      <p:grpSp>
        <p:nvGrpSpPr>
          <p:cNvPr id="4" name="Group 3">
            <a:extLst>
              <a:ext uri="{FF2B5EF4-FFF2-40B4-BE49-F238E27FC236}">
                <a16:creationId xmlns:a16="http://schemas.microsoft.com/office/drawing/2014/main" id="{38EF63E6-DD41-4621-BF6D-9DC2F1409548}"/>
              </a:ext>
            </a:extLst>
          </p:cNvPr>
          <p:cNvGrpSpPr/>
          <p:nvPr/>
        </p:nvGrpSpPr>
        <p:grpSpPr>
          <a:xfrm>
            <a:off x="4824397" y="2298986"/>
            <a:ext cx="1223557" cy="3725590"/>
            <a:chOff x="4824397" y="2237124"/>
            <a:chExt cx="1223557" cy="3725590"/>
          </a:xfrm>
        </p:grpSpPr>
        <p:pic>
          <p:nvPicPr>
            <p:cNvPr id="74" name="Picture 73">
              <a:extLst>
                <a:ext uri="{FF2B5EF4-FFF2-40B4-BE49-F238E27FC236}">
                  <a16:creationId xmlns:a16="http://schemas.microsoft.com/office/drawing/2014/main" id="{F5E84F23-34B9-44D0-8633-54D3D71BD6C6}"/>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9451" r="29451"/>
            <a:stretch/>
          </p:blipFill>
          <p:spPr>
            <a:xfrm>
              <a:off x="4824397" y="2237124"/>
              <a:ext cx="1223557" cy="2977107"/>
            </a:xfrm>
            <a:prstGeom prst="roundRect">
              <a:avLst>
                <a:gd name="adj" fmla="val 13624"/>
              </a:avLst>
            </a:prstGeom>
          </p:spPr>
        </p:pic>
        <p:sp>
          <p:nvSpPr>
            <p:cNvPr id="64" name="TextBox 63">
              <a:extLst>
                <a:ext uri="{FF2B5EF4-FFF2-40B4-BE49-F238E27FC236}">
                  <a16:creationId xmlns:a16="http://schemas.microsoft.com/office/drawing/2014/main" id="{4CECB638-55F7-4EDE-81A6-CE4848090DC0}"/>
                </a:ext>
              </a:extLst>
            </p:cNvPr>
            <p:cNvSpPr txBox="1"/>
            <p:nvPr/>
          </p:nvSpPr>
          <p:spPr>
            <a:xfrm>
              <a:off x="5170718" y="5408716"/>
              <a:ext cx="530915" cy="553998"/>
            </a:xfrm>
            <a:prstGeom prst="rect">
              <a:avLst/>
            </a:prstGeom>
            <a:noFill/>
          </p:spPr>
          <p:txBody>
            <a:bodyPr wrap="none" rtlCol="0">
              <a:spAutoFit/>
            </a:bodyPr>
            <a:lstStyle/>
            <a:p>
              <a:pPr algn="ctr">
                <a:spcAft>
                  <a:spcPts val="600"/>
                </a:spcAft>
              </a:pPr>
              <a:r>
                <a:rPr lang="en-MY" sz="1600" b="1" dirty="0">
                  <a:solidFill>
                    <a:schemeClr val="accent2"/>
                  </a:solidFill>
                  <a:latin typeface="Century Gothic" panose="020B0502020202020204" pitchFamily="34" charset="0"/>
                </a:rPr>
                <a:t>210</a:t>
              </a:r>
            </a:p>
            <a:p>
              <a:pPr algn="ctr">
                <a:spcAft>
                  <a:spcPts val="600"/>
                </a:spcAft>
              </a:pPr>
              <a:r>
                <a:rPr lang="en-MY" sz="900" dirty="0">
                  <a:solidFill>
                    <a:srgbClr val="595959"/>
                  </a:solidFill>
                  <a:latin typeface="Century Gothic" panose="020B0502020202020204" pitchFamily="34" charset="0"/>
                </a:rPr>
                <a:t>Farms</a:t>
              </a:r>
            </a:p>
          </p:txBody>
        </p:sp>
      </p:grpSp>
      <p:grpSp>
        <p:nvGrpSpPr>
          <p:cNvPr id="19" name="Group 18">
            <a:extLst>
              <a:ext uri="{FF2B5EF4-FFF2-40B4-BE49-F238E27FC236}">
                <a16:creationId xmlns:a16="http://schemas.microsoft.com/office/drawing/2014/main" id="{9CEFDDF3-3E15-4C37-9E52-2764388D3594}"/>
              </a:ext>
            </a:extLst>
          </p:cNvPr>
          <p:cNvGrpSpPr/>
          <p:nvPr/>
        </p:nvGrpSpPr>
        <p:grpSpPr>
          <a:xfrm>
            <a:off x="6176195" y="2298986"/>
            <a:ext cx="1211720" cy="3725590"/>
            <a:chOff x="6176195" y="2237124"/>
            <a:chExt cx="1211720" cy="3725590"/>
          </a:xfrm>
        </p:grpSpPr>
        <p:pic>
          <p:nvPicPr>
            <p:cNvPr id="75" name="Picture 74">
              <a:extLst>
                <a:ext uri="{FF2B5EF4-FFF2-40B4-BE49-F238E27FC236}">
                  <a16:creationId xmlns:a16="http://schemas.microsoft.com/office/drawing/2014/main" id="{E041E765-13EB-436E-9F1D-F5C0BAB50A4B}"/>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9146" r="39146"/>
            <a:stretch/>
          </p:blipFill>
          <p:spPr>
            <a:xfrm>
              <a:off x="6176195" y="2237124"/>
              <a:ext cx="1211720" cy="2977107"/>
            </a:xfrm>
            <a:prstGeom prst="roundRect">
              <a:avLst>
                <a:gd name="adj" fmla="val 13508"/>
              </a:avLst>
            </a:prstGeom>
          </p:spPr>
        </p:pic>
        <p:sp>
          <p:nvSpPr>
            <p:cNvPr id="65" name="TextBox 64">
              <a:extLst>
                <a:ext uri="{FF2B5EF4-FFF2-40B4-BE49-F238E27FC236}">
                  <a16:creationId xmlns:a16="http://schemas.microsoft.com/office/drawing/2014/main" id="{6D250685-8E5C-4A42-BABB-37350030AE94}"/>
                </a:ext>
              </a:extLst>
            </p:cNvPr>
            <p:cNvSpPr txBox="1"/>
            <p:nvPr/>
          </p:nvSpPr>
          <p:spPr>
            <a:xfrm>
              <a:off x="6210545" y="5408716"/>
              <a:ext cx="1143021" cy="553998"/>
            </a:xfrm>
            <a:prstGeom prst="rect">
              <a:avLst/>
            </a:prstGeom>
            <a:noFill/>
          </p:spPr>
          <p:txBody>
            <a:bodyPr wrap="square" rtlCol="0">
              <a:spAutoFit/>
            </a:bodyPr>
            <a:lstStyle/>
            <a:p>
              <a:pPr algn="ctr">
                <a:spcAft>
                  <a:spcPts val="600"/>
                </a:spcAft>
              </a:pPr>
              <a:r>
                <a:rPr lang="en-MY" sz="1600" b="1" dirty="0">
                  <a:solidFill>
                    <a:schemeClr val="accent2"/>
                  </a:solidFill>
                  <a:latin typeface="Century Gothic" panose="020B0502020202020204" pitchFamily="34" charset="0"/>
                </a:rPr>
                <a:t>8</a:t>
              </a:r>
            </a:p>
            <a:p>
              <a:pPr algn="ctr">
                <a:spcAft>
                  <a:spcPts val="600"/>
                </a:spcAft>
              </a:pPr>
              <a:r>
                <a:rPr lang="en-MY" sz="900" dirty="0">
                  <a:solidFill>
                    <a:srgbClr val="595959"/>
                  </a:solidFill>
                  <a:latin typeface="Century Gothic" panose="020B0502020202020204" pitchFamily="34" charset="0"/>
                </a:rPr>
                <a:t>Processing sites</a:t>
              </a:r>
            </a:p>
          </p:txBody>
        </p:sp>
      </p:grpSp>
      <p:grpSp>
        <p:nvGrpSpPr>
          <p:cNvPr id="20" name="Group 19">
            <a:extLst>
              <a:ext uri="{FF2B5EF4-FFF2-40B4-BE49-F238E27FC236}">
                <a16:creationId xmlns:a16="http://schemas.microsoft.com/office/drawing/2014/main" id="{2CE06752-32FD-4A6A-9A90-B2B0B4DEAA5F}"/>
              </a:ext>
            </a:extLst>
          </p:cNvPr>
          <p:cNvGrpSpPr/>
          <p:nvPr/>
        </p:nvGrpSpPr>
        <p:grpSpPr>
          <a:xfrm>
            <a:off x="7527994" y="2298986"/>
            <a:ext cx="1208461" cy="3725590"/>
            <a:chOff x="7527994" y="2237124"/>
            <a:chExt cx="1208461" cy="3725590"/>
          </a:xfrm>
        </p:grpSpPr>
        <p:pic>
          <p:nvPicPr>
            <p:cNvPr id="76" name="Picture 75">
              <a:extLst>
                <a:ext uri="{FF2B5EF4-FFF2-40B4-BE49-F238E27FC236}">
                  <a16:creationId xmlns:a16="http://schemas.microsoft.com/office/drawing/2014/main" id="{4170C5B2-846F-41C4-85A8-0288447D43EB}"/>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37510" r="37510"/>
            <a:stretch/>
          </p:blipFill>
          <p:spPr>
            <a:xfrm>
              <a:off x="7527994" y="2237124"/>
              <a:ext cx="1208461" cy="2977107"/>
            </a:xfrm>
            <a:prstGeom prst="roundRect">
              <a:avLst>
                <a:gd name="adj" fmla="val 13339"/>
              </a:avLst>
            </a:prstGeom>
          </p:spPr>
        </p:pic>
        <p:sp>
          <p:nvSpPr>
            <p:cNvPr id="67" name="TextBox 66">
              <a:extLst>
                <a:ext uri="{FF2B5EF4-FFF2-40B4-BE49-F238E27FC236}">
                  <a16:creationId xmlns:a16="http://schemas.microsoft.com/office/drawing/2014/main" id="{57006D97-137E-4649-AC67-C3F49CA66012}"/>
                </a:ext>
              </a:extLst>
            </p:cNvPr>
            <p:cNvSpPr txBox="1"/>
            <p:nvPr/>
          </p:nvSpPr>
          <p:spPr>
            <a:xfrm>
              <a:off x="7569682" y="5408716"/>
              <a:ext cx="1125084" cy="553998"/>
            </a:xfrm>
            <a:prstGeom prst="rect">
              <a:avLst/>
            </a:prstGeom>
            <a:noFill/>
          </p:spPr>
          <p:txBody>
            <a:bodyPr wrap="square" rtlCol="0">
              <a:spAutoFit/>
            </a:bodyPr>
            <a:lstStyle/>
            <a:p>
              <a:pPr algn="ctr">
                <a:spcAft>
                  <a:spcPts val="600"/>
                </a:spcAft>
              </a:pPr>
              <a:r>
                <a:rPr lang="en-MY" sz="1600" b="1" dirty="0">
                  <a:solidFill>
                    <a:schemeClr val="accent2"/>
                  </a:solidFill>
                  <a:latin typeface="Century Gothic" panose="020B0502020202020204" pitchFamily="34" charset="0"/>
                </a:rPr>
                <a:t>72,110</a:t>
              </a:r>
            </a:p>
            <a:p>
              <a:pPr algn="ctr">
                <a:spcAft>
                  <a:spcPts val="600"/>
                </a:spcAft>
              </a:pPr>
              <a:r>
                <a:rPr lang="en-MY" sz="900" dirty="0">
                  <a:solidFill>
                    <a:srgbClr val="595959"/>
                  </a:solidFill>
                  <a:latin typeface="Century Gothic" panose="020B0502020202020204" pitchFamily="34" charset="0"/>
                </a:rPr>
                <a:t>Tons export sales</a:t>
              </a:r>
            </a:p>
          </p:txBody>
        </p:sp>
      </p:grpSp>
      <p:grpSp>
        <p:nvGrpSpPr>
          <p:cNvPr id="3" name="Group 2">
            <a:extLst>
              <a:ext uri="{FF2B5EF4-FFF2-40B4-BE49-F238E27FC236}">
                <a16:creationId xmlns:a16="http://schemas.microsoft.com/office/drawing/2014/main" id="{6AC18571-C243-47ED-8EE2-3071E0770487}"/>
              </a:ext>
            </a:extLst>
          </p:cNvPr>
          <p:cNvGrpSpPr/>
          <p:nvPr/>
        </p:nvGrpSpPr>
        <p:grpSpPr>
          <a:xfrm>
            <a:off x="3467628" y="2298986"/>
            <a:ext cx="1216690" cy="3725590"/>
            <a:chOff x="3467628" y="2237124"/>
            <a:chExt cx="1216690" cy="3725590"/>
          </a:xfrm>
        </p:grpSpPr>
        <p:pic>
          <p:nvPicPr>
            <p:cNvPr id="72" name="Picture 71">
              <a:extLst>
                <a:ext uri="{FF2B5EF4-FFF2-40B4-BE49-F238E27FC236}">
                  <a16:creationId xmlns:a16="http://schemas.microsoft.com/office/drawing/2014/main" id="{9CE56CD0-6B16-4678-B6F8-68C734541334}"/>
                </a:ext>
              </a:extLst>
            </p:cNvPr>
            <p:cNvPicPr>
              <a:picLocks noChangeAspect="1"/>
            </p:cNvPicPr>
            <p:nvPr/>
          </p:nvPicPr>
          <p:blipFill rotWithShape="1">
            <a:blip r:embed="rId7">
              <a:grayscl/>
            </a:blip>
            <a:srcRect l="38550" r="38550"/>
            <a:stretch/>
          </p:blipFill>
          <p:spPr>
            <a:xfrm>
              <a:off x="3470113" y="2237124"/>
              <a:ext cx="1211720" cy="2977107"/>
            </a:xfrm>
            <a:prstGeom prst="roundRect">
              <a:avLst>
                <a:gd name="adj" fmla="val 13954"/>
              </a:avLst>
            </a:prstGeom>
          </p:spPr>
        </p:pic>
        <p:sp>
          <p:nvSpPr>
            <p:cNvPr id="71" name="TextBox 70">
              <a:extLst>
                <a:ext uri="{FF2B5EF4-FFF2-40B4-BE49-F238E27FC236}">
                  <a16:creationId xmlns:a16="http://schemas.microsoft.com/office/drawing/2014/main" id="{6ABC4D91-03CA-1143-A774-77F5FA780759}"/>
                </a:ext>
              </a:extLst>
            </p:cNvPr>
            <p:cNvSpPr txBox="1"/>
            <p:nvPr/>
          </p:nvSpPr>
          <p:spPr>
            <a:xfrm>
              <a:off x="3467628" y="5408716"/>
              <a:ext cx="1216690" cy="553998"/>
            </a:xfrm>
            <a:prstGeom prst="rect">
              <a:avLst/>
            </a:prstGeom>
            <a:noFill/>
          </p:spPr>
          <p:txBody>
            <a:bodyPr wrap="square" rtlCol="0">
              <a:spAutoFit/>
            </a:bodyPr>
            <a:lstStyle/>
            <a:p>
              <a:pPr algn="ctr">
                <a:spcAft>
                  <a:spcPts val="600"/>
                </a:spcAft>
              </a:pPr>
              <a:r>
                <a:rPr lang="en-MY" sz="1600" b="1" dirty="0">
                  <a:solidFill>
                    <a:schemeClr val="accent2"/>
                  </a:solidFill>
                  <a:latin typeface="Century Gothic" panose="020B0502020202020204" pitchFamily="34" charset="0"/>
                </a:rPr>
                <a:t>4,000,000</a:t>
              </a:r>
            </a:p>
            <a:p>
              <a:pPr algn="ctr">
                <a:spcAft>
                  <a:spcPts val="600"/>
                </a:spcAft>
              </a:pPr>
              <a:r>
                <a:rPr lang="en-MY" sz="900" dirty="0">
                  <a:solidFill>
                    <a:srgbClr val="595959"/>
                  </a:solidFill>
                  <a:latin typeface="Century Gothic" panose="020B0502020202020204" pitchFamily="34" charset="0"/>
                </a:rPr>
                <a:t>Kilometre squares</a:t>
              </a:r>
            </a:p>
          </p:txBody>
        </p:sp>
      </p:grpSp>
      <p:grpSp>
        <p:nvGrpSpPr>
          <p:cNvPr id="12" name="Group 11">
            <a:extLst>
              <a:ext uri="{FF2B5EF4-FFF2-40B4-BE49-F238E27FC236}">
                <a16:creationId xmlns:a16="http://schemas.microsoft.com/office/drawing/2014/main" id="{0504BC45-47F5-4C39-976F-2A96A8DAD7A1}"/>
              </a:ext>
            </a:extLst>
          </p:cNvPr>
          <p:cNvGrpSpPr/>
          <p:nvPr/>
        </p:nvGrpSpPr>
        <p:grpSpPr>
          <a:xfrm>
            <a:off x="3015016" y="838378"/>
            <a:ext cx="330540" cy="329826"/>
            <a:chOff x="2867577" y="615636"/>
            <a:chExt cx="604809" cy="603504"/>
          </a:xfrm>
        </p:grpSpPr>
        <p:sp>
          <p:nvSpPr>
            <p:cNvPr id="77" name="Oval 76">
              <a:extLst>
                <a:ext uri="{FF2B5EF4-FFF2-40B4-BE49-F238E27FC236}">
                  <a16:creationId xmlns:a16="http://schemas.microsoft.com/office/drawing/2014/main" id="{E8BFE41D-0855-4A6D-A338-B49092A042FA}"/>
                </a:ext>
              </a:extLst>
            </p:cNvPr>
            <p:cNvSpPr/>
            <p:nvPr/>
          </p:nvSpPr>
          <p:spPr>
            <a:xfrm>
              <a:off x="2867577" y="615636"/>
              <a:ext cx="604809" cy="6035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 name="Graphic 3">
              <a:extLst>
                <a:ext uri="{FF2B5EF4-FFF2-40B4-BE49-F238E27FC236}">
                  <a16:creationId xmlns:a16="http://schemas.microsoft.com/office/drawing/2014/main" id="{7144DDE6-AC99-478D-8AE0-132A5CFDEA31}"/>
                </a:ext>
              </a:extLst>
            </p:cNvPr>
            <p:cNvGrpSpPr/>
            <p:nvPr/>
          </p:nvGrpSpPr>
          <p:grpSpPr>
            <a:xfrm rot="5400000">
              <a:off x="3080880" y="776612"/>
              <a:ext cx="219910" cy="281552"/>
              <a:chOff x="4838700" y="1819275"/>
              <a:chExt cx="2514600" cy="3219450"/>
            </a:xfrm>
            <a:solidFill>
              <a:schemeClr val="accent2"/>
            </a:solidFill>
          </p:grpSpPr>
          <p:sp>
            <p:nvSpPr>
              <p:cNvPr id="6" name="Freeform: Shape 5">
                <a:extLst>
                  <a:ext uri="{FF2B5EF4-FFF2-40B4-BE49-F238E27FC236}">
                    <a16:creationId xmlns:a16="http://schemas.microsoft.com/office/drawing/2014/main" id="{B41CCA5D-0FC0-4A20-AF49-66B03B4EFF5F}"/>
                  </a:ext>
                </a:extLst>
              </p:cNvPr>
              <p:cNvSpPr/>
              <p:nvPr/>
            </p:nvSpPr>
            <p:spPr>
              <a:xfrm>
                <a:off x="4838706" y="3378363"/>
                <a:ext cx="2505075" cy="1657350"/>
              </a:xfrm>
              <a:custGeom>
                <a:avLst/>
                <a:gdLst>
                  <a:gd name="connsiteX0" fmla="*/ 2184077 w 2505075"/>
                  <a:gd name="connsiteY0" fmla="*/ 1655600 h 1657350"/>
                  <a:gd name="connsiteX1" fmla="*/ 1964716 w 2505075"/>
                  <a:gd name="connsiteY1" fmla="*/ 1554540 h 1657350"/>
                  <a:gd name="connsiteX2" fmla="*/ 1295871 w 2505075"/>
                  <a:gd name="connsiteY2" fmla="*/ 885313 h 1657350"/>
                  <a:gd name="connsiteX3" fmla="*/ 1230053 w 2505075"/>
                  <a:gd name="connsiteY3" fmla="*/ 884646 h 1657350"/>
                  <a:gd name="connsiteX4" fmla="*/ 545682 w 2505075"/>
                  <a:gd name="connsiteY4" fmla="*/ 1563493 h 1657350"/>
                  <a:gd name="connsiteX5" fmla="*/ 201639 w 2505075"/>
                  <a:gd name="connsiteY5" fmla="*/ 1639312 h 1657350"/>
                  <a:gd name="connsiteX6" fmla="*/ 375 w 2505075"/>
                  <a:gd name="connsiteY6" fmla="*/ 1353181 h 1657350"/>
                  <a:gd name="connsiteX7" fmla="*/ 104960 w 2505075"/>
                  <a:gd name="connsiteY7" fmla="*/ 1107912 h 1657350"/>
                  <a:gd name="connsiteX8" fmla="*/ 673221 w 2505075"/>
                  <a:gd name="connsiteY8" fmla="*/ 540032 h 1657350"/>
                  <a:gd name="connsiteX9" fmla="*/ 1155472 w 2505075"/>
                  <a:gd name="connsiteY9" fmla="*/ 57876 h 1657350"/>
                  <a:gd name="connsiteX10" fmla="*/ 1369594 w 2505075"/>
                  <a:gd name="connsiteY10" fmla="*/ 57781 h 1657350"/>
                  <a:gd name="connsiteX11" fmla="*/ 2414582 w 2505075"/>
                  <a:gd name="connsiteY11" fmla="*/ 1108293 h 1657350"/>
                  <a:gd name="connsiteX12" fmla="*/ 2488496 w 2505075"/>
                  <a:gd name="connsiteY12" fmla="*/ 1459861 h 1657350"/>
                  <a:gd name="connsiteX13" fmla="*/ 2184077 w 2505075"/>
                  <a:gd name="connsiteY13" fmla="*/ 1655600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5075" h="1657350">
                    <a:moveTo>
                      <a:pt x="2184077" y="1655600"/>
                    </a:moveTo>
                    <a:cubicBezTo>
                      <a:pt x="2106544" y="1652457"/>
                      <a:pt x="2029296" y="1619405"/>
                      <a:pt x="1964716" y="1554540"/>
                    </a:cubicBezTo>
                    <a:cubicBezTo>
                      <a:pt x="1742117" y="1331083"/>
                      <a:pt x="1518851" y="1108293"/>
                      <a:pt x="1295871" y="885313"/>
                    </a:cubicBezTo>
                    <a:cubicBezTo>
                      <a:pt x="1262724" y="852166"/>
                      <a:pt x="1262724" y="852261"/>
                      <a:pt x="1230053" y="884646"/>
                    </a:cubicBezTo>
                    <a:cubicBezTo>
                      <a:pt x="1001929" y="1110960"/>
                      <a:pt x="773996" y="1337465"/>
                      <a:pt x="545682" y="1563493"/>
                    </a:cubicBezTo>
                    <a:cubicBezTo>
                      <a:pt x="447193" y="1660934"/>
                      <a:pt x="330512" y="1689890"/>
                      <a:pt x="201639" y="1639312"/>
                    </a:cubicBezTo>
                    <a:cubicBezTo>
                      <a:pt x="74099" y="1589496"/>
                      <a:pt x="7043" y="1488912"/>
                      <a:pt x="375" y="1353181"/>
                    </a:cubicBezTo>
                    <a:cubicBezTo>
                      <a:pt x="-4387" y="1256693"/>
                      <a:pt x="36475" y="1176016"/>
                      <a:pt x="104960" y="1107912"/>
                    </a:cubicBezTo>
                    <a:cubicBezTo>
                      <a:pt x="294888" y="919127"/>
                      <a:pt x="483864" y="729389"/>
                      <a:pt x="673221" y="540032"/>
                    </a:cubicBezTo>
                    <a:cubicBezTo>
                      <a:pt x="834003" y="379250"/>
                      <a:pt x="994595" y="218468"/>
                      <a:pt x="1155472" y="57876"/>
                    </a:cubicBezTo>
                    <a:cubicBezTo>
                      <a:pt x="1232720" y="-19276"/>
                      <a:pt x="1292918" y="-19276"/>
                      <a:pt x="1369594" y="57781"/>
                    </a:cubicBezTo>
                    <a:cubicBezTo>
                      <a:pt x="1718019" y="407825"/>
                      <a:pt x="2066443" y="757869"/>
                      <a:pt x="2414582" y="1108293"/>
                    </a:cubicBezTo>
                    <a:cubicBezTo>
                      <a:pt x="2511737" y="1206115"/>
                      <a:pt x="2538883" y="1338227"/>
                      <a:pt x="2488496" y="1459861"/>
                    </a:cubicBezTo>
                    <a:cubicBezTo>
                      <a:pt x="2440300" y="1576257"/>
                      <a:pt x="2322571" y="1655409"/>
                      <a:pt x="2184077" y="1655600"/>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D595BC7-097D-4D3C-A8E8-24B3F29D3A53}"/>
                  </a:ext>
                </a:extLst>
              </p:cNvPr>
              <p:cNvSpPr/>
              <p:nvPr/>
            </p:nvSpPr>
            <p:spPr>
              <a:xfrm>
                <a:off x="4862376" y="1819274"/>
                <a:ext cx="2486025" cy="1647825"/>
              </a:xfrm>
              <a:custGeom>
                <a:avLst/>
                <a:gdLst>
                  <a:gd name="connsiteX0" fmla="*/ 41 w 2486025"/>
                  <a:gd name="connsiteY0" fmla="*/ 1314641 h 1647825"/>
                  <a:gd name="connsiteX1" fmla="*/ 90528 w 2486025"/>
                  <a:gd name="connsiteY1" fmla="*/ 1100519 h 1647825"/>
                  <a:gd name="connsiteX2" fmla="*/ 1148470 w 2486025"/>
                  <a:gd name="connsiteY2" fmla="*/ 42387 h 1647825"/>
                  <a:gd name="connsiteX3" fmla="*/ 1328874 w 2486025"/>
                  <a:gd name="connsiteY3" fmla="*/ 41911 h 1647825"/>
                  <a:gd name="connsiteX4" fmla="*/ 2399198 w 2486025"/>
                  <a:gd name="connsiteY4" fmla="*/ 1112902 h 1647825"/>
                  <a:gd name="connsiteX5" fmla="*/ 2394626 w 2486025"/>
                  <a:gd name="connsiteY5" fmla="*/ 1559815 h 1647825"/>
                  <a:gd name="connsiteX6" fmla="*/ 1950570 w 2486025"/>
                  <a:gd name="connsiteY6" fmla="*/ 1558100 h 1647825"/>
                  <a:gd name="connsiteX7" fmla="*/ 1271438 w 2486025"/>
                  <a:gd name="connsiteY7" fmla="*/ 878682 h 1647825"/>
                  <a:gd name="connsiteX8" fmla="*/ 1207144 w 2486025"/>
                  <a:gd name="connsiteY8" fmla="*/ 877730 h 1647825"/>
                  <a:gd name="connsiteX9" fmla="*/ 543537 w 2486025"/>
                  <a:gd name="connsiteY9" fmla="*/ 1542289 h 1647825"/>
                  <a:gd name="connsiteX10" fmla="*/ 225783 w 2486025"/>
                  <a:gd name="connsiteY10" fmla="*/ 1626109 h 1647825"/>
                  <a:gd name="connsiteX11" fmla="*/ 5661 w 2486025"/>
                  <a:gd name="connsiteY11" fmla="*/ 1389794 h 1647825"/>
                  <a:gd name="connsiteX12" fmla="*/ 41 w 2486025"/>
                  <a:gd name="connsiteY12" fmla="*/ 1314641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6025" h="1647825">
                    <a:moveTo>
                      <a:pt x="41" y="1314641"/>
                    </a:moveTo>
                    <a:cubicBezTo>
                      <a:pt x="-1293" y="1235584"/>
                      <a:pt x="30045" y="1161194"/>
                      <a:pt x="90528" y="1100519"/>
                    </a:cubicBezTo>
                    <a:cubicBezTo>
                      <a:pt x="442668" y="747332"/>
                      <a:pt x="795378" y="394717"/>
                      <a:pt x="1148470" y="42387"/>
                    </a:cubicBezTo>
                    <a:cubicBezTo>
                      <a:pt x="1204858" y="-13810"/>
                      <a:pt x="1272581" y="-14287"/>
                      <a:pt x="1328874" y="41911"/>
                    </a:cubicBezTo>
                    <a:cubicBezTo>
                      <a:pt x="1686156" y="398336"/>
                      <a:pt x="2043725" y="754571"/>
                      <a:pt x="2399198" y="1112902"/>
                    </a:cubicBezTo>
                    <a:cubicBezTo>
                      <a:pt x="2523309" y="1238060"/>
                      <a:pt x="2518546" y="1436276"/>
                      <a:pt x="2394626" y="1559815"/>
                    </a:cubicBezTo>
                    <a:cubicBezTo>
                      <a:pt x="2272801" y="1681354"/>
                      <a:pt x="2076110" y="1682402"/>
                      <a:pt x="1950570" y="1558100"/>
                    </a:cubicBezTo>
                    <a:cubicBezTo>
                      <a:pt x="1722923" y="1332929"/>
                      <a:pt x="1496990" y="1106044"/>
                      <a:pt x="1271438" y="878682"/>
                    </a:cubicBezTo>
                    <a:cubicBezTo>
                      <a:pt x="1246673" y="853727"/>
                      <a:pt x="1233528" y="851060"/>
                      <a:pt x="1207144" y="877730"/>
                    </a:cubicBezTo>
                    <a:cubicBezTo>
                      <a:pt x="986926" y="1100234"/>
                      <a:pt x="765470" y="1321499"/>
                      <a:pt x="543537" y="1542289"/>
                    </a:cubicBezTo>
                    <a:cubicBezTo>
                      <a:pt x="454288" y="1631062"/>
                      <a:pt x="346751" y="1661828"/>
                      <a:pt x="225783" y="1626109"/>
                    </a:cubicBezTo>
                    <a:cubicBezTo>
                      <a:pt x="107864" y="1591247"/>
                      <a:pt x="35379" y="1509428"/>
                      <a:pt x="5661" y="1389794"/>
                    </a:cubicBezTo>
                    <a:cubicBezTo>
                      <a:pt x="231" y="1367505"/>
                      <a:pt x="1089" y="1345026"/>
                      <a:pt x="41" y="1314641"/>
                    </a:cubicBezTo>
                    <a:close/>
                  </a:path>
                </a:pathLst>
              </a:custGeom>
              <a:grpFill/>
              <a:ln w="9525"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4DE9D5D9-36F1-4022-AACB-A8B14ACDBF87}"/>
              </a:ext>
            </a:extLst>
          </p:cNvPr>
          <p:cNvGrpSpPr/>
          <p:nvPr/>
        </p:nvGrpSpPr>
        <p:grpSpPr>
          <a:xfrm>
            <a:off x="8846446" y="838378"/>
            <a:ext cx="330540" cy="329826"/>
            <a:chOff x="2867577" y="615636"/>
            <a:chExt cx="604809" cy="603504"/>
          </a:xfrm>
        </p:grpSpPr>
        <p:sp>
          <p:nvSpPr>
            <p:cNvPr id="81" name="Oval 80">
              <a:extLst>
                <a:ext uri="{FF2B5EF4-FFF2-40B4-BE49-F238E27FC236}">
                  <a16:creationId xmlns:a16="http://schemas.microsoft.com/office/drawing/2014/main" id="{CFC2726B-9004-4AFE-80BD-7285DC0993A7}"/>
                </a:ext>
              </a:extLst>
            </p:cNvPr>
            <p:cNvSpPr/>
            <p:nvPr/>
          </p:nvSpPr>
          <p:spPr>
            <a:xfrm>
              <a:off x="2867577" y="615636"/>
              <a:ext cx="604809" cy="6035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2" name="Graphic 3">
              <a:extLst>
                <a:ext uri="{FF2B5EF4-FFF2-40B4-BE49-F238E27FC236}">
                  <a16:creationId xmlns:a16="http://schemas.microsoft.com/office/drawing/2014/main" id="{080573FE-724E-41D1-B535-F7EB3629BD6A}"/>
                </a:ext>
              </a:extLst>
            </p:cNvPr>
            <p:cNvGrpSpPr/>
            <p:nvPr/>
          </p:nvGrpSpPr>
          <p:grpSpPr>
            <a:xfrm rot="5400000">
              <a:off x="3080880" y="776612"/>
              <a:ext cx="219910" cy="281552"/>
              <a:chOff x="4838700" y="1819275"/>
              <a:chExt cx="2514600" cy="3219450"/>
            </a:xfrm>
            <a:solidFill>
              <a:schemeClr val="accent2"/>
            </a:solidFill>
          </p:grpSpPr>
          <p:sp>
            <p:nvSpPr>
              <p:cNvPr id="83" name="Freeform: Shape 82">
                <a:extLst>
                  <a:ext uri="{FF2B5EF4-FFF2-40B4-BE49-F238E27FC236}">
                    <a16:creationId xmlns:a16="http://schemas.microsoft.com/office/drawing/2014/main" id="{7D1B11FB-FA10-4357-8D65-5DDF4A32CE01}"/>
                  </a:ext>
                </a:extLst>
              </p:cNvPr>
              <p:cNvSpPr/>
              <p:nvPr/>
            </p:nvSpPr>
            <p:spPr>
              <a:xfrm>
                <a:off x="4838706" y="3378363"/>
                <a:ext cx="2505075" cy="1657350"/>
              </a:xfrm>
              <a:custGeom>
                <a:avLst/>
                <a:gdLst>
                  <a:gd name="connsiteX0" fmla="*/ 2184077 w 2505075"/>
                  <a:gd name="connsiteY0" fmla="*/ 1655600 h 1657350"/>
                  <a:gd name="connsiteX1" fmla="*/ 1964716 w 2505075"/>
                  <a:gd name="connsiteY1" fmla="*/ 1554540 h 1657350"/>
                  <a:gd name="connsiteX2" fmla="*/ 1295871 w 2505075"/>
                  <a:gd name="connsiteY2" fmla="*/ 885313 h 1657350"/>
                  <a:gd name="connsiteX3" fmla="*/ 1230053 w 2505075"/>
                  <a:gd name="connsiteY3" fmla="*/ 884646 h 1657350"/>
                  <a:gd name="connsiteX4" fmla="*/ 545682 w 2505075"/>
                  <a:gd name="connsiteY4" fmla="*/ 1563493 h 1657350"/>
                  <a:gd name="connsiteX5" fmla="*/ 201639 w 2505075"/>
                  <a:gd name="connsiteY5" fmla="*/ 1639312 h 1657350"/>
                  <a:gd name="connsiteX6" fmla="*/ 375 w 2505075"/>
                  <a:gd name="connsiteY6" fmla="*/ 1353181 h 1657350"/>
                  <a:gd name="connsiteX7" fmla="*/ 104960 w 2505075"/>
                  <a:gd name="connsiteY7" fmla="*/ 1107912 h 1657350"/>
                  <a:gd name="connsiteX8" fmla="*/ 673221 w 2505075"/>
                  <a:gd name="connsiteY8" fmla="*/ 540032 h 1657350"/>
                  <a:gd name="connsiteX9" fmla="*/ 1155472 w 2505075"/>
                  <a:gd name="connsiteY9" fmla="*/ 57876 h 1657350"/>
                  <a:gd name="connsiteX10" fmla="*/ 1369594 w 2505075"/>
                  <a:gd name="connsiteY10" fmla="*/ 57781 h 1657350"/>
                  <a:gd name="connsiteX11" fmla="*/ 2414582 w 2505075"/>
                  <a:gd name="connsiteY11" fmla="*/ 1108293 h 1657350"/>
                  <a:gd name="connsiteX12" fmla="*/ 2488496 w 2505075"/>
                  <a:gd name="connsiteY12" fmla="*/ 1459861 h 1657350"/>
                  <a:gd name="connsiteX13" fmla="*/ 2184077 w 2505075"/>
                  <a:gd name="connsiteY13" fmla="*/ 1655600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5075" h="1657350">
                    <a:moveTo>
                      <a:pt x="2184077" y="1655600"/>
                    </a:moveTo>
                    <a:cubicBezTo>
                      <a:pt x="2106544" y="1652457"/>
                      <a:pt x="2029296" y="1619405"/>
                      <a:pt x="1964716" y="1554540"/>
                    </a:cubicBezTo>
                    <a:cubicBezTo>
                      <a:pt x="1742117" y="1331083"/>
                      <a:pt x="1518851" y="1108293"/>
                      <a:pt x="1295871" y="885313"/>
                    </a:cubicBezTo>
                    <a:cubicBezTo>
                      <a:pt x="1262724" y="852166"/>
                      <a:pt x="1262724" y="852261"/>
                      <a:pt x="1230053" y="884646"/>
                    </a:cubicBezTo>
                    <a:cubicBezTo>
                      <a:pt x="1001929" y="1110960"/>
                      <a:pt x="773996" y="1337465"/>
                      <a:pt x="545682" y="1563493"/>
                    </a:cubicBezTo>
                    <a:cubicBezTo>
                      <a:pt x="447193" y="1660934"/>
                      <a:pt x="330512" y="1689890"/>
                      <a:pt x="201639" y="1639312"/>
                    </a:cubicBezTo>
                    <a:cubicBezTo>
                      <a:pt x="74099" y="1589496"/>
                      <a:pt x="7043" y="1488912"/>
                      <a:pt x="375" y="1353181"/>
                    </a:cubicBezTo>
                    <a:cubicBezTo>
                      <a:pt x="-4387" y="1256693"/>
                      <a:pt x="36475" y="1176016"/>
                      <a:pt x="104960" y="1107912"/>
                    </a:cubicBezTo>
                    <a:cubicBezTo>
                      <a:pt x="294888" y="919127"/>
                      <a:pt x="483864" y="729389"/>
                      <a:pt x="673221" y="540032"/>
                    </a:cubicBezTo>
                    <a:cubicBezTo>
                      <a:pt x="834003" y="379250"/>
                      <a:pt x="994595" y="218468"/>
                      <a:pt x="1155472" y="57876"/>
                    </a:cubicBezTo>
                    <a:cubicBezTo>
                      <a:pt x="1232720" y="-19276"/>
                      <a:pt x="1292918" y="-19276"/>
                      <a:pt x="1369594" y="57781"/>
                    </a:cubicBezTo>
                    <a:cubicBezTo>
                      <a:pt x="1718019" y="407825"/>
                      <a:pt x="2066443" y="757869"/>
                      <a:pt x="2414582" y="1108293"/>
                    </a:cubicBezTo>
                    <a:cubicBezTo>
                      <a:pt x="2511737" y="1206115"/>
                      <a:pt x="2538883" y="1338227"/>
                      <a:pt x="2488496" y="1459861"/>
                    </a:cubicBezTo>
                    <a:cubicBezTo>
                      <a:pt x="2440300" y="1576257"/>
                      <a:pt x="2322571" y="1655409"/>
                      <a:pt x="2184077" y="1655600"/>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BBCF69B-50A3-4BE7-BCC1-073B4B58CF7C}"/>
                  </a:ext>
                </a:extLst>
              </p:cNvPr>
              <p:cNvSpPr/>
              <p:nvPr/>
            </p:nvSpPr>
            <p:spPr>
              <a:xfrm>
                <a:off x="4862376" y="1819274"/>
                <a:ext cx="2486025" cy="1647825"/>
              </a:xfrm>
              <a:custGeom>
                <a:avLst/>
                <a:gdLst>
                  <a:gd name="connsiteX0" fmla="*/ 41 w 2486025"/>
                  <a:gd name="connsiteY0" fmla="*/ 1314641 h 1647825"/>
                  <a:gd name="connsiteX1" fmla="*/ 90528 w 2486025"/>
                  <a:gd name="connsiteY1" fmla="*/ 1100519 h 1647825"/>
                  <a:gd name="connsiteX2" fmla="*/ 1148470 w 2486025"/>
                  <a:gd name="connsiteY2" fmla="*/ 42387 h 1647825"/>
                  <a:gd name="connsiteX3" fmla="*/ 1328874 w 2486025"/>
                  <a:gd name="connsiteY3" fmla="*/ 41911 h 1647825"/>
                  <a:gd name="connsiteX4" fmla="*/ 2399198 w 2486025"/>
                  <a:gd name="connsiteY4" fmla="*/ 1112902 h 1647825"/>
                  <a:gd name="connsiteX5" fmla="*/ 2394626 w 2486025"/>
                  <a:gd name="connsiteY5" fmla="*/ 1559815 h 1647825"/>
                  <a:gd name="connsiteX6" fmla="*/ 1950570 w 2486025"/>
                  <a:gd name="connsiteY6" fmla="*/ 1558100 h 1647825"/>
                  <a:gd name="connsiteX7" fmla="*/ 1271438 w 2486025"/>
                  <a:gd name="connsiteY7" fmla="*/ 878682 h 1647825"/>
                  <a:gd name="connsiteX8" fmla="*/ 1207144 w 2486025"/>
                  <a:gd name="connsiteY8" fmla="*/ 877730 h 1647825"/>
                  <a:gd name="connsiteX9" fmla="*/ 543537 w 2486025"/>
                  <a:gd name="connsiteY9" fmla="*/ 1542289 h 1647825"/>
                  <a:gd name="connsiteX10" fmla="*/ 225783 w 2486025"/>
                  <a:gd name="connsiteY10" fmla="*/ 1626109 h 1647825"/>
                  <a:gd name="connsiteX11" fmla="*/ 5661 w 2486025"/>
                  <a:gd name="connsiteY11" fmla="*/ 1389794 h 1647825"/>
                  <a:gd name="connsiteX12" fmla="*/ 41 w 2486025"/>
                  <a:gd name="connsiteY12" fmla="*/ 1314641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6025" h="1647825">
                    <a:moveTo>
                      <a:pt x="41" y="1314641"/>
                    </a:moveTo>
                    <a:cubicBezTo>
                      <a:pt x="-1293" y="1235584"/>
                      <a:pt x="30045" y="1161194"/>
                      <a:pt x="90528" y="1100519"/>
                    </a:cubicBezTo>
                    <a:cubicBezTo>
                      <a:pt x="442668" y="747332"/>
                      <a:pt x="795378" y="394717"/>
                      <a:pt x="1148470" y="42387"/>
                    </a:cubicBezTo>
                    <a:cubicBezTo>
                      <a:pt x="1204858" y="-13810"/>
                      <a:pt x="1272581" y="-14287"/>
                      <a:pt x="1328874" y="41911"/>
                    </a:cubicBezTo>
                    <a:cubicBezTo>
                      <a:pt x="1686156" y="398336"/>
                      <a:pt x="2043725" y="754571"/>
                      <a:pt x="2399198" y="1112902"/>
                    </a:cubicBezTo>
                    <a:cubicBezTo>
                      <a:pt x="2523309" y="1238060"/>
                      <a:pt x="2518546" y="1436276"/>
                      <a:pt x="2394626" y="1559815"/>
                    </a:cubicBezTo>
                    <a:cubicBezTo>
                      <a:pt x="2272801" y="1681354"/>
                      <a:pt x="2076110" y="1682402"/>
                      <a:pt x="1950570" y="1558100"/>
                    </a:cubicBezTo>
                    <a:cubicBezTo>
                      <a:pt x="1722923" y="1332929"/>
                      <a:pt x="1496990" y="1106044"/>
                      <a:pt x="1271438" y="878682"/>
                    </a:cubicBezTo>
                    <a:cubicBezTo>
                      <a:pt x="1246673" y="853727"/>
                      <a:pt x="1233528" y="851060"/>
                      <a:pt x="1207144" y="877730"/>
                    </a:cubicBezTo>
                    <a:cubicBezTo>
                      <a:pt x="986926" y="1100234"/>
                      <a:pt x="765470" y="1321499"/>
                      <a:pt x="543537" y="1542289"/>
                    </a:cubicBezTo>
                    <a:cubicBezTo>
                      <a:pt x="454288" y="1631062"/>
                      <a:pt x="346751" y="1661828"/>
                      <a:pt x="225783" y="1626109"/>
                    </a:cubicBezTo>
                    <a:cubicBezTo>
                      <a:pt x="107864" y="1591247"/>
                      <a:pt x="35379" y="1509428"/>
                      <a:pt x="5661" y="1389794"/>
                    </a:cubicBezTo>
                    <a:cubicBezTo>
                      <a:pt x="231" y="1367505"/>
                      <a:pt x="1089" y="1345026"/>
                      <a:pt x="41" y="1314641"/>
                    </a:cubicBezTo>
                    <a:close/>
                  </a:path>
                </a:pathLst>
              </a:custGeom>
              <a:grpFill/>
              <a:ln w="9525" cap="flat">
                <a:noFill/>
                <a:prstDash val="solid"/>
                <a:miter/>
              </a:ln>
            </p:spPr>
            <p:txBody>
              <a:bodyPr rtlCol="0" anchor="ctr"/>
              <a:lstStyle/>
              <a:p>
                <a:endParaRPr lang="en-US"/>
              </a:p>
            </p:txBody>
          </p:sp>
        </p:grpSp>
      </p:grpSp>
      <p:grpSp>
        <p:nvGrpSpPr>
          <p:cNvPr id="119" name="Group 118">
            <a:extLst>
              <a:ext uri="{FF2B5EF4-FFF2-40B4-BE49-F238E27FC236}">
                <a16:creationId xmlns:a16="http://schemas.microsoft.com/office/drawing/2014/main" id="{9FEBDF76-C019-4C1C-9BA0-1DA6D9A2024C}"/>
              </a:ext>
            </a:extLst>
          </p:cNvPr>
          <p:cNvGrpSpPr/>
          <p:nvPr/>
        </p:nvGrpSpPr>
        <p:grpSpPr>
          <a:xfrm>
            <a:off x="4649967" y="1778034"/>
            <a:ext cx="208780" cy="208330"/>
            <a:chOff x="4589087" y="1673087"/>
            <a:chExt cx="330540" cy="329826"/>
          </a:xfrm>
        </p:grpSpPr>
        <p:sp>
          <p:nvSpPr>
            <p:cNvPr id="114" name="Oval 113">
              <a:extLst>
                <a:ext uri="{FF2B5EF4-FFF2-40B4-BE49-F238E27FC236}">
                  <a16:creationId xmlns:a16="http://schemas.microsoft.com/office/drawing/2014/main" id="{B7209825-CFD5-4FB9-9638-B2537D7C57FD}"/>
                </a:ext>
              </a:extLst>
            </p:cNvPr>
            <p:cNvSpPr/>
            <p:nvPr/>
          </p:nvSpPr>
          <p:spPr>
            <a:xfrm>
              <a:off x="4589087" y="1673087"/>
              <a:ext cx="330540" cy="3298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8" name="Freeform: Shape 117">
              <a:extLst>
                <a:ext uri="{FF2B5EF4-FFF2-40B4-BE49-F238E27FC236}">
                  <a16:creationId xmlns:a16="http://schemas.microsoft.com/office/drawing/2014/main" id="{C090EE97-0867-4DD6-A8E0-7E1D4D7907FB}"/>
                </a:ext>
              </a:extLst>
            </p:cNvPr>
            <p:cNvSpPr/>
            <p:nvPr/>
          </p:nvSpPr>
          <p:spPr>
            <a:xfrm rot="5400000">
              <a:off x="4711260" y="1768204"/>
              <a:ext cx="108840" cy="139552"/>
            </a:xfrm>
            <a:custGeom>
              <a:avLst/>
              <a:gdLst>
                <a:gd name="connsiteX0" fmla="*/ 1027 w 108840"/>
                <a:gd name="connsiteY0" fmla="*/ 56924 h 139552"/>
                <a:gd name="connsiteX1" fmla="*/ 4945 w 108840"/>
                <a:gd name="connsiteY1" fmla="*/ 47653 h 139552"/>
                <a:gd name="connsiteX2" fmla="*/ 50754 w 108840"/>
                <a:gd name="connsiteY2" fmla="*/ 1835 h 139552"/>
                <a:gd name="connsiteX3" fmla="*/ 58566 w 108840"/>
                <a:gd name="connsiteY3" fmla="*/ 1814 h 139552"/>
                <a:gd name="connsiteX4" fmla="*/ 104911 w 108840"/>
                <a:gd name="connsiteY4" fmla="*/ 48189 h 139552"/>
                <a:gd name="connsiteX5" fmla="*/ 104713 w 108840"/>
                <a:gd name="connsiteY5" fmla="*/ 67541 h 139552"/>
                <a:gd name="connsiteX6" fmla="*/ 85485 w 108840"/>
                <a:gd name="connsiteY6" fmla="*/ 67466 h 139552"/>
                <a:gd name="connsiteX7" fmla="*/ 56079 w 108840"/>
                <a:gd name="connsiteY7" fmla="*/ 38047 h 139552"/>
                <a:gd name="connsiteX8" fmla="*/ 53295 w 108840"/>
                <a:gd name="connsiteY8" fmla="*/ 38006 h 139552"/>
                <a:gd name="connsiteX9" fmla="*/ 24561 w 108840"/>
                <a:gd name="connsiteY9" fmla="*/ 66781 h 139552"/>
                <a:gd name="connsiteX10" fmla="*/ 10802 w 108840"/>
                <a:gd name="connsiteY10" fmla="*/ 70411 h 139552"/>
                <a:gd name="connsiteX11" fmla="*/ 1271 w 108840"/>
                <a:gd name="connsiteY11" fmla="*/ 60178 h 139552"/>
                <a:gd name="connsiteX12" fmla="*/ 1027 w 108840"/>
                <a:gd name="connsiteY12" fmla="*/ 56924 h 139552"/>
                <a:gd name="connsiteX13" fmla="*/ 16 w 108840"/>
                <a:gd name="connsiteY13" fmla="*/ 126103 h 139552"/>
                <a:gd name="connsiteX14" fmla="*/ 4545 w 108840"/>
                <a:gd name="connsiteY14" fmla="*/ 115482 h 139552"/>
                <a:gd name="connsiteX15" fmla="*/ 29151 w 108840"/>
                <a:gd name="connsiteY15" fmla="*/ 90893 h 139552"/>
                <a:gd name="connsiteX16" fmla="*/ 50032 w 108840"/>
                <a:gd name="connsiteY16" fmla="*/ 70015 h 139552"/>
                <a:gd name="connsiteX17" fmla="*/ 59304 w 108840"/>
                <a:gd name="connsiteY17" fmla="*/ 70011 h 139552"/>
                <a:gd name="connsiteX18" fmla="*/ 104552 w 108840"/>
                <a:gd name="connsiteY18" fmla="*/ 115499 h 139552"/>
                <a:gd name="connsiteX19" fmla="*/ 107752 w 108840"/>
                <a:gd name="connsiteY19" fmla="*/ 130722 h 139552"/>
                <a:gd name="connsiteX20" fmla="*/ 94571 w 108840"/>
                <a:gd name="connsiteY20" fmla="*/ 139197 h 139552"/>
                <a:gd name="connsiteX21" fmla="*/ 85072 w 108840"/>
                <a:gd name="connsiteY21" fmla="*/ 134822 h 139552"/>
                <a:gd name="connsiteX22" fmla="*/ 56111 w 108840"/>
                <a:gd name="connsiteY22" fmla="*/ 105844 h 139552"/>
                <a:gd name="connsiteX23" fmla="*/ 53261 w 108840"/>
                <a:gd name="connsiteY23" fmla="*/ 105815 h 139552"/>
                <a:gd name="connsiteX24" fmla="*/ 23628 w 108840"/>
                <a:gd name="connsiteY24" fmla="*/ 135209 h 139552"/>
                <a:gd name="connsiteX25" fmla="*/ 8731 w 108840"/>
                <a:gd name="connsiteY25" fmla="*/ 138492 h 139552"/>
                <a:gd name="connsiteX26" fmla="*/ 16 w 108840"/>
                <a:gd name="connsiteY26" fmla="*/ 126103 h 1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8840" h="139552">
                  <a:moveTo>
                    <a:pt x="1027" y="56924"/>
                  </a:moveTo>
                  <a:cubicBezTo>
                    <a:pt x="970" y="53501"/>
                    <a:pt x="2327" y="50280"/>
                    <a:pt x="4945" y="47653"/>
                  </a:cubicBezTo>
                  <a:cubicBezTo>
                    <a:pt x="20193" y="32359"/>
                    <a:pt x="35465" y="17091"/>
                    <a:pt x="50754" y="1835"/>
                  </a:cubicBezTo>
                  <a:cubicBezTo>
                    <a:pt x="53196" y="-599"/>
                    <a:pt x="56128" y="-619"/>
                    <a:pt x="58566" y="1814"/>
                  </a:cubicBezTo>
                  <a:cubicBezTo>
                    <a:pt x="74036" y="17247"/>
                    <a:pt x="89519" y="32673"/>
                    <a:pt x="104911" y="48189"/>
                  </a:cubicBezTo>
                  <a:cubicBezTo>
                    <a:pt x="110285" y="53608"/>
                    <a:pt x="110079" y="62191"/>
                    <a:pt x="104713" y="67541"/>
                  </a:cubicBezTo>
                  <a:cubicBezTo>
                    <a:pt x="99438" y="72804"/>
                    <a:pt x="90921" y="72849"/>
                    <a:pt x="85485" y="67466"/>
                  </a:cubicBezTo>
                  <a:cubicBezTo>
                    <a:pt x="75628" y="57716"/>
                    <a:pt x="65845" y="47892"/>
                    <a:pt x="56079" y="38047"/>
                  </a:cubicBezTo>
                  <a:cubicBezTo>
                    <a:pt x="55007" y="36966"/>
                    <a:pt x="54437" y="36851"/>
                    <a:pt x="53295" y="38006"/>
                  </a:cubicBezTo>
                  <a:cubicBezTo>
                    <a:pt x="43760" y="47640"/>
                    <a:pt x="34170" y="57221"/>
                    <a:pt x="24561" y="66781"/>
                  </a:cubicBezTo>
                  <a:cubicBezTo>
                    <a:pt x="20696" y="70626"/>
                    <a:pt x="16040" y="71958"/>
                    <a:pt x="10802" y="70411"/>
                  </a:cubicBezTo>
                  <a:cubicBezTo>
                    <a:pt x="5696" y="68902"/>
                    <a:pt x="2557" y="65359"/>
                    <a:pt x="1271" y="60178"/>
                  </a:cubicBezTo>
                  <a:cubicBezTo>
                    <a:pt x="1036" y="59213"/>
                    <a:pt x="1073" y="58240"/>
                    <a:pt x="1027" y="56924"/>
                  </a:cubicBezTo>
                  <a:close/>
                  <a:moveTo>
                    <a:pt x="16" y="126103"/>
                  </a:moveTo>
                  <a:cubicBezTo>
                    <a:pt x="-190" y="121925"/>
                    <a:pt x="1579" y="118431"/>
                    <a:pt x="4545" y="115482"/>
                  </a:cubicBezTo>
                  <a:cubicBezTo>
                    <a:pt x="12769" y="107308"/>
                    <a:pt x="20951" y="99092"/>
                    <a:pt x="29151" y="90893"/>
                  </a:cubicBezTo>
                  <a:cubicBezTo>
                    <a:pt x="36112" y="83931"/>
                    <a:pt x="43066" y="76969"/>
                    <a:pt x="50032" y="70015"/>
                  </a:cubicBezTo>
                  <a:cubicBezTo>
                    <a:pt x="53377" y="66674"/>
                    <a:pt x="55984" y="66674"/>
                    <a:pt x="59304" y="70011"/>
                  </a:cubicBezTo>
                  <a:cubicBezTo>
                    <a:pt x="74390" y="85168"/>
                    <a:pt x="89477" y="100325"/>
                    <a:pt x="104552" y="115499"/>
                  </a:cubicBezTo>
                  <a:cubicBezTo>
                    <a:pt x="108759" y="119735"/>
                    <a:pt x="109934" y="125455"/>
                    <a:pt x="107752" y="130722"/>
                  </a:cubicBezTo>
                  <a:cubicBezTo>
                    <a:pt x="105665" y="135762"/>
                    <a:pt x="100568" y="139189"/>
                    <a:pt x="94571" y="139197"/>
                  </a:cubicBezTo>
                  <a:cubicBezTo>
                    <a:pt x="91214" y="139061"/>
                    <a:pt x="87869" y="137630"/>
                    <a:pt x="85072" y="134822"/>
                  </a:cubicBezTo>
                  <a:cubicBezTo>
                    <a:pt x="75434" y="125146"/>
                    <a:pt x="65766" y="115499"/>
                    <a:pt x="56111" y="105844"/>
                  </a:cubicBezTo>
                  <a:cubicBezTo>
                    <a:pt x="54676" y="104408"/>
                    <a:pt x="54676" y="104413"/>
                    <a:pt x="53261" y="105815"/>
                  </a:cubicBezTo>
                  <a:cubicBezTo>
                    <a:pt x="43384" y="115614"/>
                    <a:pt x="33514" y="125422"/>
                    <a:pt x="23628" y="135209"/>
                  </a:cubicBezTo>
                  <a:cubicBezTo>
                    <a:pt x="19364" y="139428"/>
                    <a:pt x="14311" y="140682"/>
                    <a:pt x="8731" y="138492"/>
                  </a:cubicBezTo>
                  <a:cubicBezTo>
                    <a:pt x="3209" y="136335"/>
                    <a:pt x="305" y="131980"/>
                    <a:pt x="16" y="126103"/>
                  </a:cubicBezTo>
                  <a:close/>
                </a:path>
              </a:pathLst>
            </a:custGeom>
            <a:solidFill>
              <a:schemeClr val="tx2">
                <a:lumMod val="40000"/>
                <a:lumOff val="60000"/>
              </a:schemeClr>
            </a:solidFill>
            <a:ln w="9525"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762DC3AF-B630-4A89-832C-749CAAE094D6}"/>
              </a:ext>
            </a:extLst>
          </p:cNvPr>
          <p:cNvGrpSpPr/>
          <p:nvPr/>
        </p:nvGrpSpPr>
        <p:grpSpPr>
          <a:xfrm>
            <a:off x="6001765" y="1778034"/>
            <a:ext cx="208780" cy="208330"/>
            <a:chOff x="4589087" y="1673087"/>
            <a:chExt cx="330540" cy="329826"/>
          </a:xfrm>
        </p:grpSpPr>
        <p:sp>
          <p:nvSpPr>
            <p:cNvPr id="121" name="Oval 120">
              <a:extLst>
                <a:ext uri="{FF2B5EF4-FFF2-40B4-BE49-F238E27FC236}">
                  <a16:creationId xmlns:a16="http://schemas.microsoft.com/office/drawing/2014/main" id="{E8546084-B325-4CE4-B0D9-45E0D187A680}"/>
                </a:ext>
              </a:extLst>
            </p:cNvPr>
            <p:cNvSpPr/>
            <p:nvPr/>
          </p:nvSpPr>
          <p:spPr>
            <a:xfrm>
              <a:off x="4589087" y="1673087"/>
              <a:ext cx="330540" cy="3298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2" name="Freeform: Shape 121">
              <a:extLst>
                <a:ext uri="{FF2B5EF4-FFF2-40B4-BE49-F238E27FC236}">
                  <a16:creationId xmlns:a16="http://schemas.microsoft.com/office/drawing/2014/main" id="{28802D7A-FC34-4212-AFED-A0F0139CFB65}"/>
                </a:ext>
              </a:extLst>
            </p:cNvPr>
            <p:cNvSpPr/>
            <p:nvPr/>
          </p:nvSpPr>
          <p:spPr>
            <a:xfrm rot="5400000">
              <a:off x="4711260" y="1768204"/>
              <a:ext cx="108840" cy="139552"/>
            </a:xfrm>
            <a:custGeom>
              <a:avLst/>
              <a:gdLst>
                <a:gd name="connsiteX0" fmla="*/ 1027 w 108840"/>
                <a:gd name="connsiteY0" fmla="*/ 56924 h 139552"/>
                <a:gd name="connsiteX1" fmla="*/ 4945 w 108840"/>
                <a:gd name="connsiteY1" fmla="*/ 47653 h 139552"/>
                <a:gd name="connsiteX2" fmla="*/ 50754 w 108840"/>
                <a:gd name="connsiteY2" fmla="*/ 1835 h 139552"/>
                <a:gd name="connsiteX3" fmla="*/ 58566 w 108840"/>
                <a:gd name="connsiteY3" fmla="*/ 1814 h 139552"/>
                <a:gd name="connsiteX4" fmla="*/ 104911 w 108840"/>
                <a:gd name="connsiteY4" fmla="*/ 48189 h 139552"/>
                <a:gd name="connsiteX5" fmla="*/ 104713 w 108840"/>
                <a:gd name="connsiteY5" fmla="*/ 67541 h 139552"/>
                <a:gd name="connsiteX6" fmla="*/ 85485 w 108840"/>
                <a:gd name="connsiteY6" fmla="*/ 67466 h 139552"/>
                <a:gd name="connsiteX7" fmla="*/ 56079 w 108840"/>
                <a:gd name="connsiteY7" fmla="*/ 38047 h 139552"/>
                <a:gd name="connsiteX8" fmla="*/ 53295 w 108840"/>
                <a:gd name="connsiteY8" fmla="*/ 38006 h 139552"/>
                <a:gd name="connsiteX9" fmla="*/ 24561 w 108840"/>
                <a:gd name="connsiteY9" fmla="*/ 66781 h 139552"/>
                <a:gd name="connsiteX10" fmla="*/ 10802 w 108840"/>
                <a:gd name="connsiteY10" fmla="*/ 70411 h 139552"/>
                <a:gd name="connsiteX11" fmla="*/ 1271 w 108840"/>
                <a:gd name="connsiteY11" fmla="*/ 60178 h 139552"/>
                <a:gd name="connsiteX12" fmla="*/ 1027 w 108840"/>
                <a:gd name="connsiteY12" fmla="*/ 56924 h 139552"/>
                <a:gd name="connsiteX13" fmla="*/ 16 w 108840"/>
                <a:gd name="connsiteY13" fmla="*/ 126103 h 139552"/>
                <a:gd name="connsiteX14" fmla="*/ 4545 w 108840"/>
                <a:gd name="connsiteY14" fmla="*/ 115482 h 139552"/>
                <a:gd name="connsiteX15" fmla="*/ 29151 w 108840"/>
                <a:gd name="connsiteY15" fmla="*/ 90893 h 139552"/>
                <a:gd name="connsiteX16" fmla="*/ 50032 w 108840"/>
                <a:gd name="connsiteY16" fmla="*/ 70015 h 139552"/>
                <a:gd name="connsiteX17" fmla="*/ 59304 w 108840"/>
                <a:gd name="connsiteY17" fmla="*/ 70011 h 139552"/>
                <a:gd name="connsiteX18" fmla="*/ 104552 w 108840"/>
                <a:gd name="connsiteY18" fmla="*/ 115499 h 139552"/>
                <a:gd name="connsiteX19" fmla="*/ 107752 w 108840"/>
                <a:gd name="connsiteY19" fmla="*/ 130722 h 139552"/>
                <a:gd name="connsiteX20" fmla="*/ 94571 w 108840"/>
                <a:gd name="connsiteY20" fmla="*/ 139197 h 139552"/>
                <a:gd name="connsiteX21" fmla="*/ 85072 w 108840"/>
                <a:gd name="connsiteY21" fmla="*/ 134822 h 139552"/>
                <a:gd name="connsiteX22" fmla="*/ 56111 w 108840"/>
                <a:gd name="connsiteY22" fmla="*/ 105844 h 139552"/>
                <a:gd name="connsiteX23" fmla="*/ 53261 w 108840"/>
                <a:gd name="connsiteY23" fmla="*/ 105815 h 139552"/>
                <a:gd name="connsiteX24" fmla="*/ 23628 w 108840"/>
                <a:gd name="connsiteY24" fmla="*/ 135209 h 139552"/>
                <a:gd name="connsiteX25" fmla="*/ 8731 w 108840"/>
                <a:gd name="connsiteY25" fmla="*/ 138492 h 139552"/>
                <a:gd name="connsiteX26" fmla="*/ 16 w 108840"/>
                <a:gd name="connsiteY26" fmla="*/ 126103 h 1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8840" h="139552">
                  <a:moveTo>
                    <a:pt x="1027" y="56924"/>
                  </a:moveTo>
                  <a:cubicBezTo>
                    <a:pt x="970" y="53501"/>
                    <a:pt x="2327" y="50280"/>
                    <a:pt x="4945" y="47653"/>
                  </a:cubicBezTo>
                  <a:cubicBezTo>
                    <a:pt x="20193" y="32359"/>
                    <a:pt x="35465" y="17091"/>
                    <a:pt x="50754" y="1835"/>
                  </a:cubicBezTo>
                  <a:cubicBezTo>
                    <a:pt x="53196" y="-599"/>
                    <a:pt x="56128" y="-619"/>
                    <a:pt x="58566" y="1814"/>
                  </a:cubicBezTo>
                  <a:cubicBezTo>
                    <a:pt x="74036" y="17247"/>
                    <a:pt x="89519" y="32673"/>
                    <a:pt x="104911" y="48189"/>
                  </a:cubicBezTo>
                  <a:cubicBezTo>
                    <a:pt x="110285" y="53608"/>
                    <a:pt x="110079" y="62191"/>
                    <a:pt x="104713" y="67541"/>
                  </a:cubicBezTo>
                  <a:cubicBezTo>
                    <a:pt x="99438" y="72804"/>
                    <a:pt x="90921" y="72849"/>
                    <a:pt x="85485" y="67466"/>
                  </a:cubicBezTo>
                  <a:cubicBezTo>
                    <a:pt x="75628" y="57716"/>
                    <a:pt x="65845" y="47892"/>
                    <a:pt x="56079" y="38047"/>
                  </a:cubicBezTo>
                  <a:cubicBezTo>
                    <a:pt x="55007" y="36966"/>
                    <a:pt x="54437" y="36851"/>
                    <a:pt x="53295" y="38006"/>
                  </a:cubicBezTo>
                  <a:cubicBezTo>
                    <a:pt x="43760" y="47640"/>
                    <a:pt x="34170" y="57221"/>
                    <a:pt x="24561" y="66781"/>
                  </a:cubicBezTo>
                  <a:cubicBezTo>
                    <a:pt x="20696" y="70626"/>
                    <a:pt x="16040" y="71958"/>
                    <a:pt x="10802" y="70411"/>
                  </a:cubicBezTo>
                  <a:cubicBezTo>
                    <a:pt x="5696" y="68902"/>
                    <a:pt x="2557" y="65359"/>
                    <a:pt x="1271" y="60178"/>
                  </a:cubicBezTo>
                  <a:cubicBezTo>
                    <a:pt x="1036" y="59213"/>
                    <a:pt x="1073" y="58240"/>
                    <a:pt x="1027" y="56924"/>
                  </a:cubicBezTo>
                  <a:close/>
                  <a:moveTo>
                    <a:pt x="16" y="126103"/>
                  </a:moveTo>
                  <a:cubicBezTo>
                    <a:pt x="-190" y="121925"/>
                    <a:pt x="1579" y="118431"/>
                    <a:pt x="4545" y="115482"/>
                  </a:cubicBezTo>
                  <a:cubicBezTo>
                    <a:pt x="12769" y="107308"/>
                    <a:pt x="20951" y="99092"/>
                    <a:pt x="29151" y="90893"/>
                  </a:cubicBezTo>
                  <a:cubicBezTo>
                    <a:pt x="36112" y="83931"/>
                    <a:pt x="43066" y="76969"/>
                    <a:pt x="50032" y="70015"/>
                  </a:cubicBezTo>
                  <a:cubicBezTo>
                    <a:pt x="53377" y="66674"/>
                    <a:pt x="55984" y="66674"/>
                    <a:pt x="59304" y="70011"/>
                  </a:cubicBezTo>
                  <a:cubicBezTo>
                    <a:pt x="74390" y="85168"/>
                    <a:pt x="89477" y="100325"/>
                    <a:pt x="104552" y="115499"/>
                  </a:cubicBezTo>
                  <a:cubicBezTo>
                    <a:pt x="108759" y="119735"/>
                    <a:pt x="109934" y="125455"/>
                    <a:pt x="107752" y="130722"/>
                  </a:cubicBezTo>
                  <a:cubicBezTo>
                    <a:pt x="105665" y="135762"/>
                    <a:pt x="100568" y="139189"/>
                    <a:pt x="94571" y="139197"/>
                  </a:cubicBezTo>
                  <a:cubicBezTo>
                    <a:pt x="91214" y="139061"/>
                    <a:pt x="87869" y="137630"/>
                    <a:pt x="85072" y="134822"/>
                  </a:cubicBezTo>
                  <a:cubicBezTo>
                    <a:pt x="75434" y="125146"/>
                    <a:pt x="65766" y="115499"/>
                    <a:pt x="56111" y="105844"/>
                  </a:cubicBezTo>
                  <a:cubicBezTo>
                    <a:pt x="54676" y="104408"/>
                    <a:pt x="54676" y="104413"/>
                    <a:pt x="53261" y="105815"/>
                  </a:cubicBezTo>
                  <a:cubicBezTo>
                    <a:pt x="43384" y="115614"/>
                    <a:pt x="33514" y="125422"/>
                    <a:pt x="23628" y="135209"/>
                  </a:cubicBezTo>
                  <a:cubicBezTo>
                    <a:pt x="19364" y="139428"/>
                    <a:pt x="14311" y="140682"/>
                    <a:pt x="8731" y="138492"/>
                  </a:cubicBezTo>
                  <a:cubicBezTo>
                    <a:pt x="3209" y="136335"/>
                    <a:pt x="305" y="131980"/>
                    <a:pt x="16" y="126103"/>
                  </a:cubicBezTo>
                  <a:close/>
                </a:path>
              </a:pathLst>
            </a:custGeom>
            <a:solidFill>
              <a:schemeClr val="tx2">
                <a:lumMod val="40000"/>
                <a:lumOff val="60000"/>
              </a:schemeClr>
            </a:solidFill>
            <a:ln w="9525"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F4B76435-99E6-4B83-AD01-60A848C0740B}"/>
              </a:ext>
            </a:extLst>
          </p:cNvPr>
          <p:cNvGrpSpPr/>
          <p:nvPr/>
        </p:nvGrpSpPr>
        <p:grpSpPr>
          <a:xfrm>
            <a:off x="7353563" y="1778034"/>
            <a:ext cx="208780" cy="208330"/>
            <a:chOff x="4589087" y="1673087"/>
            <a:chExt cx="330540" cy="329826"/>
          </a:xfrm>
        </p:grpSpPr>
        <p:sp>
          <p:nvSpPr>
            <p:cNvPr id="124" name="Oval 123">
              <a:extLst>
                <a:ext uri="{FF2B5EF4-FFF2-40B4-BE49-F238E27FC236}">
                  <a16:creationId xmlns:a16="http://schemas.microsoft.com/office/drawing/2014/main" id="{8E729B7A-F545-4430-88F3-34D9D057CAC9}"/>
                </a:ext>
              </a:extLst>
            </p:cNvPr>
            <p:cNvSpPr/>
            <p:nvPr/>
          </p:nvSpPr>
          <p:spPr>
            <a:xfrm>
              <a:off x="4589087" y="1673087"/>
              <a:ext cx="330540" cy="3298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5" name="Freeform: Shape 124">
              <a:extLst>
                <a:ext uri="{FF2B5EF4-FFF2-40B4-BE49-F238E27FC236}">
                  <a16:creationId xmlns:a16="http://schemas.microsoft.com/office/drawing/2014/main" id="{A928F8D1-F5CD-476C-A734-3146AEF69459}"/>
                </a:ext>
              </a:extLst>
            </p:cNvPr>
            <p:cNvSpPr/>
            <p:nvPr/>
          </p:nvSpPr>
          <p:spPr>
            <a:xfrm rot="5400000">
              <a:off x="4711260" y="1768204"/>
              <a:ext cx="108840" cy="139552"/>
            </a:xfrm>
            <a:custGeom>
              <a:avLst/>
              <a:gdLst>
                <a:gd name="connsiteX0" fmla="*/ 1027 w 108840"/>
                <a:gd name="connsiteY0" fmla="*/ 56924 h 139552"/>
                <a:gd name="connsiteX1" fmla="*/ 4945 w 108840"/>
                <a:gd name="connsiteY1" fmla="*/ 47653 h 139552"/>
                <a:gd name="connsiteX2" fmla="*/ 50754 w 108840"/>
                <a:gd name="connsiteY2" fmla="*/ 1835 h 139552"/>
                <a:gd name="connsiteX3" fmla="*/ 58566 w 108840"/>
                <a:gd name="connsiteY3" fmla="*/ 1814 h 139552"/>
                <a:gd name="connsiteX4" fmla="*/ 104911 w 108840"/>
                <a:gd name="connsiteY4" fmla="*/ 48189 h 139552"/>
                <a:gd name="connsiteX5" fmla="*/ 104713 w 108840"/>
                <a:gd name="connsiteY5" fmla="*/ 67541 h 139552"/>
                <a:gd name="connsiteX6" fmla="*/ 85485 w 108840"/>
                <a:gd name="connsiteY6" fmla="*/ 67466 h 139552"/>
                <a:gd name="connsiteX7" fmla="*/ 56079 w 108840"/>
                <a:gd name="connsiteY7" fmla="*/ 38047 h 139552"/>
                <a:gd name="connsiteX8" fmla="*/ 53295 w 108840"/>
                <a:gd name="connsiteY8" fmla="*/ 38006 h 139552"/>
                <a:gd name="connsiteX9" fmla="*/ 24561 w 108840"/>
                <a:gd name="connsiteY9" fmla="*/ 66781 h 139552"/>
                <a:gd name="connsiteX10" fmla="*/ 10802 w 108840"/>
                <a:gd name="connsiteY10" fmla="*/ 70411 h 139552"/>
                <a:gd name="connsiteX11" fmla="*/ 1271 w 108840"/>
                <a:gd name="connsiteY11" fmla="*/ 60178 h 139552"/>
                <a:gd name="connsiteX12" fmla="*/ 1027 w 108840"/>
                <a:gd name="connsiteY12" fmla="*/ 56924 h 139552"/>
                <a:gd name="connsiteX13" fmla="*/ 16 w 108840"/>
                <a:gd name="connsiteY13" fmla="*/ 126103 h 139552"/>
                <a:gd name="connsiteX14" fmla="*/ 4545 w 108840"/>
                <a:gd name="connsiteY14" fmla="*/ 115482 h 139552"/>
                <a:gd name="connsiteX15" fmla="*/ 29151 w 108840"/>
                <a:gd name="connsiteY15" fmla="*/ 90893 h 139552"/>
                <a:gd name="connsiteX16" fmla="*/ 50032 w 108840"/>
                <a:gd name="connsiteY16" fmla="*/ 70015 h 139552"/>
                <a:gd name="connsiteX17" fmla="*/ 59304 w 108840"/>
                <a:gd name="connsiteY17" fmla="*/ 70011 h 139552"/>
                <a:gd name="connsiteX18" fmla="*/ 104552 w 108840"/>
                <a:gd name="connsiteY18" fmla="*/ 115499 h 139552"/>
                <a:gd name="connsiteX19" fmla="*/ 107752 w 108840"/>
                <a:gd name="connsiteY19" fmla="*/ 130722 h 139552"/>
                <a:gd name="connsiteX20" fmla="*/ 94571 w 108840"/>
                <a:gd name="connsiteY20" fmla="*/ 139197 h 139552"/>
                <a:gd name="connsiteX21" fmla="*/ 85072 w 108840"/>
                <a:gd name="connsiteY21" fmla="*/ 134822 h 139552"/>
                <a:gd name="connsiteX22" fmla="*/ 56111 w 108840"/>
                <a:gd name="connsiteY22" fmla="*/ 105844 h 139552"/>
                <a:gd name="connsiteX23" fmla="*/ 53261 w 108840"/>
                <a:gd name="connsiteY23" fmla="*/ 105815 h 139552"/>
                <a:gd name="connsiteX24" fmla="*/ 23628 w 108840"/>
                <a:gd name="connsiteY24" fmla="*/ 135209 h 139552"/>
                <a:gd name="connsiteX25" fmla="*/ 8731 w 108840"/>
                <a:gd name="connsiteY25" fmla="*/ 138492 h 139552"/>
                <a:gd name="connsiteX26" fmla="*/ 16 w 108840"/>
                <a:gd name="connsiteY26" fmla="*/ 126103 h 13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8840" h="139552">
                  <a:moveTo>
                    <a:pt x="1027" y="56924"/>
                  </a:moveTo>
                  <a:cubicBezTo>
                    <a:pt x="970" y="53501"/>
                    <a:pt x="2327" y="50280"/>
                    <a:pt x="4945" y="47653"/>
                  </a:cubicBezTo>
                  <a:cubicBezTo>
                    <a:pt x="20193" y="32359"/>
                    <a:pt x="35465" y="17091"/>
                    <a:pt x="50754" y="1835"/>
                  </a:cubicBezTo>
                  <a:cubicBezTo>
                    <a:pt x="53196" y="-599"/>
                    <a:pt x="56128" y="-619"/>
                    <a:pt x="58566" y="1814"/>
                  </a:cubicBezTo>
                  <a:cubicBezTo>
                    <a:pt x="74036" y="17247"/>
                    <a:pt x="89519" y="32673"/>
                    <a:pt x="104911" y="48189"/>
                  </a:cubicBezTo>
                  <a:cubicBezTo>
                    <a:pt x="110285" y="53608"/>
                    <a:pt x="110079" y="62191"/>
                    <a:pt x="104713" y="67541"/>
                  </a:cubicBezTo>
                  <a:cubicBezTo>
                    <a:pt x="99438" y="72804"/>
                    <a:pt x="90921" y="72849"/>
                    <a:pt x="85485" y="67466"/>
                  </a:cubicBezTo>
                  <a:cubicBezTo>
                    <a:pt x="75628" y="57716"/>
                    <a:pt x="65845" y="47892"/>
                    <a:pt x="56079" y="38047"/>
                  </a:cubicBezTo>
                  <a:cubicBezTo>
                    <a:pt x="55007" y="36966"/>
                    <a:pt x="54437" y="36851"/>
                    <a:pt x="53295" y="38006"/>
                  </a:cubicBezTo>
                  <a:cubicBezTo>
                    <a:pt x="43760" y="47640"/>
                    <a:pt x="34170" y="57221"/>
                    <a:pt x="24561" y="66781"/>
                  </a:cubicBezTo>
                  <a:cubicBezTo>
                    <a:pt x="20696" y="70626"/>
                    <a:pt x="16040" y="71958"/>
                    <a:pt x="10802" y="70411"/>
                  </a:cubicBezTo>
                  <a:cubicBezTo>
                    <a:pt x="5696" y="68902"/>
                    <a:pt x="2557" y="65359"/>
                    <a:pt x="1271" y="60178"/>
                  </a:cubicBezTo>
                  <a:cubicBezTo>
                    <a:pt x="1036" y="59213"/>
                    <a:pt x="1073" y="58240"/>
                    <a:pt x="1027" y="56924"/>
                  </a:cubicBezTo>
                  <a:close/>
                  <a:moveTo>
                    <a:pt x="16" y="126103"/>
                  </a:moveTo>
                  <a:cubicBezTo>
                    <a:pt x="-190" y="121925"/>
                    <a:pt x="1579" y="118431"/>
                    <a:pt x="4545" y="115482"/>
                  </a:cubicBezTo>
                  <a:cubicBezTo>
                    <a:pt x="12769" y="107308"/>
                    <a:pt x="20951" y="99092"/>
                    <a:pt x="29151" y="90893"/>
                  </a:cubicBezTo>
                  <a:cubicBezTo>
                    <a:pt x="36112" y="83931"/>
                    <a:pt x="43066" y="76969"/>
                    <a:pt x="50032" y="70015"/>
                  </a:cubicBezTo>
                  <a:cubicBezTo>
                    <a:pt x="53377" y="66674"/>
                    <a:pt x="55984" y="66674"/>
                    <a:pt x="59304" y="70011"/>
                  </a:cubicBezTo>
                  <a:cubicBezTo>
                    <a:pt x="74390" y="85168"/>
                    <a:pt x="89477" y="100325"/>
                    <a:pt x="104552" y="115499"/>
                  </a:cubicBezTo>
                  <a:cubicBezTo>
                    <a:pt x="108759" y="119735"/>
                    <a:pt x="109934" y="125455"/>
                    <a:pt x="107752" y="130722"/>
                  </a:cubicBezTo>
                  <a:cubicBezTo>
                    <a:pt x="105665" y="135762"/>
                    <a:pt x="100568" y="139189"/>
                    <a:pt x="94571" y="139197"/>
                  </a:cubicBezTo>
                  <a:cubicBezTo>
                    <a:pt x="91214" y="139061"/>
                    <a:pt x="87869" y="137630"/>
                    <a:pt x="85072" y="134822"/>
                  </a:cubicBezTo>
                  <a:cubicBezTo>
                    <a:pt x="75434" y="125146"/>
                    <a:pt x="65766" y="115499"/>
                    <a:pt x="56111" y="105844"/>
                  </a:cubicBezTo>
                  <a:cubicBezTo>
                    <a:pt x="54676" y="104408"/>
                    <a:pt x="54676" y="104413"/>
                    <a:pt x="53261" y="105815"/>
                  </a:cubicBezTo>
                  <a:cubicBezTo>
                    <a:pt x="43384" y="115614"/>
                    <a:pt x="33514" y="125422"/>
                    <a:pt x="23628" y="135209"/>
                  </a:cubicBezTo>
                  <a:cubicBezTo>
                    <a:pt x="19364" y="139428"/>
                    <a:pt x="14311" y="140682"/>
                    <a:pt x="8731" y="138492"/>
                  </a:cubicBezTo>
                  <a:cubicBezTo>
                    <a:pt x="3209" y="136335"/>
                    <a:pt x="305" y="131980"/>
                    <a:pt x="16" y="126103"/>
                  </a:cubicBezTo>
                  <a:close/>
                </a:path>
              </a:pathLst>
            </a:custGeom>
            <a:solidFill>
              <a:schemeClr val="tx2">
                <a:lumMod val="40000"/>
                <a:lumOff val="60000"/>
              </a:schemeClr>
            </a:solidFill>
            <a:ln w="9525" cap="flat">
              <a:noFill/>
              <a:prstDash val="solid"/>
              <a:miter/>
            </a:ln>
          </p:spPr>
          <p:txBody>
            <a:bodyPr rtlCol="0" anchor="ctr"/>
            <a:lstStyle/>
            <a:p>
              <a:endParaRPr lang="en-US"/>
            </a:p>
          </p:txBody>
        </p:sp>
      </p:grpSp>
      <p:grpSp>
        <p:nvGrpSpPr>
          <p:cNvPr id="198" name="Group 197">
            <a:extLst>
              <a:ext uri="{FF2B5EF4-FFF2-40B4-BE49-F238E27FC236}">
                <a16:creationId xmlns:a16="http://schemas.microsoft.com/office/drawing/2014/main" id="{BBC65EEA-72CF-4CF2-B086-23222478ECF2}"/>
              </a:ext>
            </a:extLst>
          </p:cNvPr>
          <p:cNvGrpSpPr/>
          <p:nvPr/>
        </p:nvGrpSpPr>
        <p:grpSpPr>
          <a:xfrm rot="20922018">
            <a:off x="-4790996" y="-8406872"/>
            <a:ext cx="7563602" cy="7303770"/>
            <a:chOff x="-4943201" y="1623425"/>
            <a:chExt cx="1901258" cy="1835944"/>
          </a:xfrm>
        </p:grpSpPr>
        <p:grpSp>
          <p:nvGrpSpPr>
            <p:cNvPr id="199" name="Group 198">
              <a:extLst>
                <a:ext uri="{FF2B5EF4-FFF2-40B4-BE49-F238E27FC236}">
                  <a16:creationId xmlns:a16="http://schemas.microsoft.com/office/drawing/2014/main" id="{DFF52DD6-DE35-4AE9-85D2-93FFB5B6AD4F}"/>
                </a:ext>
              </a:extLst>
            </p:cNvPr>
            <p:cNvGrpSpPr/>
            <p:nvPr/>
          </p:nvGrpSpPr>
          <p:grpSpPr>
            <a:xfrm>
              <a:off x="-4827378" y="2019376"/>
              <a:ext cx="1785435" cy="1214438"/>
              <a:chOff x="-4827378" y="2019376"/>
              <a:chExt cx="1785435" cy="1214438"/>
            </a:xfrm>
          </p:grpSpPr>
          <p:sp>
            <p:nvSpPr>
              <p:cNvPr id="211" name="Freeform: Shape 210">
                <a:extLst>
                  <a:ext uri="{FF2B5EF4-FFF2-40B4-BE49-F238E27FC236}">
                    <a16:creationId xmlns:a16="http://schemas.microsoft.com/office/drawing/2014/main" id="{377066A6-AEFA-4E6E-A0DB-1C442E2DBE58}"/>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A1D59DC-5050-4AE4-AB37-F7294FDCB3B4}"/>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32912C0D-9F9B-410D-B3CB-EDC81F4D617B}"/>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9A68F6F-F37E-4888-99BC-1D43115C9AB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AB0D407-0801-407C-8E47-4A9167571E76}"/>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CE1E674-0530-4429-9886-6F816FD65FEC}"/>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36F31AA-6AA0-4F6E-9B94-A1D791D4DD61}"/>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65419BE-826E-4656-BC2B-BC9DADBE0F6A}"/>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1FEAEB80-A645-4816-9939-AD4E26D15C7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E286BB1-8B5C-413E-B6E8-5BD6F472A969}"/>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C25A0FE-8B74-4F2A-BEF3-67F3A26D445E}"/>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00" name="Freeform: Shape 199">
              <a:extLst>
                <a:ext uri="{FF2B5EF4-FFF2-40B4-BE49-F238E27FC236}">
                  <a16:creationId xmlns:a16="http://schemas.microsoft.com/office/drawing/2014/main" id="{6369DCE4-2C17-47F2-A82E-8CFD2091F3B1}"/>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3FA1F23A-67C0-45D1-9EC7-92CD9C32C040}"/>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D933CFE-D865-46DF-8530-4F0A4C525D1D}"/>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05A64E-1CD7-4282-863B-42636A43B908}"/>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8A0F19C1-368A-4261-9A77-A3EA257657D0}"/>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459B88F-11FE-4D13-9632-FCF4C6524033}"/>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9362A99-9D43-410A-AB36-4E6CA413C501}"/>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09B0537-FD7F-4C0E-8058-54F02D2F6ED5}"/>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0001781-2961-4B27-A622-1117C6BCC5FA}"/>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147F839-4C6C-4C99-9AAB-8A29E311911F}"/>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00F59D9C-A68B-490F-822C-219FC373E975}"/>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46" name="Rounded Rectangle">
            <a:extLst>
              <a:ext uri="{FF2B5EF4-FFF2-40B4-BE49-F238E27FC236}">
                <a16:creationId xmlns:a16="http://schemas.microsoft.com/office/drawing/2014/main" id="{B817D74C-F1F3-72EC-DCE0-B435E0B4B4B0}"/>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363096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98121967-C7B2-4D95-98AF-4B91E426CEE5}"/>
              </a:ext>
            </a:extLst>
          </p:cNvPr>
          <p:cNvGrpSpPr/>
          <p:nvPr/>
        </p:nvGrpSpPr>
        <p:grpSpPr>
          <a:xfrm rot="12719834">
            <a:off x="-1995981" y="-568500"/>
            <a:ext cx="7958849" cy="6416967"/>
            <a:chOff x="-4827378" y="2019376"/>
            <a:chExt cx="1785435" cy="1214438"/>
          </a:xfrm>
        </p:grpSpPr>
        <p:sp>
          <p:nvSpPr>
            <p:cNvPr id="115" name="Freeform: Shape 114">
              <a:extLst>
                <a:ext uri="{FF2B5EF4-FFF2-40B4-BE49-F238E27FC236}">
                  <a16:creationId xmlns:a16="http://schemas.microsoft.com/office/drawing/2014/main" id="{7BC862CC-8E7B-41DE-827C-B7E6E6CCE18F}"/>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295949-BD45-4869-93CF-3BB5C9E61228}"/>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01893A-0EE6-4C8D-86A3-16DA8C667E8A}"/>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B83D45C-24E3-429E-83F7-E199109002F1}"/>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189B7A4-8292-48B0-873A-407DEE9BF22C}"/>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9E85A24-815B-4026-BF14-753F83114E01}"/>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3C89466-F352-4328-BA02-ECEA26891161}"/>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F905401-7C17-438B-8FC4-7B0BEFDBD5B1}"/>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F825933-027B-4DC3-BF86-5A68A27DBDEC}"/>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4E9C541-E0AA-40F2-A2BE-517911F0B800}"/>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0238FB5-1631-4CF2-9837-D363DFF907C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922472CE-FF25-5134-C49E-BA24221D18BC}"/>
              </a:ext>
            </a:extLst>
          </p:cNvPr>
          <p:cNvGrpSpPr/>
          <p:nvPr/>
        </p:nvGrpSpPr>
        <p:grpSpPr>
          <a:xfrm>
            <a:off x="-1155181" y="-1277307"/>
            <a:ext cx="7237713" cy="9700942"/>
            <a:chOff x="-1155181" y="-1277307"/>
            <a:chExt cx="7237713" cy="9700942"/>
          </a:xfrm>
        </p:grpSpPr>
        <p:sp>
          <p:nvSpPr>
            <p:cNvPr id="104" name="Freeform: Shape 103">
              <a:extLst>
                <a:ext uri="{FF2B5EF4-FFF2-40B4-BE49-F238E27FC236}">
                  <a16:creationId xmlns:a16="http://schemas.microsoft.com/office/drawing/2014/main" id="{3E3B261C-E4DA-44E1-8FDE-248BAC2205EB}"/>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2FD9AF7-0F50-4C4C-8362-E1A682F1346B}"/>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5B3509B-9116-4B17-A6D5-CA39972B111B}"/>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AF156ED-43EE-4577-AED5-8F97F4C0C689}"/>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376A194-459F-4F23-9A3C-7D0D0D13176F}"/>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DF19ED7-0F4A-4087-8007-45F2BCE5CB51}"/>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BBAF2E5-2A1E-4251-B360-7F14A227A771}"/>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ACCAE2C-0578-4B56-A650-1EC021F3E890}"/>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67C63E2-FA70-4D3F-99D9-6852693C1DBE}"/>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8135750-8B59-475A-BB62-B06494B50551}"/>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AA351AE-A465-411C-AEB0-6EE8745D2C81}"/>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36" name="Rounded Rectangle">
            <a:extLst>
              <a:ext uri="{FF2B5EF4-FFF2-40B4-BE49-F238E27FC236}">
                <a16:creationId xmlns:a16="http://schemas.microsoft.com/office/drawing/2014/main" id="{B5695405-BF21-4B62-8598-4D7B0AD1F70B}"/>
              </a:ext>
            </a:extLst>
          </p:cNvPr>
          <p:cNvSpPr/>
          <p:nvPr/>
        </p:nvSpPr>
        <p:spPr>
          <a:xfrm>
            <a:off x="9635810" y="448764"/>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17" name="Flowchart: Connector 16">
            <a:extLst>
              <a:ext uri="{FF2B5EF4-FFF2-40B4-BE49-F238E27FC236}">
                <a16:creationId xmlns:a16="http://schemas.microsoft.com/office/drawing/2014/main" id="{5CF2B9A2-99E5-4DB3-8A9E-56BFBB80D73B}"/>
              </a:ext>
            </a:extLst>
          </p:cNvPr>
          <p:cNvSpPr/>
          <p:nvPr/>
        </p:nvSpPr>
        <p:spPr>
          <a:xfrm>
            <a:off x="10208753" y="618346"/>
            <a:ext cx="925159" cy="924914"/>
          </a:xfrm>
          <a:prstGeom prst="flowChartConnector">
            <a:avLst/>
          </a:prstGeom>
          <a:blipFill dpi="0" rotWithShape="1">
            <a:blip r:embed="rId2"/>
            <a:srcRect/>
            <a:stretch>
              <a:fillRect t="-5035" b="-5035"/>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836E0018-0B59-4C0B-A17D-1E056D3CC4DB}"/>
              </a:ext>
            </a:extLst>
          </p:cNvPr>
          <p:cNvSpPr/>
          <p:nvPr/>
        </p:nvSpPr>
        <p:spPr>
          <a:xfrm>
            <a:off x="9887312" y="1704191"/>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DAVID LEE</a:t>
            </a:r>
          </a:p>
        </p:txBody>
      </p:sp>
      <p:sp>
        <p:nvSpPr>
          <p:cNvPr id="43" name="Rounded Rectangle">
            <a:extLst>
              <a:ext uri="{FF2B5EF4-FFF2-40B4-BE49-F238E27FC236}">
                <a16:creationId xmlns:a16="http://schemas.microsoft.com/office/drawing/2014/main" id="{88C2FCFC-CE5C-490E-9D20-BBC130335A75}"/>
              </a:ext>
            </a:extLst>
          </p:cNvPr>
          <p:cNvSpPr/>
          <p:nvPr/>
        </p:nvSpPr>
        <p:spPr>
          <a:xfrm>
            <a:off x="9635810" y="3585480"/>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20" name="Flowchart: Connector 19">
            <a:extLst>
              <a:ext uri="{FF2B5EF4-FFF2-40B4-BE49-F238E27FC236}">
                <a16:creationId xmlns:a16="http://schemas.microsoft.com/office/drawing/2014/main" id="{A6283384-777A-480B-AC84-35B88CA051FD}"/>
              </a:ext>
            </a:extLst>
          </p:cNvPr>
          <p:cNvSpPr/>
          <p:nvPr/>
        </p:nvSpPr>
        <p:spPr>
          <a:xfrm>
            <a:off x="10208753" y="3715516"/>
            <a:ext cx="925159" cy="924914"/>
          </a:xfrm>
          <a:prstGeom prst="flowChartConnector">
            <a:avLst/>
          </a:prstGeom>
          <a:blipFill dpi="0" rotWithShape="1">
            <a:blip r:embed="rId3"/>
            <a:srcRect/>
            <a:stretch>
              <a:fillRect l="-104817" t="-11011" r="-151578" b="-110457"/>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29FC1BA0-28B9-4F29-9CEF-4FA869360177}"/>
              </a:ext>
            </a:extLst>
          </p:cNvPr>
          <p:cNvSpPr/>
          <p:nvPr/>
        </p:nvSpPr>
        <p:spPr>
          <a:xfrm>
            <a:off x="9887312" y="4840907"/>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LINDA GOLDBERG</a:t>
            </a:r>
          </a:p>
        </p:txBody>
      </p:sp>
      <p:sp>
        <p:nvSpPr>
          <p:cNvPr id="29" name="Rounded Rectangle">
            <a:extLst>
              <a:ext uri="{FF2B5EF4-FFF2-40B4-BE49-F238E27FC236}">
                <a16:creationId xmlns:a16="http://schemas.microsoft.com/office/drawing/2014/main" id="{666D35DE-4057-4208-81BF-D9F913A5F37E}"/>
              </a:ext>
            </a:extLst>
          </p:cNvPr>
          <p:cNvSpPr/>
          <p:nvPr/>
        </p:nvSpPr>
        <p:spPr>
          <a:xfrm>
            <a:off x="7117545" y="440546"/>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16" name="Flowchart: Connector 15">
            <a:extLst>
              <a:ext uri="{FF2B5EF4-FFF2-40B4-BE49-F238E27FC236}">
                <a16:creationId xmlns:a16="http://schemas.microsoft.com/office/drawing/2014/main" id="{BC842D36-046B-4044-B7BB-6FAE08925F83}"/>
              </a:ext>
            </a:extLst>
          </p:cNvPr>
          <p:cNvSpPr/>
          <p:nvPr/>
        </p:nvSpPr>
        <p:spPr>
          <a:xfrm>
            <a:off x="7690488" y="618346"/>
            <a:ext cx="925159" cy="924914"/>
          </a:xfrm>
          <a:prstGeom prst="flowChartConnector">
            <a:avLst/>
          </a:prstGeom>
          <a:blipFill dpi="0" rotWithShape="1">
            <a:blip r:embed="rId4"/>
            <a:srcRect/>
            <a:stretch>
              <a:fillRect l="-22501" t="-3313" r="-24237" b="-8788"/>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3D6F2E9C-5CF5-4B1E-BC1F-544CE1ADB0BC}"/>
              </a:ext>
            </a:extLst>
          </p:cNvPr>
          <p:cNvSpPr/>
          <p:nvPr/>
        </p:nvSpPr>
        <p:spPr>
          <a:xfrm>
            <a:off x="7369047" y="1695973"/>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BEATRICE CHANG</a:t>
            </a:r>
          </a:p>
        </p:txBody>
      </p:sp>
      <p:sp>
        <p:nvSpPr>
          <p:cNvPr id="50" name="Rounded Rectangle">
            <a:extLst>
              <a:ext uri="{FF2B5EF4-FFF2-40B4-BE49-F238E27FC236}">
                <a16:creationId xmlns:a16="http://schemas.microsoft.com/office/drawing/2014/main" id="{5E62EECB-63FF-43A3-8F4B-C750B3A287E8}"/>
              </a:ext>
            </a:extLst>
          </p:cNvPr>
          <p:cNvSpPr/>
          <p:nvPr/>
        </p:nvSpPr>
        <p:spPr>
          <a:xfrm>
            <a:off x="7117545" y="3585480"/>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18" name="Flowchart: Connector 17">
            <a:extLst>
              <a:ext uri="{FF2B5EF4-FFF2-40B4-BE49-F238E27FC236}">
                <a16:creationId xmlns:a16="http://schemas.microsoft.com/office/drawing/2014/main" id="{5BDB17B4-41EB-4B10-A92D-2F3BDA796CFF}"/>
              </a:ext>
            </a:extLst>
          </p:cNvPr>
          <p:cNvSpPr/>
          <p:nvPr/>
        </p:nvSpPr>
        <p:spPr>
          <a:xfrm>
            <a:off x="7690488" y="3715516"/>
            <a:ext cx="925159" cy="924914"/>
          </a:xfrm>
          <a:prstGeom prst="flowChartConnector">
            <a:avLst/>
          </a:prstGeom>
          <a:blipFill dpi="0" rotWithShape="1">
            <a:blip r:embed="rId5"/>
            <a:srcRect/>
            <a:stretch>
              <a:fillRect l="-98245" t="-10099" r="-64197" b="-97285"/>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BAF4AD41-113E-46AD-A028-07A0C781F4FE}"/>
              </a:ext>
            </a:extLst>
          </p:cNvPr>
          <p:cNvSpPr/>
          <p:nvPr/>
        </p:nvSpPr>
        <p:spPr>
          <a:xfrm>
            <a:off x="7369047" y="4832689"/>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DEAN SMITH</a:t>
            </a:r>
          </a:p>
        </p:txBody>
      </p:sp>
      <p:sp>
        <p:nvSpPr>
          <p:cNvPr id="57" name="Rounded Rectangle">
            <a:extLst>
              <a:ext uri="{FF2B5EF4-FFF2-40B4-BE49-F238E27FC236}">
                <a16:creationId xmlns:a16="http://schemas.microsoft.com/office/drawing/2014/main" id="{09CFC9ED-7DB2-4AFB-BE0A-9206A8F260F8}"/>
              </a:ext>
            </a:extLst>
          </p:cNvPr>
          <p:cNvSpPr/>
          <p:nvPr/>
        </p:nvSpPr>
        <p:spPr>
          <a:xfrm>
            <a:off x="4599281" y="3585480"/>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19" name="Flowchart: Connector 18">
            <a:extLst>
              <a:ext uri="{FF2B5EF4-FFF2-40B4-BE49-F238E27FC236}">
                <a16:creationId xmlns:a16="http://schemas.microsoft.com/office/drawing/2014/main" id="{9709055B-32FE-4F1B-AF16-E214E9E800C5}"/>
              </a:ext>
            </a:extLst>
          </p:cNvPr>
          <p:cNvSpPr/>
          <p:nvPr/>
        </p:nvSpPr>
        <p:spPr>
          <a:xfrm>
            <a:off x="5172224" y="3715516"/>
            <a:ext cx="925159" cy="924914"/>
          </a:xfrm>
          <a:prstGeom prst="flowChartConnector">
            <a:avLst/>
          </a:prstGeom>
          <a:blipFill dpi="0" rotWithShape="1">
            <a:blip r:embed="rId6"/>
            <a:srcRect/>
            <a:stretch>
              <a:fillRect l="-35819" t="-2741" r="-35531" b="-11451"/>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F308BC94-585B-41B8-9E6B-D7DB2B8B3403}"/>
              </a:ext>
            </a:extLst>
          </p:cNvPr>
          <p:cNvSpPr/>
          <p:nvPr/>
        </p:nvSpPr>
        <p:spPr>
          <a:xfrm>
            <a:off x="4850783" y="4832689"/>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FIONA THOMPSON</a:t>
            </a:r>
          </a:p>
        </p:txBody>
      </p:sp>
      <p:sp>
        <p:nvSpPr>
          <p:cNvPr id="7" name="Rounded Rectangle">
            <a:extLst>
              <a:ext uri="{FF2B5EF4-FFF2-40B4-BE49-F238E27FC236}">
                <a16:creationId xmlns:a16="http://schemas.microsoft.com/office/drawing/2014/main" id="{05DA9203-F4AA-4F3F-B660-C35A1463859C}"/>
              </a:ext>
            </a:extLst>
          </p:cNvPr>
          <p:cNvSpPr/>
          <p:nvPr/>
        </p:nvSpPr>
        <p:spPr>
          <a:xfrm>
            <a:off x="4599281" y="440546"/>
            <a:ext cx="2071045" cy="2831975"/>
          </a:xfrm>
          <a:prstGeom prst="roundRect">
            <a:avLst>
              <a:gd name="adj" fmla="val 10548"/>
            </a:avLst>
          </a:prstGeom>
          <a:solidFill>
            <a:srgbClr val="FFFFFF"/>
          </a:solidFill>
          <a:ln w="12700" cap="flat">
            <a:noFill/>
            <a:miter lim="400000"/>
          </a:ln>
          <a:effectLst>
            <a:outerShdw blurRad="444500" dist="25400" dir="5400000" sx="96000" sy="96000" rotWithShape="0">
              <a:schemeClr val="tx2">
                <a:lumMod val="60000"/>
                <a:lumOff val="40000"/>
                <a:alpha val="30000"/>
              </a:schemeClr>
            </a:outerShdw>
          </a:effectLst>
        </p:spPr>
        <p:txBody>
          <a:bodyPr wrap="square" lIns="0" tIns="0" rIns="0" bIns="0" numCol="1" anchor="ctr" anchorCtr="0">
            <a:noAutofit/>
          </a:bodyPr>
          <a:lstStyle/>
          <a:p>
            <a:pPr algn="ctr"/>
            <a:endParaRPr sz="3200" dirty="0">
              <a:solidFill>
                <a:srgbClr val="FFFFFF"/>
              </a:solidFill>
            </a:endParaRPr>
          </a:p>
        </p:txBody>
      </p:sp>
      <p:sp>
        <p:nvSpPr>
          <p:cNvPr id="15" name="Flowchart: Connector 14">
            <a:extLst>
              <a:ext uri="{FF2B5EF4-FFF2-40B4-BE49-F238E27FC236}">
                <a16:creationId xmlns:a16="http://schemas.microsoft.com/office/drawing/2014/main" id="{270D946D-3341-4F22-AC35-32D3F7620E04}"/>
              </a:ext>
            </a:extLst>
          </p:cNvPr>
          <p:cNvSpPr/>
          <p:nvPr/>
        </p:nvSpPr>
        <p:spPr>
          <a:xfrm>
            <a:off x="5172224" y="618346"/>
            <a:ext cx="925159" cy="924914"/>
          </a:xfrm>
          <a:prstGeom prst="flowChartConnector">
            <a:avLst/>
          </a:prstGeom>
          <a:blipFill dpi="0" rotWithShape="1">
            <a:blip r:embed="rId7"/>
            <a:srcRect/>
            <a:stretch>
              <a:fillRect l="-25437" t="-3071" r="-26459" b="-20378"/>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031BED54-0977-4243-8171-8B0C618BCFAA}"/>
              </a:ext>
            </a:extLst>
          </p:cNvPr>
          <p:cNvSpPr/>
          <p:nvPr/>
        </p:nvSpPr>
        <p:spPr>
          <a:xfrm>
            <a:off x="4850783" y="1695973"/>
            <a:ext cx="1568040" cy="314932"/>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1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JEROME GARCIA</a:t>
            </a:r>
          </a:p>
        </p:txBody>
      </p:sp>
      <p:sp>
        <p:nvSpPr>
          <p:cNvPr id="12" name="TextBox 11">
            <a:extLst>
              <a:ext uri="{FF2B5EF4-FFF2-40B4-BE49-F238E27FC236}">
                <a16:creationId xmlns:a16="http://schemas.microsoft.com/office/drawing/2014/main" id="{05A60034-895E-4595-A92A-1EBD515B33A0}"/>
              </a:ext>
            </a:extLst>
          </p:cNvPr>
          <p:cNvSpPr txBox="1"/>
          <p:nvPr/>
        </p:nvSpPr>
        <p:spPr>
          <a:xfrm>
            <a:off x="745350" y="2892058"/>
            <a:ext cx="3383161" cy="1073884"/>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TEAM</a:t>
            </a:r>
          </a:p>
          <a:p>
            <a:r>
              <a:rPr lang="en-US" dirty="0">
                <a:solidFill>
                  <a:schemeClr val="accent1">
                    <a:lumMod val="60000"/>
                    <a:lumOff val="40000"/>
                  </a:schemeClr>
                </a:solidFill>
              </a:rPr>
              <a:t>RECOGNITION </a:t>
            </a:r>
          </a:p>
        </p:txBody>
      </p:sp>
      <p:sp>
        <p:nvSpPr>
          <p:cNvPr id="38" name="TextBox 37">
            <a:extLst>
              <a:ext uri="{FF2B5EF4-FFF2-40B4-BE49-F238E27FC236}">
                <a16:creationId xmlns:a16="http://schemas.microsoft.com/office/drawing/2014/main" id="{12C5CCB2-C593-4BC8-9BB4-6AABF7E26C26}"/>
              </a:ext>
            </a:extLst>
          </p:cNvPr>
          <p:cNvSpPr txBox="1"/>
          <p:nvPr/>
        </p:nvSpPr>
        <p:spPr>
          <a:xfrm>
            <a:off x="9737881" y="2143114"/>
            <a:ext cx="1866902" cy="679353"/>
          </a:xfrm>
          <a:prstGeom prst="rect">
            <a:avLst/>
          </a:prstGeom>
          <a:noFill/>
        </p:spPr>
        <p:txBody>
          <a:bodyPr wrap="square" rtlCol="0" anchor="ctr" anchorCtr="0">
            <a:spAutoFit/>
          </a:bodyPr>
          <a:lstStyle>
            <a:defPPr>
              <a:defRPr lang="en-US"/>
            </a:defPPr>
            <a:lvl1pPr algn="ctr">
              <a:lnSpc>
                <a:spcPts val="1600"/>
              </a:lnSpc>
              <a:defRPr sz="800">
                <a:solidFill>
                  <a:schemeClr val="tx2"/>
                </a:solidFill>
                <a:latin typeface="Century Gothic" panose="020B0502020202020204" pitchFamily="34" charset="0"/>
              </a:defRPr>
            </a:lvl1pPr>
          </a:lstStyle>
          <a:p>
            <a:r>
              <a:rPr lang="en-US" dirty="0"/>
              <a:t>This team member has over ten years of experience working on projects of all scales &amp; sectors.</a:t>
            </a:r>
          </a:p>
        </p:txBody>
      </p:sp>
      <p:grpSp>
        <p:nvGrpSpPr>
          <p:cNvPr id="27" name="Group 26">
            <a:extLst>
              <a:ext uri="{FF2B5EF4-FFF2-40B4-BE49-F238E27FC236}">
                <a16:creationId xmlns:a16="http://schemas.microsoft.com/office/drawing/2014/main" id="{03D92434-FE66-4D4F-8018-FB69DC143DFB}"/>
              </a:ext>
            </a:extLst>
          </p:cNvPr>
          <p:cNvGrpSpPr/>
          <p:nvPr/>
        </p:nvGrpSpPr>
        <p:grpSpPr>
          <a:xfrm>
            <a:off x="9850798" y="3022931"/>
            <a:ext cx="1641069" cy="249590"/>
            <a:chOff x="9850798" y="3022931"/>
            <a:chExt cx="1641069" cy="249590"/>
          </a:xfrm>
        </p:grpSpPr>
        <p:sp>
          <p:nvSpPr>
            <p:cNvPr id="72" name="Freeform: Shape 71">
              <a:extLst>
                <a:ext uri="{FF2B5EF4-FFF2-40B4-BE49-F238E27FC236}">
                  <a16:creationId xmlns:a16="http://schemas.microsoft.com/office/drawing/2014/main" id="{11A62E3B-14B4-48F0-A4BF-9DF913F523DB}"/>
                </a:ext>
              </a:extLst>
            </p:cNvPr>
            <p:cNvSpPr/>
            <p:nvPr/>
          </p:nvSpPr>
          <p:spPr>
            <a:xfrm>
              <a:off x="9850798" y="3022931"/>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41" name="TextBox 40">
              <a:extLst>
                <a:ext uri="{FF2B5EF4-FFF2-40B4-BE49-F238E27FC236}">
                  <a16:creationId xmlns:a16="http://schemas.microsoft.com/office/drawing/2014/main" id="{218F02B5-79A7-4003-9B16-293B9B280AB5}"/>
                </a:ext>
              </a:extLst>
            </p:cNvPr>
            <p:cNvSpPr txBox="1"/>
            <p:nvPr/>
          </p:nvSpPr>
          <p:spPr>
            <a:xfrm>
              <a:off x="10090885" y="3055917"/>
              <a:ext cx="1160895"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PROJECT MANAGER</a:t>
              </a:r>
            </a:p>
          </p:txBody>
        </p:sp>
      </p:grpSp>
      <p:sp>
        <p:nvSpPr>
          <p:cNvPr id="45" name="TextBox 44">
            <a:extLst>
              <a:ext uri="{FF2B5EF4-FFF2-40B4-BE49-F238E27FC236}">
                <a16:creationId xmlns:a16="http://schemas.microsoft.com/office/drawing/2014/main" id="{20ACF9A8-F7A3-4179-A27D-890D4612B0FB}"/>
              </a:ext>
            </a:extLst>
          </p:cNvPr>
          <p:cNvSpPr txBox="1"/>
          <p:nvPr/>
        </p:nvSpPr>
        <p:spPr>
          <a:xfrm>
            <a:off x="9737881" y="5304498"/>
            <a:ext cx="1866902" cy="679353"/>
          </a:xfrm>
          <a:prstGeom prst="rect">
            <a:avLst/>
          </a:prstGeom>
          <a:noFill/>
        </p:spPr>
        <p:txBody>
          <a:bodyPr wrap="square" rtlCol="0" anchor="ctr" anchorCtr="0">
            <a:spAutoFit/>
          </a:bodyPr>
          <a:lstStyle>
            <a:defPPr>
              <a:defRPr lang="en-US"/>
            </a:defPPr>
            <a:lvl1pPr algn="ctr">
              <a:lnSpc>
                <a:spcPts val="1600"/>
              </a:lnSpc>
              <a:defRPr sz="800">
                <a:solidFill>
                  <a:schemeClr val="tx2"/>
                </a:solidFill>
                <a:latin typeface="Century Gothic" panose="020B0502020202020204" pitchFamily="34" charset="0"/>
              </a:defRPr>
            </a:lvl1pPr>
          </a:lstStyle>
          <a:p>
            <a:r>
              <a:rPr lang="en-US" dirty="0"/>
              <a:t>This team member has over ten years of experience working on projects of all scales &amp; sectors.</a:t>
            </a:r>
          </a:p>
        </p:txBody>
      </p:sp>
      <p:grpSp>
        <p:nvGrpSpPr>
          <p:cNvPr id="28" name="Group 27">
            <a:extLst>
              <a:ext uri="{FF2B5EF4-FFF2-40B4-BE49-F238E27FC236}">
                <a16:creationId xmlns:a16="http://schemas.microsoft.com/office/drawing/2014/main" id="{2B068773-3EC1-46B1-B40D-4DD1FE4603AC}"/>
              </a:ext>
            </a:extLst>
          </p:cNvPr>
          <p:cNvGrpSpPr/>
          <p:nvPr/>
        </p:nvGrpSpPr>
        <p:grpSpPr>
          <a:xfrm>
            <a:off x="9850798" y="6167865"/>
            <a:ext cx="1641069" cy="249590"/>
            <a:chOff x="9850798" y="6167865"/>
            <a:chExt cx="1641069" cy="249590"/>
          </a:xfrm>
        </p:grpSpPr>
        <p:sp>
          <p:nvSpPr>
            <p:cNvPr id="73" name="Freeform: Shape 72">
              <a:extLst>
                <a:ext uri="{FF2B5EF4-FFF2-40B4-BE49-F238E27FC236}">
                  <a16:creationId xmlns:a16="http://schemas.microsoft.com/office/drawing/2014/main" id="{8624111E-78AD-4994-B4CF-C4727A4CCB24}"/>
                </a:ext>
              </a:extLst>
            </p:cNvPr>
            <p:cNvSpPr/>
            <p:nvPr/>
          </p:nvSpPr>
          <p:spPr>
            <a:xfrm>
              <a:off x="9850798" y="6167865"/>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48" name="TextBox 47">
              <a:extLst>
                <a:ext uri="{FF2B5EF4-FFF2-40B4-BE49-F238E27FC236}">
                  <a16:creationId xmlns:a16="http://schemas.microsoft.com/office/drawing/2014/main" id="{AC75376C-5AED-4DCE-AF7F-9BA307452C14}"/>
                </a:ext>
              </a:extLst>
            </p:cNvPr>
            <p:cNvSpPr txBox="1"/>
            <p:nvPr/>
          </p:nvSpPr>
          <p:spPr>
            <a:xfrm>
              <a:off x="10336946" y="6192633"/>
              <a:ext cx="668773"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ENGINEER</a:t>
              </a:r>
            </a:p>
          </p:txBody>
        </p:sp>
      </p:grpSp>
      <p:sp>
        <p:nvSpPr>
          <p:cNvPr id="31" name="TextBox 30">
            <a:extLst>
              <a:ext uri="{FF2B5EF4-FFF2-40B4-BE49-F238E27FC236}">
                <a16:creationId xmlns:a16="http://schemas.microsoft.com/office/drawing/2014/main" id="{6689A593-0424-41AC-9F5F-FEF7DFF4262A}"/>
              </a:ext>
            </a:extLst>
          </p:cNvPr>
          <p:cNvSpPr txBox="1"/>
          <p:nvPr/>
        </p:nvSpPr>
        <p:spPr>
          <a:xfrm>
            <a:off x="7219616" y="2143114"/>
            <a:ext cx="1866902" cy="679353"/>
          </a:xfrm>
          <a:prstGeom prst="rect">
            <a:avLst/>
          </a:prstGeom>
          <a:noFill/>
        </p:spPr>
        <p:txBody>
          <a:bodyPr wrap="square" rtlCol="0" anchor="ctr" anchorCtr="0">
            <a:spAutoFit/>
          </a:bodyPr>
          <a:lstStyle>
            <a:defPPr>
              <a:defRPr lang="en-US"/>
            </a:defPPr>
            <a:lvl1pPr algn="ctr">
              <a:lnSpc>
                <a:spcPts val="1600"/>
              </a:lnSpc>
              <a:defRPr sz="800">
                <a:solidFill>
                  <a:schemeClr val="tx2"/>
                </a:solidFill>
                <a:latin typeface="Century Gothic" panose="020B0502020202020204" pitchFamily="34" charset="0"/>
              </a:defRPr>
            </a:lvl1pPr>
          </a:lstStyle>
          <a:p>
            <a:r>
              <a:rPr lang="en-US" dirty="0"/>
              <a:t>This team member has over ten years of experience working on projects of all scales &amp; sectors.</a:t>
            </a:r>
          </a:p>
        </p:txBody>
      </p:sp>
      <p:grpSp>
        <p:nvGrpSpPr>
          <p:cNvPr id="26" name="Group 25">
            <a:extLst>
              <a:ext uri="{FF2B5EF4-FFF2-40B4-BE49-F238E27FC236}">
                <a16:creationId xmlns:a16="http://schemas.microsoft.com/office/drawing/2014/main" id="{D515D727-7EFE-4460-A40D-6957787E83DA}"/>
              </a:ext>
            </a:extLst>
          </p:cNvPr>
          <p:cNvGrpSpPr/>
          <p:nvPr/>
        </p:nvGrpSpPr>
        <p:grpSpPr>
          <a:xfrm>
            <a:off x="7332533" y="3022931"/>
            <a:ext cx="1641069" cy="249590"/>
            <a:chOff x="7332533" y="3022931"/>
            <a:chExt cx="1641069" cy="249590"/>
          </a:xfrm>
        </p:grpSpPr>
        <p:sp>
          <p:nvSpPr>
            <p:cNvPr id="71" name="Freeform: Shape 70">
              <a:extLst>
                <a:ext uri="{FF2B5EF4-FFF2-40B4-BE49-F238E27FC236}">
                  <a16:creationId xmlns:a16="http://schemas.microsoft.com/office/drawing/2014/main" id="{AF966315-9B21-4C4D-B9DB-CD765148E2D1}"/>
                </a:ext>
              </a:extLst>
            </p:cNvPr>
            <p:cNvSpPr/>
            <p:nvPr/>
          </p:nvSpPr>
          <p:spPr>
            <a:xfrm>
              <a:off x="7332533" y="3022931"/>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34" name="TextBox 33">
              <a:extLst>
                <a:ext uri="{FF2B5EF4-FFF2-40B4-BE49-F238E27FC236}">
                  <a16:creationId xmlns:a16="http://schemas.microsoft.com/office/drawing/2014/main" id="{1A557E01-5CDB-4D27-AC8E-3D61021EE37E}"/>
                </a:ext>
              </a:extLst>
            </p:cNvPr>
            <p:cNvSpPr txBox="1"/>
            <p:nvPr/>
          </p:nvSpPr>
          <p:spPr>
            <a:xfrm>
              <a:off x="7670403" y="3047699"/>
              <a:ext cx="965329"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HEAD DESIGNER</a:t>
              </a:r>
            </a:p>
          </p:txBody>
        </p:sp>
      </p:grpSp>
      <p:sp>
        <p:nvSpPr>
          <p:cNvPr id="52" name="TextBox 51">
            <a:extLst>
              <a:ext uri="{FF2B5EF4-FFF2-40B4-BE49-F238E27FC236}">
                <a16:creationId xmlns:a16="http://schemas.microsoft.com/office/drawing/2014/main" id="{AE59F9E1-35DF-4CE0-9416-6E8DBEB4ACE0}"/>
              </a:ext>
            </a:extLst>
          </p:cNvPr>
          <p:cNvSpPr txBox="1"/>
          <p:nvPr/>
        </p:nvSpPr>
        <p:spPr>
          <a:xfrm>
            <a:off x="7219616" y="5304498"/>
            <a:ext cx="1866902" cy="679353"/>
          </a:xfrm>
          <a:prstGeom prst="rect">
            <a:avLst/>
          </a:prstGeom>
          <a:noFill/>
        </p:spPr>
        <p:txBody>
          <a:bodyPr wrap="square" rtlCol="0" anchor="ctr" anchorCtr="0">
            <a:spAutoFit/>
          </a:bodyPr>
          <a:lstStyle>
            <a:defPPr>
              <a:defRPr lang="en-US"/>
            </a:defPPr>
            <a:lvl1pPr algn="ctr">
              <a:lnSpc>
                <a:spcPts val="1600"/>
              </a:lnSpc>
              <a:defRPr sz="800">
                <a:solidFill>
                  <a:schemeClr val="tx2"/>
                </a:solidFill>
                <a:latin typeface="Century Gothic" panose="020B0502020202020204" pitchFamily="34" charset="0"/>
              </a:defRPr>
            </a:lvl1pPr>
          </a:lstStyle>
          <a:p>
            <a:r>
              <a:rPr lang="en-US" dirty="0"/>
              <a:t>This team member has over ten years of experience working on projects of all scales &amp; sectors.</a:t>
            </a:r>
          </a:p>
        </p:txBody>
      </p:sp>
      <p:grpSp>
        <p:nvGrpSpPr>
          <p:cNvPr id="32" name="Group 31">
            <a:extLst>
              <a:ext uri="{FF2B5EF4-FFF2-40B4-BE49-F238E27FC236}">
                <a16:creationId xmlns:a16="http://schemas.microsoft.com/office/drawing/2014/main" id="{7A7CE834-D742-4C73-BD24-E8068031CBC8}"/>
              </a:ext>
            </a:extLst>
          </p:cNvPr>
          <p:cNvGrpSpPr/>
          <p:nvPr/>
        </p:nvGrpSpPr>
        <p:grpSpPr>
          <a:xfrm>
            <a:off x="7332533" y="6167865"/>
            <a:ext cx="1641069" cy="249590"/>
            <a:chOff x="7332533" y="6167865"/>
            <a:chExt cx="1641069" cy="249590"/>
          </a:xfrm>
        </p:grpSpPr>
        <p:sp>
          <p:nvSpPr>
            <p:cNvPr id="74" name="Freeform: Shape 73">
              <a:extLst>
                <a:ext uri="{FF2B5EF4-FFF2-40B4-BE49-F238E27FC236}">
                  <a16:creationId xmlns:a16="http://schemas.microsoft.com/office/drawing/2014/main" id="{750189F3-E42E-4A8A-8A6F-7C08E7C6B3C1}"/>
                </a:ext>
              </a:extLst>
            </p:cNvPr>
            <p:cNvSpPr/>
            <p:nvPr/>
          </p:nvSpPr>
          <p:spPr>
            <a:xfrm>
              <a:off x="7332533" y="6167865"/>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55" name="TextBox 54">
              <a:extLst>
                <a:ext uri="{FF2B5EF4-FFF2-40B4-BE49-F238E27FC236}">
                  <a16:creationId xmlns:a16="http://schemas.microsoft.com/office/drawing/2014/main" id="{AB573A5B-7370-4CA3-9E9A-9704D8826DFF}"/>
                </a:ext>
              </a:extLst>
            </p:cNvPr>
            <p:cNvSpPr txBox="1"/>
            <p:nvPr/>
          </p:nvSpPr>
          <p:spPr>
            <a:xfrm>
              <a:off x="7697654" y="6184415"/>
              <a:ext cx="910827"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DATA ANALYST</a:t>
              </a:r>
            </a:p>
          </p:txBody>
        </p:sp>
      </p:grpSp>
      <p:sp>
        <p:nvSpPr>
          <p:cNvPr id="22" name="TextBox 21">
            <a:extLst>
              <a:ext uri="{FF2B5EF4-FFF2-40B4-BE49-F238E27FC236}">
                <a16:creationId xmlns:a16="http://schemas.microsoft.com/office/drawing/2014/main" id="{A495AA68-0286-472C-8089-D8B8936152AD}"/>
              </a:ext>
            </a:extLst>
          </p:cNvPr>
          <p:cNvSpPr txBox="1"/>
          <p:nvPr/>
        </p:nvSpPr>
        <p:spPr>
          <a:xfrm>
            <a:off x="4701352" y="2143114"/>
            <a:ext cx="1866902" cy="679353"/>
          </a:xfrm>
          <a:prstGeom prst="rect">
            <a:avLst/>
          </a:prstGeom>
          <a:noFill/>
        </p:spPr>
        <p:txBody>
          <a:bodyPr wrap="square" rtlCol="0" anchor="ctr" anchorCtr="0">
            <a:spAutoFit/>
          </a:bodyPr>
          <a:lstStyle>
            <a:defPPr>
              <a:defRPr lang="en-US"/>
            </a:defPPr>
            <a:lvl1pPr>
              <a:lnSpc>
                <a:spcPts val="1600"/>
              </a:lnSpc>
              <a:defRPr sz="1000">
                <a:solidFill>
                  <a:schemeClr val="tx2"/>
                </a:solidFill>
                <a:latin typeface="Century Gothic" panose="020B0502020202020204" pitchFamily="34" charset="0"/>
              </a:defRPr>
            </a:lvl1pPr>
          </a:lstStyle>
          <a:p>
            <a:pPr algn="ctr"/>
            <a:r>
              <a:rPr lang="en-US" sz="800" dirty="0"/>
              <a:t>This team member has over ten years of experience working on projects of all scales &amp; sectors.</a:t>
            </a:r>
          </a:p>
        </p:txBody>
      </p:sp>
      <p:grpSp>
        <p:nvGrpSpPr>
          <p:cNvPr id="24" name="Group 23">
            <a:extLst>
              <a:ext uri="{FF2B5EF4-FFF2-40B4-BE49-F238E27FC236}">
                <a16:creationId xmlns:a16="http://schemas.microsoft.com/office/drawing/2014/main" id="{8A923E6A-1A5F-454A-B338-412664446E51}"/>
              </a:ext>
            </a:extLst>
          </p:cNvPr>
          <p:cNvGrpSpPr/>
          <p:nvPr/>
        </p:nvGrpSpPr>
        <p:grpSpPr>
          <a:xfrm>
            <a:off x="4814269" y="3022931"/>
            <a:ext cx="1641069" cy="249590"/>
            <a:chOff x="4814269" y="3022931"/>
            <a:chExt cx="1641069" cy="249590"/>
          </a:xfrm>
        </p:grpSpPr>
        <p:sp>
          <p:nvSpPr>
            <p:cNvPr id="69" name="Freeform: Shape 68">
              <a:extLst>
                <a:ext uri="{FF2B5EF4-FFF2-40B4-BE49-F238E27FC236}">
                  <a16:creationId xmlns:a16="http://schemas.microsoft.com/office/drawing/2014/main" id="{94D266C5-03CC-4096-AA6A-15E870329A63}"/>
                </a:ext>
              </a:extLst>
            </p:cNvPr>
            <p:cNvSpPr/>
            <p:nvPr/>
          </p:nvSpPr>
          <p:spPr>
            <a:xfrm>
              <a:off x="4814269" y="3022931"/>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25" name="TextBox 24">
              <a:extLst>
                <a:ext uri="{FF2B5EF4-FFF2-40B4-BE49-F238E27FC236}">
                  <a16:creationId xmlns:a16="http://schemas.microsoft.com/office/drawing/2014/main" id="{3E8D95D2-7D9F-4A2D-A6C9-811D8F685E43}"/>
                </a:ext>
              </a:extLst>
            </p:cNvPr>
            <p:cNvSpPr txBox="1"/>
            <p:nvPr/>
          </p:nvSpPr>
          <p:spPr>
            <a:xfrm>
              <a:off x="5273166" y="3047699"/>
              <a:ext cx="723275"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TEAM LEAD</a:t>
              </a:r>
            </a:p>
          </p:txBody>
        </p:sp>
      </p:grpSp>
      <p:sp>
        <p:nvSpPr>
          <p:cNvPr id="59" name="TextBox 58">
            <a:extLst>
              <a:ext uri="{FF2B5EF4-FFF2-40B4-BE49-F238E27FC236}">
                <a16:creationId xmlns:a16="http://schemas.microsoft.com/office/drawing/2014/main" id="{E5C90539-B309-49F8-958B-A04C43F30FD0}"/>
              </a:ext>
            </a:extLst>
          </p:cNvPr>
          <p:cNvSpPr txBox="1"/>
          <p:nvPr/>
        </p:nvSpPr>
        <p:spPr>
          <a:xfrm>
            <a:off x="4701352" y="5304498"/>
            <a:ext cx="1866902" cy="679353"/>
          </a:xfrm>
          <a:prstGeom prst="rect">
            <a:avLst/>
          </a:prstGeom>
          <a:noFill/>
        </p:spPr>
        <p:txBody>
          <a:bodyPr wrap="square" rtlCol="0" anchor="ctr" anchorCtr="0">
            <a:spAutoFit/>
          </a:bodyPr>
          <a:lstStyle>
            <a:defPPr>
              <a:defRPr lang="en-US"/>
            </a:defPPr>
            <a:lvl1pPr algn="ctr">
              <a:lnSpc>
                <a:spcPts val="1600"/>
              </a:lnSpc>
              <a:defRPr sz="800">
                <a:solidFill>
                  <a:schemeClr val="tx2"/>
                </a:solidFill>
                <a:latin typeface="Century Gothic" panose="020B0502020202020204" pitchFamily="34" charset="0"/>
              </a:defRPr>
            </a:lvl1pPr>
          </a:lstStyle>
          <a:p>
            <a:r>
              <a:rPr lang="en-US" dirty="0"/>
              <a:t>This team member has over ten years of experience working on projects of all scales &amp; sectors.</a:t>
            </a:r>
          </a:p>
        </p:txBody>
      </p:sp>
      <p:grpSp>
        <p:nvGrpSpPr>
          <p:cNvPr id="33" name="Group 32">
            <a:extLst>
              <a:ext uri="{FF2B5EF4-FFF2-40B4-BE49-F238E27FC236}">
                <a16:creationId xmlns:a16="http://schemas.microsoft.com/office/drawing/2014/main" id="{9F03F546-A8A0-490D-854A-9BBD6EE53EA8}"/>
              </a:ext>
            </a:extLst>
          </p:cNvPr>
          <p:cNvGrpSpPr/>
          <p:nvPr/>
        </p:nvGrpSpPr>
        <p:grpSpPr>
          <a:xfrm>
            <a:off x="4814269" y="6167865"/>
            <a:ext cx="1641069" cy="249590"/>
            <a:chOff x="4814269" y="6167865"/>
            <a:chExt cx="1641069" cy="249590"/>
          </a:xfrm>
        </p:grpSpPr>
        <p:sp>
          <p:nvSpPr>
            <p:cNvPr id="75" name="Freeform: Shape 74">
              <a:extLst>
                <a:ext uri="{FF2B5EF4-FFF2-40B4-BE49-F238E27FC236}">
                  <a16:creationId xmlns:a16="http://schemas.microsoft.com/office/drawing/2014/main" id="{3335DEA0-186C-4DBD-A5E6-DE11ADA44D63}"/>
                </a:ext>
              </a:extLst>
            </p:cNvPr>
            <p:cNvSpPr/>
            <p:nvPr/>
          </p:nvSpPr>
          <p:spPr>
            <a:xfrm>
              <a:off x="4814269" y="6167865"/>
              <a:ext cx="1641069" cy="249590"/>
            </a:xfrm>
            <a:custGeom>
              <a:avLst/>
              <a:gdLst>
                <a:gd name="connsiteX0" fmla="*/ 213679 w 1641069"/>
                <a:gd name="connsiteY0" fmla="*/ 0 h 249590"/>
                <a:gd name="connsiteX1" fmla="*/ 1427390 w 1641069"/>
                <a:gd name="connsiteY1" fmla="*/ 0 h 249590"/>
                <a:gd name="connsiteX2" fmla="*/ 1641069 w 1641069"/>
                <a:gd name="connsiteY2" fmla="*/ 213679 h 249590"/>
                <a:gd name="connsiteX3" fmla="*/ 1641069 w 1641069"/>
                <a:gd name="connsiteY3" fmla="*/ 246568 h 249590"/>
                <a:gd name="connsiteX4" fmla="*/ 1626101 w 1641069"/>
                <a:gd name="connsiteY4" fmla="*/ 249590 h 249590"/>
                <a:gd name="connsiteX5" fmla="*/ 0 w 1641069"/>
                <a:gd name="connsiteY5" fmla="*/ 249590 h 249590"/>
                <a:gd name="connsiteX6" fmla="*/ 0 w 1641069"/>
                <a:gd name="connsiteY6" fmla="*/ 213679 h 249590"/>
                <a:gd name="connsiteX7" fmla="*/ 213679 w 1641069"/>
                <a:gd name="connsiteY7" fmla="*/ 0 h 2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069" h="249590">
                  <a:moveTo>
                    <a:pt x="213679" y="0"/>
                  </a:moveTo>
                  <a:lnTo>
                    <a:pt x="1427390" y="0"/>
                  </a:lnTo>
                  <a:cubicBezTo>
                    <a:pt x="1545402" y="0"/>
                    <a:pt x="1641069" y="95667"/>
                    <a:pt x="1641069" y="213679"/>
                  </a:cubicBezTo>
                  <a:lnTo>
                    <a:pt x="1641069" y="246568"/>
                  </a:lnTo>
                  <a:lnTo>
                    <a:pt x="1626101" y="249590"/>
                  </a:lnTo>
                  <a:lnTo>
                    <a:pt x="0" y="249590"/>
                  </a:lnTo>
                  <a:lnTo>
                    <a:pt x="0" y="213679"/>
                  </a:lnTo>
                  <a:cubicBezTo>
                    <a:pt x="0" y="95667"/>
                    <a:pt x="95667" y="0"/>
                    <a:pt x="213679" y="0"/>
                  </a:cubicBezTo>
                  <a:close/>
                </a:path>
              </a:pathLst>
            </a:custGeom>
            <a:solidFill>
              <a:schemeClr val="accent2"/>
            </a:solidFill>
            <a:ln w="12700" cap="flat">
              <a:noFill/>
              <a:miter lim="400000"/>
            </a:ln>
            <a:effectLst/>
          </p:spPr>
          <p:txBody>
            <a:bodyPr wrap="square" lIns="0" tIns="0" rIns="0" bIns="0" numCol="1" anchor="ctr" anchorCtr="0">
              <a:noAutofit/>
            </a:bodyPr>
            <a:lstStyle/>
            <a:p>
              <a:pPr algn="ctr"/>
              <a:endParaRPr sz="3200" dirty="0">
                <a:solidFill>
                  <a:srgbClr val="FFFFFF"/>
                </a:solidFill>
              </a:endParaRPr>
            </a:p>
          </p:txBody>
        </p:sp>
        <p:sp>
          <p:nvSpPr>
            <p:cNvPr id="62" name="TextBox 61">
              <a:extLst>
                <a:ext uri="{FF2B5EF4-FFF2-40B4-BE49-F238E27FC236}">
                  <a16:creationId xmlns:a16="http://schemas.microsoft.com/office/drawing/2014/main" id="{E4030CD0-4B76-46A0-845D-302A50934842}"/>
                </a:ext>
              </a:extLst>
            </p:cNvPr>
            <p:cNvSpPr txBox="1"/>
            <p:nvPr/>
          </p:nvSpPr>
          <p:spPr>
            <a:xfrm>
              <a:off x="5160956" y="6184415"/>
              <a:ext cx="947695" cy="215444"/>
            </a:xfrm>
            <a:prstGeom prst="rect">
              <a:avLst/>
            </a:prstGeom>
            <a:noFill/>
          </p:spPr>
          <p:txBody>
            <a:bodyPr wrap="none" rtlCol="0">
              <a:spAutoFit/>
            </a:bodyPr>
            <a:lstStyle/>
            <a:p>
              <a:pPr algn="ctr"/>
              <a:r>
                <a:rPr lang="en-MY" sz="800" b="1" i="1" dirty="0">
                  <a:solidFill>
                    <a:schemeClr val="bg1"/>
                  </a:solidFill>
                  <a:latin typeface="Century Gothic" panose="020B0502020202020204" pitchFamily="34" charset="0"/>
                </a:rPr>
                <a:t>USER RESEARCH</a:t>
              </a:r>
            </a:p>
          </p:txBody>
        </p:sp>
      </p:grpSp>
      <p:sp>
        <p:nvSpPr>
          <p:cNvPr id="70" name="Rounded Rectangle">
            <a:extLst>
              <a:ext uri="{FF2B5EF4-FFF2-40B4-BE49-F238E27FC236}">
                <a16:creationId xmlns:a16="http://schemas.microsoft.com/office/drawing/2014/main" id="{E71D3827-F7FC-8CA7-CD6B-FDFAD517A2D0}"/>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16048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500"/>
                                        <p:tgtEl>
                                          <p:spTgt spid="29"/>
                                        </p:tgtEl>
                                      </p:cBhvr>
                                    </p:animEffect>
                                    <p:anim calcmode="lin" valueType="num">
                                      <p:cBhvr>
                                        <p:cTn id="13" dur="1500" fill="hold"/>
                                        <p:tgtEl>
                                          <p:spTgt spid="29"/>
                                        </p:tgtEl>
                                        <p:attrNameLst>
                                          <p:attrName>ppt_x</p:attrName>
                                        </p:attrNameLst>
                                      </p:cBhvr>
                                      <p:tavLst>
                                        <p:tav tm="0">
                                          <p:val>
                                            <p:strVal val="#ppt_x"/>
                                          </p:val>
                                        </p:tav>
                                        <p:tav tm="100000">
                                          <p:val>
                                            <p:strVal val="#ppt_x"/>
                                          </p:val>
                                        </p:tav>
                                      </p:tavLst>
                                    </p:anim>
                                    <p:anim calcmode="lin" valueType="num">
                                      <p:cBhvr>
                                        <p:cTn id="14" dur="15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500"/>
                                        <p:tgtEl>
                                          <p:spTgt spid="36"/>
                                        </p:tgtEl>
                                      </p:cBhvr>
                                    </p:animEffect>
                                    <p:anim calcmode="lin" valueType="num">
                                      <p:cBhvr>
                                        <p:cTn id="18" dur="1500" fill="hold"/>
                                        <p:tgtEl>
                                          <p:spTgt spid="36"/>
                                        </p:tgtEl>
                                        <p:attrNameLst>
                                          <p:attrName>ppt_x</p:attrName>
                                        </p:attrNameLst>
                                      </p:cBhvr>
                                      <p:tavLst>
                                        <p:tav tm="0">
                                          <p:val>
                                            <p:strVal val="#ppt_x"/>
                                          </p:val>
                                        </p:tav>
                                        <p:tav tm="100000">
                                          <p:val>
                                            <p:strVal val="#ppt_x"/>
                                          </p:val>
                                        </p:tav>
                                      </p:tavLst>
                                    </p:anim>
                                    <p:anim calcmode="lin" valueType="num">
                                      <p:cBhvr>
                                        <p:cTn id="19" dur="1500" fill="hold"/>
                                        <p:tgtEl>
                                          <p:spTgt spid="3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500"/>
                                        <p:tgtEl>
                                          <p:spTgt spid="57"/>
                                        </p:tgtEl>
                                      </p:cBhvr>
                                    </p:animEffect>
                                    <p:anim calcmode="lin" valueType="num">
                                      <p:cBhvr>
                                        <p:cTn id="23" dur="1500" fill="hold"/>
                                        <p:tgtEl>
                                          <p:spTgt spid="57"/>
                                        </p:tgtEl>
                                        <p:attrNameLst>
                                          <p:attrName>ppt_x</p:attrName>
                                        </p:attrNameLst>
                                      </p:cBhvr>
                                      <p:tavLst>
                                        <p:tav tm="0">
                                          <p:val>
                                            <p:strVal val="#ppt_x"/>
                                          </p:val>
                                        </p:tav>
                                        <p:tav tm="100000">
                                          <p:val>
                                            <p:strVal val="#ppt_x"/>
                                          </p:val>
                                        </p:tav>
                                      </p:tavLst>
                                    </p:anim>
                                    <p:anim calcmode="lin" valueType="num">
                                      <p:cBhvr>
                                        <p:cTn id="24" dur="1500" fill="hold"/>
                                        <p:tgtEl>
                                          <p:spTgt spid="57"/>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500"/>
                                        <p:tgtEl>
                                          <p:spTgt spid="50"/>
                                        </p:tgtEl>
                                      </p:cBhvr>
                                    </p:animEffect>
                                    <p:anim calcmode="lin" valueType="num">
                                      <p:cBhvr>
                                        <p:cTn id="28" dur="1500" fill="hold"/>
                                        <p:tgtEl>
                                          <p:spTgt spid="50"/>
                                        </p:tgtEl>
                                        <p:attrNameLst>
                                          <p:attrName>ppt_x</p:attrName>
                                        </p:attrNameLst>
                                      </p:cBhvr>
                                      <p:tavLst>
                                        <p:tav tm="0">
                                          <p:val>
                                            <p:strVal val="#ppt_x"/>
                                          </p:val>
                                        </p:tav>
                                        <p:tav tm="100000">
                                          <p:val>
                                            <p:strVal val="#ppt_x"/>
                                          </p:val>
                                        </p:tav>
                                      </p:tavLst>
                                    </p:anim>
                                    <p:anim calcmode="lin" valueType="num">
                                      <p:cBhvr>
                                        <p:cTn id="29" dur="1500" fill="hold"/>
                                        <p:tgtEl>
                                          <p:spTgt spid="5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500"/>
                                        <p:tgtEl>
                                          <p:spTgt spid="43"/>
                                        </p:tgtEl>
                                      </p:cBhvr>
                                    </p:animEffect>
                                    <p:anim calcmode="lin" valueType="num">
                                      <p:cBhvr>
                                        <p:cTn id="33" dur="1500" fill="hold"/>
                                        <p:tgtEl>
                                          <p:spTgt spid="43"/>
                                        </p:tgtEl>
                                        <p:attrNameLst>
                                          <p:attrName>ppt_x</p:attrName>
                                        </p:attrNameLst>
                                      </p:cBhvr>
                                      <p:tavLst>
                                        <p:tav tm="0">
                                          <p:val>
                                            <p:strVal val="#ppt_x"/>
                                          </p:val>
                                        </p:tav>
                                        <p:tav tm="100000">
                                          <p:val>
                                            <p:strVal val="#ppt_x"/>
                                          </p:val>
                                        </p:tav>
                                      </p:tavLst>
                                    </p:anim>
                                    <p:anim calcmode="lin" valueType="num">
                                      <p:cBhvr>
                                        <p:cTn id="34" dur="1500" fill="hold"/>
                                        <p:tgtEl>
                                          <p:spTgt spid="43"/>
                                        </p:tgtEl>
                                        <p:attrNameLst>
                                          <p:attrName>ppt_y</p:attrName>
                                        </p:attrNameLst>
                                      </p:cBhvr>
                                      <p:tavLst>
                                        <p:tav tm="0">
                                          <p:val>
                                            <p:strVal val="#ppt_y-.1"/>
                                          </p:val>
                                        </p:tav>
                                        <p:tav tm="100000">
                                          <p:val>
                                            <p:strVal val="#ppt_y"/>
                                          </p:val>
                                        </p:tav>
                                      </p:tavLst>
                                    </p:anim>
                                  </p:childTnLst>
                                </p:cTn>
                              </p:par>
                              <p:par>
                                <p:cTn id="35" presetID="12" presetClass="entr" presetSubtype="4"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000"/>
                                        <p:tgtEl>
                                          <p:spTgt spid="24"/>
                                        </p:tgtEl>
                                        <p:attrNameLst>
                                          <p:attrName>ppt_y</p:attrName>
                                        </p:attrNameLst>
                                      </p:cBhvr>
                                      <p:tavLst>
                                        <p:tav tm="0">
                                          <p:val>
                                            <p:strVal val="#ppt_y+#ppt_h*1.125000"/>
                                          </p:val>
                                        </p:tav>
                                        <p:tav tm="100000">
                                          <p:val>
                                            <p:strVal val="#ppt_y"/>
                                          </p:val>
                                        </p:tav>
                                      </p:tavLst>
                                    </p:anim>
                                    <p:animEffect transition="in" filter="wipe(up)">
                                      <p:cBhvr>
                                        <p:cTn id="38" dur="1000"/>
                                        <p:tgtEl>
                                          <p:spTgt spid="24"/>
                                        </p:tgtEl>
                                      </p:cBhvr>
                                    </p:animEffect>
                                  </p:childTnLst>
                                </p:cTn>
                              </p:par>
                              <p:par>
                                <p:cTn id="39" presetID="12" presetClass="entr" presetSubtype="4" fill="hold" nodeType="withEffect">
                                  <p:stCondLst>
                                    <p:cond delay="10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000"/>
                                        <p:tgtEl>
                                          <p:spTgt spid="26"/>
                                        </p:tgtEl>
                                        <p:attrNameLst>
                                          <p:attrName>ppt_y</p:attrName>
                                        </p:attrNameLst>
                                      </p:cBhvr>
                                      <p:tavLst>
                                        <p:tav tm="0">
                                          <p:val>
                                            <p:strVal val="#ppt_y+#ppt_h*1.125000"/>
                                          </p:val>
                                        </p:tav>
                                        <p:tav tm="100000">
                                          <p:val>
                                            <p:strVal val="#ppt_y"/>
                                          </p:val>
                                        </p:tav>
                                      </p:tavLst>
                                    </p:anim>
                                    <p:animEffect transition="in" filter="wipe(up)">
                                      <p:cBhvr>
                                        <p:cTn id="42" dur="1000"/>
                                        <p:tgtEl>
                                          <p:spTgt spid="26"/>
                                        </p:tgtEl>
                                      </p:cBhvr>
                                    </p:animEffect>
                                  </p:childTnLst>
                                </p:cTn>
                              </p:par>
                              <p:par>
                                <p:cTn id="43" presetID="12" presetClass="entr" presetSubtype="4" fill="hold" nodeType="withEffect">
                                  <p:stCondLst>
                                    <p:cond delay="100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1000"/>
                                        <p:tgtEl>
                                          <p:spTgt spid="27"/>
                                        </p:tgtEl>
                                        <p:attrNameLst>
                                          <p:attrName>ppt_y</p:attrName>
                                        </p:attrNameLst>
                                      </p:cBhvr>
                                      <p:tavLst>
                                        <p:tav tm="0">
                                          <p:val>
                                            <p:strVal val="#ppt_y+#ppt_h*1.125000"/>
                                          </p:val>
                                        </p:tav>
                                        <p:tav tm="100000">
                                          <p:val>
                                            <p:strVal val="#ppt_y"/>
                                          </p:val>
                                        </p:tav>
                                      </p:tavLst>
                                    </p:anim>
                                    <p:animEffect transition="in" filter="wipe(up)">
                                      <p:cBhvr>
                                        <p:cTn id="46" dur="1000"/>
                                        <p:tgtEl>
                                          <p:spTgt spid="27"/>
                                        </p:tgtEl>
                                      </p:cBhvr>
                                    </p:animEffect>
                                  </p:childTnLst>
                                </p:cTn>
                              </p:par>
                              <p:par>
                                <p:cTn id="47" presetID="12" presetClass="entr" presetSubtype="4" fill="hold" nodeType="withEffect">
                                  <p:stCondLst>
                                    <p:cond delay="10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000"/>
                                        <p:tgtEl>
                                          <p:spTgt spid="33"/>
                                        </p:tgtEl>
                                        <p:attrNameLst>
                                          <p:attrName>ppt_y</p:attrName>
                                        </p:attrNameLst>
                                      </p:cBhvr>
                                      <p:tavLst>
                                        <p:tav tm="0">
                                          <p:val>
                                            <p:strVal val="#ppt_y+#ppt_h*1.125000"/>
                                          </p:val>
                                        </p:tav>
                                        <p:tav tm="100000">
                                          <p:val>
                                            <p:strVal val="#ppt_y"/>
                                          </p:val>
                                        </p:tav>
                                      </p:tavLst>
                                    </p:anim>
                                    <p:animEffect transition="in" filter="wipe(up)">
                                      <p:cBhvr>
                                        <p:cTn id="50" dur="1000"/>
                                        <p:tgtEl>
                                          <p:spTgt spid="33"/>
                                        </p:tgtEl>
                                      </p:cBhvr>
                                    </p:animEffect>
                                  </p:childTnLst>
                                </p:cTn>
                              </p:par>
                              <p:par>
                                <p:cTn id="51" presetID="12" presetClass="entr" presetSubtype="4" fill="hold" nodeType="withEffect">
                                  <p:stCondLst>
                                    <p:cond delay="10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1000"/>
                                        <p:tgtEl>
                                          <p:spTgt spid="32"/>
                                        </p:tgtEl>
                                        <p:attrNameLst>
                                          <p:attrName>ppt_y</p:attrName>
                                        </p:attrNameLst>
                                      </p:cBhvr>
                                      <p:tavLst>
                                        <p:tav tm="0">
                                          <p:val>
                                            <p:strVal val="#ppt_y+#ppt_h*1.125000"/>
                                          </p:val>
                                        </p:tav>
                                        <p:tav tm="100000">
                                          <p:val>
                                            <p:strVal val="#ppt_y"/>
                                          </p:val>
                                        </p:tav>
                                      </p:tavLst>
                                    </p:anim>
                                    <p:animEffect transition="in" filter="wipe(up)">
                                      <p:cBhvr>
                                        <p:cTn id="54" dur="1000"/>
                                        <p:tgtEl>
                                          <p:spTgt spid="32"/>
                                        </p:tgtEl>
                                      </p:cBhvr>
                                    </p:animEffect>
                                  </p:childTnLst>
                                </p:cTn>
                              </p:par>
                              <p:par>
                                <p:cTn id="55" presetID="12" presetClass="entr" presetSubtype="4" fill="hold" nodeType="withEffect">
                                  <p:stCondLst>
                                    <p:cond delay="10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1000"/>
                                        <p:tgtEl>
                                          <p:spTgt spid="28"/>
                                        </p:tgtEl>
                                        <p:attrNameLst>
                                          <p:attrName>ppt_y</p:attrName>
                                        </p:attrNameLst>
                                      </p:cBhvr>
                                      <p:tavLst>
                                        <p:tav tm="0">
                                          <p:val>
                                            <p:strVal val="#ppt_y+#ppt_h*1.125000"/>
                                          </p:val>
                                        </p:tav>
                                        <p:tav tm="100000">
                                          <p:val>
                                            <p:strVal val="#ppt_y"/>
                                          </p:val>
                                        </p:tav>
                                      </p:tavLst>
                                    </p:anim>
                                    <p:animEffect transition="in" filter="wipe(up)">
                                      <p:cBhvr>
                                        <p:cTn id="58" dur="1000"/>
                                        <p:tgtEl>
                                          <p:spTgt spid="28"/>
                                        </p:tgtEl>
                                      </p:cBhvr>
                                    </p:animEffect>
                                  </p:childTnLst>
                                </p:cTn>
                              </p:par>
                              <p:par>
                                <p:cTn id="59" presetID="6" presetClass="entr" presetSubtype="32" fill="hold" grpId="0" nodeType="withEffect">
                                  <p:stCondLst>
                                    <p:cond delay="1500"/>
                                  </p:stCondLst>
                                  <p:childTnLst>
                                    <p:set>
                                      <p:cBhvr>
                                        <p:cTn id="60" dur="1" fill="hold">
                                          <p:stCondLst>
                                            <p:cond delay="0"/>
                                          </p:stCondLst>
                                        </p:cTn>
                                        <p:tgtEl>
                                          <p:spTgt spid="15"/>
                                        </p:tgtEl>
                                        <p:attrNameLst>
                                          <p:attrName>style.visibility</p:attrName>
                                        </p:attrNameLst>
                                      </p:cBhvr>
                                      <p:to>
                                        <p:strVal val="visible"/>
                                      </p:to>
                                    </p:set>
                                    <p:animEffect transition="in" filter="circle(out)">
                                      <p:cBhvr>
                                        <p:cTn id="61" dur="2000"/>
                                        <p:tgtEl>
                                          <p:spTgt spid="15"/>
                                        </p:tgtEl>
                                      </p:cBhvr>
                                    </p:animEffect>
                                  </p:childTnLst>
                                </p:cTn>
                              </p:par>
                              <p:par>
                                <p:cTn id="62" presetID="6" presetClass="entr" presetSubtype="32" fill="hold" grpId="0" nodeType="withEffect">
                                  <p:stCondLst>
                                    <p:cond delay="1500"/>
                                  </p:stCondLst>
                                  <p:childTnLst>
                                    <p:set>
                                      <p:cBhvr>
                                        <p:cTn id="63" dur="1" fill="hold">
                                          <p:stCondLst>
                                            <p:cond delay="0"/>
                                          </p:stCondLst>
                                        </p:cTn>
                                        <p:tgtEl>
                                          <p:spTgt spid="16"/>
                                        </p:tgtEl>
                                        <p:attrNameLst>
                                          <p:attrName>style.visibility</p:attrName>
                                        </p:attrNameLst>
                                      </p:cBhvr>
                                      <p:to>
                                        <p:strVal val="visible"/>
                                      </p:to>
                                    </p:set>
                                    <p:animEffect transition="in" filter="circle(out)">
                                      <p:cBhvr>
                                        <p:cTn id="64" dur="2000"/>
                                        <p:tgtEl>
                                          <p:spTgt spid="16"/>
                                        </p:tgtEl>
                                      </p:cBhvr>
                                    </p:animEffect>
                                  </p:childTnLst>
                                </p:cTn>
                              </p:par>
                              <p:par>
                                <p:cTn id="65" presetID="6" presetClass="entr" presetSubtype="32" fill="hold" grpId="0" nodeType="withEffect">
                                  <p:stCondLst>
                                    <p:cond delay="1500"/>
                                  </p:stCondLst>
                                  <p:childTnLst>
                                    <p:set>
                                      <p:cBhvr>
                                        <p:cTn id="66" dur="1" fill="hold">
                                          <p:stCondLst>
                                            <p:cond delay="0"/>
                                          </p:stCondLst>
                                        </p:cTn>
                                        <p:tgtEl>
                                          <p:spTgt spid="17"/>
                                        </p:tgtEl>
                                        <p:attrNameLst>
                                          <p:attrName>style.visibility</p:attrName>
                                        </p:attrNameLst>
                                      </p:cBhvr>
                                      <p:to>
                                        <p:strVal val="visible"/>
                                      </p:to>
                                    </p:set>
                                    <p:animEffect transition="in" filter="circle(out)">
                                      <p:cBhvr>
                                        <p:cTn id="67" dur="2000"/>
                                        <p:tgtEl>
                                          <p:spTgt spid="17"/>
                                        </p:tgtEl>
                                      </p:cBhvr>
                                    </p:animEffect>
                                  </p:childTnLst>
                                </p:cTn>
                              </p:par>
                              <p:par>
                                <p:cTn id="68" presetID="6" presetClass="entr" presetSubtype="32" fill="hold" grpId="0" nodeType="withEffect">
                                  <p:stCondLst>
                                    <p:cond delay="1500"/>
                                  </p:stCondLst>
                                  <p:childTnLst>
                                    <p:set>
                                      <p:cBhvr>
                                        <p:cTn id="69" dur="1" fill="hold">
                                          <p:stCondLst>
                                            <p:cond delay="0"/>
                                          </p:stCondLst>
                                        </p:cTn>
                                        <p:tgtEl>
                                          <p:spTgt spid="19"/>
                                        </p:tgtEl>
                                        <p:attrNameLst>
                                          <p:attrName>style.visibility</p:attrName>
                                        </p:attrNameLst>
                                      </p:cBhvr>
                                      <p:to>
                                        <p:strVal val="visible"/>
                                      </p:to>
                                    </p:set>
                                    <p:animEffect transition="in" filter="circle(out)">
                                      <p:cBhvr>
                                        <p:cTn id="70" dur="2000"/>
                                        <p:tgtEl>
                                          <p:spTgt spid="19"/>
                                        </p:tgtEl>
                                      </p:cBhvr>
                                    </p:animEffect>
                                  </p:childTnLst>
                                </p:cTn>
                              </p:par>
                              <p:par>
                                <p:cTn id="71" presetID="6" presetClass="entr" presetSubtype="32" fill="hold" grpId="0" nodeType="withEffect">
                                  <p:stCondLst>
                                    <p:cond delay="1500"/>
                                  </p:stCondLst>
                                  <p:childTnLst>
                                    <p:set>
                                      <p:cBhvr>
                                        <p:cTn id="72" dur="1" fill="hold">
                                          <p:stCondLst>
                                            <p:cond delay="0"/>
                                          </p:stCondLst>
                                        </p:cTn>
                                        <p:tgtEl>
                                          <p:spTgt spid="18"/>
                                        </p:tgtEl>
                                        <p:attrNameLst>
                                          <p:attrName>style.visibility</p:attrName>
                                        </p:attrNameLst>
                                      </p:cBhvr>
                                      <p:to>
                                        <p:strVal val="visible"/>
                                      </p:to>
                                    </p:set>
                                    <p:animEffect transition="in" filter="circle(out)">
                                      <p:cBhvr>
                                        <p:cTn id="73" dur="2000"/>
                                        <p:tgtEl>
                                          <p:spTgt spid="18"/>
                                        </p:tgtEl>
                                      </p:cBhvr>
                                    </p:animEffect>
                                  </p:childTnLst>
                                </p:cTn>
                              </p:par>
                              <p:par>
                                <p:cTn id="74" presetID="6" presetClass="entr" presetSubtype="32" fill="hold" grpId="0" nodeType="withEffect">
                                  <p:stCondLst>
                                    <p:cond delay="1500"/>
                                  </p:stCondLst>
                                  <p:childTnLst>
                                    <p:set>
                                      <p:cBhvr>
                                        <p:cTn id="75" dur="1" fill="hold">
                                          <p:stCondLst>
                                            <p:cond delay="0"/>
                                          </p:stCondLst>
                                        </p:cTn>
                                        <p:tgtEl>
                                          <p:spTgt spid="20"/>
                                        </p:tgtEl>
                                        <p:attrNameLst>
                                          <p:attrName>style.visibility</p:attrName>
                                        </p:attrNameLst>
                                      </p:cBhvr>
                                      <p:to>
                                        <p:strVal val="visible"/>
                                      </p:to>
                                    </p:set>
                                    <p:animEffect transition="in" filter="circle(out)">
                                      <p:cBhvr>
                                        <p:cTn id="76" dur="2000"/>
                                        <p:tgtEl>
                                          <p:spTgt spid="20"/>
                                        </p:tgtEl>
                                      </p:cBhvr>
                                    </p:animEffect>
                                  </p:childTnLst>
                                </p:cTn>
                              </p:par>
                              <p:par>
                                <p:cTn id="77" presetID="55" presetClass="entr" presetSubtype="0" fill="hold" grpId="0" nodeType="withEffect">
                                  <p:stCondLst>
                                    <p:cond delay="20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strVal val="#ppt_w*0.70"/>
                                          </p:val>
                                        </p:tav>
                                        <p:tav tm="100000">
                                          <p:val>
                                            <p:strVal val="#ppt_w"/>
                                          </p:val>
                                        </p:tav>
                                      </p:tavLst>
                                    </p:anim>
                                    <p:anim calcmode="lin" valueType="num">
                                      <p:cBhvr>
                                        <p:cTn id="80" dur="1000" fill="hold"/>
                                        <p:tgtEl>
                                          <p:spTgt spid="21"/>
                                        </p:tgtEl>
                                        <p:attrNameLst>
                                          <p:attrName>ppt_h</p:attrName>
                                        </p:attrNameLst>
                                      </p:cBhvr>
                                      <p:tavLst>
                                        <p:tav tm="0">
                                          <p:val>
                                            <p:strVal val="#ppt_h"/>
                                          </p:val>
                                        </p:tav>
                                        <p:tav tm="100000">
                                          <p:val>
                                            <p:strVal val="#ppt_h"/>
                                          </p:val>
                                        </p:tav>
                                      </p:tavLst>
                                    </p:anim>
                                    <p:animEffect transition="in" filter="fade">
                                      <p:cBhvr>
                                        <p:cTn id="81" dur="1000"/>
                                        <p:tgtEl>
                                          <p:spTgt spid="21"/>
                                        </p:tgtEl>
                                      </p:cBhvr>
                                    </p:animEffect>
                                  </p:childTnLst>
                                </p:cTn>
                              </p:par>
                              <p:par>
                                <p:cTn id="82" presetID="55" presetClass="entr" presetSubtype="0" fill="hold" grpId="0" nodeType="withEffect">
                                  <p:stCondLst>
                                    <p:cond delay="2000"/>
                                  </p:stCondLst>
                                  <p:childTnLst>
                                    <p:set>
                                      <p:cBhvr>
                                        <p:cTn id="83" dur="1" fill="hold">
                                          <p:stCondLst>
                                            <p:cond delay="0"/>
                                          </p:stCondLst>
                                        </p:cTn>
                                        <p:tgtEl>
                                          <p:spTgt spid="30"/>
                                        </p:tgtEl>
                                        <p:attrNameLst>
                                          <p:attrName>style.visibility</p:attrName>
                                        </p:attrNameLst>
                                      </p:cBhvr>
                                      <p:to>
                                        <p:strVal val="visible"/>
                                      </p:to>
                                    </p:set>
                                    <p:anim calcmode="lin" valueType="num">
                                      <p:cBhvr>
                                        <p:cTn id="84" dur="1000" fill="hold"/>
                                        <p:tgtEl>
                                          <p:spTgt spid="30"/>
                                        </p:tgtEl>
                                        <p:attrNameLst>
                                          <p:attrName>ppt_w</p:attrName>
                                        </p:attrNameLst>
                                      </p:cBhvr>
                                      <p:tavLst>
                                        <p:tav tm="0">
                                          <p:val>
                                            <p:strVal val="#ppt_w*0.70"/>
                                          </p:val>
                                        </p:tav>
                                        <p:tav tm="100000">
                                          <p:val>
                                            <p:strVal val="#ppt_w"/>
                                          </p:val>
                                        </p:tav>
                                      </p:tavLst>
                                    </p:anim>
                                    <p:anim calcmode="lin" valueType="num">
                                      <p:cBhvr>
                                        <p:cTn id="85" dur="1000" fill="hold"/>
                                        <p:tgtEl>
                                          <p:spTgt spid="30"/>
                                        </p:tgtEl>
                                        <p:attrNameLst>
                                          <p:attrName>ppt_h</p:attrName>
                                        </p:attrNameLst>
                                      </p:cBhvr>
                                      <p:tavLst>
                                        <p:tav tm="0">
                                          <p:val>
                                            <p:strVal val="#ppt_h"/>
                                          </p:val>
                                        </p:tav>
                                        <p:tav tm="100000">
                                          <p:val>
                                            <p:strVal val="#ppt_h"/>
                                          </p:val>
                                        </p:tav>
                                      </p:tavLst>
                                    </p:anim>
                                    <p:animEffect transition="in" filter="fade">
                                      <p:cBhvr>
                                        <p:cTn id="86" dur="1000"/>
                                        <p:tgtEl>
                                          <p:spTgt spid="30"/>
                                        </p:tgtEl>
                                      </p:cBhvr>
                                    </p:animEffect>
                                  </p:childTnLst>
                                </p:cTn>
                              </p:par>
                              <p:par>
                                <p:cTn id="87" presetID="55" presetClass="entr" presetSubtype="0" fill="hold" grpId="0" nodeType="withEffect">
                                  <p:stCondLst>
                                    <p:cond delay="2000"/>
                                  </p:stCondLst>
                                  <p:childTnLst>
                                    <p:set>
                                      <p:cBhvr>
                                        <p:cTn id="88" dur="1" fill="hold">
                                          <p:stCondLst>
                                            <p:cond delay="0"/>
                                          </p:stCondLst>
                                        </p:cTn>
                                        <p:tgtEl>
                                          <p:spTgt spid="37"/>
                                        </p:tgtEl>
                                        <p:attrNameLst>
                                          <p:attrName>style.visibility</p:attrName>
                                        </p:attrNameLst>
                                      </p:cBhvr>
                                      <p:to>
                                        <p:strVal val="visible"/>
                                      </p:to>
                                    </p:set>
                                    <p:anim calcmode="lin" valueType="num">
                                      <p:cBhvr>
                                        <p:cTn id="89" dur="1000" fill="hold"/>
                                        <p:tgtEl>
                                          <p:spTgt spid="37"/>
                                        </p:tgtEl>
                                        <p:attrNameLst>
                                          <p:attrName>ppt_w</p:attrName>
                                        </p:attrNameLst>
                                      </p:cBhvr>
                                      <p:tavLst>
                                        <p:tav tm="0">
                                          <p:val>
                                            <p:strVal val="#ppt_w*0.70"/>
                                          </p:val>
                                        </p:tav>
                                        <p:tav tm="100000">
                                          <p:val>
                                            <p:strVal val="#ppt_w"/>
                                          </p:val>
                                        </p:tav>
                                      </p:tavLst>
                                    </p:anim>
                                    <p:anim calcmode="lin" valueType="num">
                                      <p:cBhvr>
                                        <p:cTn id="90" dur="1000" fill="hold"/>
                                        <p:tgtEl>
                                          <p:spTgt spid="37"/>
                                        </p:tgtEl>
                                        <p:attrNameLst>
                                          <p:attrName>ppt_h</p:attrName>
                                        </p:attrNameLst>
                                      </p:cBhvr>
                                      <p:tavLst>
                                        <p:tav tm="0">
                                          <p:val>
                                            <p:strVal val="#ppt_h"/>
                                          </p:val>
                                        </p:tav>
                                        <p:tav tm="100000">
                                          <p:val>
                                            <p:strVal val="#ppt_h"/>
                                          </p:val>
                                        </p:tav>
                                      </p:tavLst>
                                    </p:anim>
                                    <p:animEffect transition="in" filter="fade">
                                      <p:cBhvr>
                                        <p:cTn id="91" dur="1000"/>
                                        <p:tgtEl>
                                          <p:spTgt spid="37"/>
                                        </p:tgtEl>
                                      </p:cBhvr>
                                    </p:animEffect>
                                  </p:childTnLst>
                                </p:cTn>
                              </p:par>
                              <p:par>
                                <p:cTn id="92" presetID="55" presetClass="entr" presetSubtype="0" fill="hold" grpId="0" nodeType="withEffect">
                                  <p:stCondLst>
                                    <p:cond delay="2000"/>
                                  </p:stCondLst>
                                  <p:childTnLst>
                                    <p:set>
                                      <p:cBhvr>
                                        <p:cTn id="93" dur="1" fill="hold">
                                          <p:stCondLst>
                                            <p:cond delay="0"/>
                                          </p:stCondLst>
                                        </p:cTn>
                                        <p:tgtEl>
                                          <p:spTgt spid="58"/>
                                        </p:tgtEl>
                                        <p:attrNameLst>
                                          <p:attrName>style.visibility</p:attrName>
                                        </p:attrNameLst>
                                      </p:cBhvr>
                                      <p:to>
                                        <p:strVal val="visible"/>
                                      </p:to>
                                    </p:set>
                                    <p:anim calcmode="lin" valueType="num">
                                      <p:cBhvr>
                                        <p:cTn id="94" dur="1000" fill="hold"/>
                                        <p:tgtEl>
                                          <p:spTgt spid="58"/>
                                        </p:tgtEl>
                                        <p:attrNameLst>
                                          <p:attrName>ppt_w</p:attrName>
                                        </p:attrNameLst>
                                      </p:cBhvr>
                                      <p:tavLst>
                                        <p:tav tm="0">
                                          <p:val>
                                            <p:strVal val="#ppt_w*0.70"/>
                                          </p:val>
                                        </p:tav>
                                        <p:tav tm="100000">
                                          <p:val>
                                            <p:strVal val="#ppt_w"/>
                                          </p:val>
                                        </p:tav>
                                      </p:tavLst>
                                    </p:anim>
                                    <p:anim calcmode="lin" valueType="num">
                                      <p:cBhvr>
                                        <p:cTn id="95" dur="1000" fill="hold"/>
                                        <p:tgtEl>
                                          <p:spTgt spid="58"/>
                                        </p:tgtEl>
                                        <p:attrNameLst>
                                          <p:attrName>ppt_h</p:attrName>
                                        </p:attrNameLst>
                                      </p:cBhvr>
                                      <p:tavLst>
                                        <p:tav tm="0">
                                          <p:val>
                                            <p:strVal val="#ppt_h"/>
                                          </p:val>
                                        </p:tav>
                                        <p:tav tm="100000">
                                          <p:val>
                                            <p:strVal val="#ppt_h"/>
                                          </p:val>
                                        </p:tav>
                                      </p:tavLst>
                                    </p:anim>
                                    <p:animEffect transition="in" filter="fade">
                                      <p:cBhvr>
                                        <p:cTn id="96" dur="1000"/>
                                        <p:tgtEl>
                                          <p:spTgt spid="58"/>
                                        </p:tgtEl>
                                      </p:cBhvr>
                                    </p:animEffect>
                                  </p:childTnLst>
                                </p:cTn>
                              </p:par>
                              <p:par>
                                <p:cTn id="97" presetID="55" presetClass="entr" presetSubtype="0" fill="hold" grpId="0" nodeType="withEffect">
                                  <p:stCondLst>
                                    <p:cond delay="2000"/>
                                  </p:stCondLst>
                                  <p:childTnLst>
                                    <p:set>
                                      <p:cBhvr>
                                        <p:cTn id="98" dur="1" fill="hold">
                                          <p:stCondLst>
                                            <p:cond delay="0"/>
                                          </p:stCondLst>
                                        </p:cTn>
                                        <p:tgtEl>
                                          <p:spTgt spid="51"/>
                                        </p:tgtEl>
                                        <p:attrNameLst>
                                          <p:attrName>style.visibility</p:attrName>
                                        </p:attrNameLst>
                                      </p:cBhvr>
                                      <p:to>
                                        <p:strVal val="visible"/>
                                      </p:to>
                                    </p:set>
                                    <p:anim calcmode="lin" valueType="num">
                                      <p:cBhvr>
                                        <p:cTn id="99" dur="1000" fill="hold"/>
                                        <p:tgtEl>
                                          <p:spTgt spid="51"/>
                                        </p:tgtEl>
                                        <p:attrNameLst>
                                          <p:attrName>ppt_w</p:attrName>
                                        </p:attrNameLst>
                                      </p:cBhvr>
                                      <p:tavLst>
                                        <p:tav tm="0">
                                          <p:val>
                                            <p:strVal val="#ppt_w*0.70"/>
                                          </p:val>
                                        </p:tav>
                                        <p:tav tm="100000">
                                          <p:val>
                                            <p:strVal val="#ppt_w"/>
                                          </p:val>
                                        </p:tav>
                                      </p:tavLst>
                                    </p:anim>
                                    <p:anim calcmode="lin" valueType="num">
                                      <p:cBhvr>
                                        <p:cTn id="100" dur="1000" fill="hold"/>
                                        <p:tgtEl>
                                          <p:spTgt spid="51"/>
                                        </p:tgtEl>
                                        <p:attrNameLst>
                                          <p:attrName>ppt_h</p:attrName>
                                        </p:attrNameLst>
                                      </p:cBhvr>
                                      <p:tavLst>
                                        <p:tav tm="0">
                                          <p:val>
                                            <p:strVal val="#ppt_h"/>
                                          </p:val>
                                        </p:tav>
                                        <p:tav tm="100000">
                                          <p:val>
                                            <p:strVal val="#ppt_h"/>
                                          </p:val>
                                        </p:tav>
                                      </p:tavLst>
                                    </p:anim>
                                    <p:animEffect transition="in" filter="fade">
                                      <p:cBhvr>
                                        <p:cTn id="101" dur="1000"/>
                                        <p:tgtEl>
                                          <p:spTgt spid="51"/>
                                        </p:tgtEl>
                                      </p:cBhvr>
                                    </p:animEffect>
                                  </p:childTnLst>
                                </p:cTn>
                              </p:par>
                              <p:par>
                                <p:cTn id="102" presetID="55" presetClass="entr" presetSubtype="0" fill="hold" grpId="0" nodeType="withEffect">
                                  <p:stCondLst>
                                    <p:cond delay="2000"/>
                                  </p:stCondLst>
                                  <p:childTnLst>
                                    <p:set>
                                      <p:cBhvr>
                                        <p:cTn id="103" dur="1" fill="hold">
                                          <p:stCondLst>
                                            <p:cond delay="0"/>
                                          </p:stCondLst>
                                        </p:cTn>
                                        <p:tgtEl>
                                          <p:spTgt spid="44"/>
                                        </p:tgtEl>
                                        <p:attrNameLst>
                                          <p:attrName>style.visibility</p:attrName>
                                        </p:attrNameLst>
                                      </p:cBhvr>
                                      <p:to>
                                        <p:strVal val="visible"/>
                                      </p:to>
                                    </p:set>
                                    <p:anim calcmode="lin" valueType="num">
                                      <p:cBhvr>
                                        <p:cTn id="104" dur="1000" fill="hold"/>
                                        <p:tgtEl>
                                          <p:spTgt spid="44"/>
                                        </p:tgtEl>
                                        <p:attrNameLst>
                                          <p:attrName>ppt_w</p:attrName>
                                        </p:attrNameLst>
                                      </p:cBhvr>
                                      <p:tavLst>
                                        <p:tav tm="0">
                                          <p:val>
                                            <p:strVal val="#ppt_w*0.70"/>
                                          </p:val>
                                        </p:tav>
                                        <p:tav tm="100000">
                                          <p:val>
                                            <p:strVal val="#ppt_w"/>
                                          </p:val>
                                        </p:tav>
                                      </p:tavLst>
                                    </p:anim>
                                    <p:anim calcmode="lin" valueType="num">
                                      <p:cBhvr>
                                        <p:cTn id="105" dur="1000" fill="hold"/>
                                        <p:tgtEl>
                                          <p:spTgt spid="44"/>
                                        </p:tgtEl>
                                        <p:attrNameLst>
                                          <p:attrName>ppt_h</p:attrName>
                                        </p:attrNameLst>
                                      </p:cBhvr>
                                      <p:tavLst>
                                        <p:tav tm="0">
                                          <p:val>
                                            <p:strVal val="#ppt_h"/>
                                          </p:val>
                                        </p:tav>
                                        <p:tav tm="100000">
                                          <p:val>
                                            <p:strVal val="#ppt_h"/>
                                          </p:val>
                                        </p:tav>
                                      </p:tavLst>
                                    </p:anim>
                                    <p:animEffect transition="in" filter="fade">
                                      <p:cBhvr>
                                        <p:cTn id="106" dur="1000"/>
                                        <p:tgtEl>
                                          <p:spTgt spid="44"/>
                                        </p:tgtEl>
                                      </p:cBhvr>
                                    </p:animEffect>
                                  </p:childTnLst>
                                </p:cTn>
                              </p:par>
                              <p:par>
                                <p:cTn id="107" presetID="10" presetClass="entr" presetSubtype="0" fill="hold" grpId="0" nodeType="withEffect">
                                  <p:stCondLst>
                                    <p:cond delay="300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500"/>
                                        <p:tgtEl>
                                          <p:spTgt spid="22"/>
                                        </p:tgtEl>
                                      </p:cBhvr>
                                    </p:animEffect>
                                  </p:childTnLst>
                                </p:cTn>
                              </p:par>
                              <p:par>
                                <p:cTn id="110" presetID="10" presetClass="entr" presetSubtype="0" fill="hold" grpId="0" nodeType="withEffect">
                                  <p:stCondLst>
                                    <p:cond delay="300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500"/>
                                        <p:tgtEl>
                                          <p:spTgt spid="31"/>
                                        </p:tgtEl>
                                      </p:cBhvr>
                                    </p:animEffect>
                                  </p:childTnLst>
                                </p:cTn>
                              </p:par>
                              <p:par>
                                <p:cTn id="113" presetID="10" presetClass="entr" presetSubtype="0" fill="hold" grpId="0" nodeType="withEffect">
                                  <p:stCondLst>
                                    <p:cond delay="300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1500"/>
                                        <p:tgtEl>
                                          <p:spTgt spid="38"/>
                                        </p:tgtEl>
                                      </p:cBhvr>
                                    </p:animEffect>
                                  </p:childTnLst>
                                </p:cTn>
                              </p:par>
                              <p:par>
                                <p:cTn id="116" presetID="10" presetClass="entr" presetSubtype="0" fill="hold" grpId="0" nodeType="withEffect">
                                  <p:stCondLst>
                                    <p:cond delay="300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1500"/>
                                        <p:tgtEl>
                                          <p:spTgt spid="59"/>
                                        </p:tgtEl>
                                      </p:cBhvr>
                                    </p:animEffect>
                                  </p:childTnLst>
                                </p:cTn>
                              </p:par>
                              <p:par>
                                <p:cTn id="119" presetID="10" presetClass="entr" presetSubtype="0" fill="hold" grpId="0" nodeType="withEffect">
                                  <p:stCondLst>
                                    <p:cond delay="300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1500"/>
                                        <p:tgtEl>
                                          <p:spTgt spid="52"/>
                                        </p:tgtEl>
                                      </p:cBhvr>
                                    </p:animEffect>
                                  </p:childTnLst>
                                </p:cTn>
                              </p:par>
                              <p:par>
                                <p:cTn id="122" presetID="10" presetClass="entr" presetSubtype="0" fill="hold" grpId="0" nodeType="withEffect">
                                  <p:stCondLst>
                                    <p:cond delay="3000"/>
                                  </p:stCondLst>
                                  <p:childTnLst>
                                    <p:set>
                                      <p:cBhvr>
                                        <p:cTn id="123" dur="1" fill="hold">
                                          <p:stCondLst>
                                            <p:cond delay="0"/>
                                          </p:stCondLst>
                                        </p:cTn>
                                        <p:tgtEl>
                                          <p:spTgt spid="45"/>
                                        </p:tgtEl>
                                        <p:attrNameLst>
                                          <p:attrName>style.visibility</p:attrName>
                                        </p:attrNameLst>
                                      </p:cBhvr>
                                      <p:to>
                                        <p:strVal val="visible"/>
                                      </p:to>
                                    </p:set>
                                    <p:animEffect transition="in" filter="fade">
                                      <p:cBhvr>
                                        <p:cTn id="124" dur="1500"/>
                                        <p:tgtEl>
                                          <p:spTgt spid="45"/>
                                        </p:tgtEl>
                                      </p:cBhvr>
                                    </p:animEffect>
                                  </p:childTnLst>
                                </p:cTn>
                              </p:par>
                              <p:par>
                                <p:cTn id="125" presetID="10" presetClass="entr" presetSubtype="0" fill="hold" nodeType="withEffect">
                                  <p:stCondLst>
                                    <p:cond delay="1000"/>
                                  </p:stCondLst>
                                  <p:childTnLst>
                                    <p:set>
                                      <p:cBhvr>
                                        <p:cTn id="126" dur="1" fill="hold">
                                          <p:stCondLst>
                                            <p:cond delay="0"/>
                                          </p:stCondLst>
                                        </p:cTn>
                                        <p:tgtEl>
                                          <p:spTgt spid="103"/>
                                        </p:tgtEl>
                                        <p:attrNameLst>
                                          <p:attrName>style.visibility</p:attrName>
                                        </p:attrNameLst>
                                      </p:cBhvr>
                                      <p:to>
                                        <p:strVal val="visible"/>
                                      </p:to>
                                    </p:set>
                                    <p:animEffect transition="in" filter="fade">
                                      <p:cBhvr>
                                        <p:cTn id="127" dur="1000"/>
                                        <p:tgtEl>
                                          <p:spTgt spid="103"/>
                                        </p:tgtEl>
                                      </p:cBhvr>
                                    </p:animEffect>
                                  </p:childTnLst>
                                </p:cTn>
                              </p:par>
                              <p:par>
                                <p:cTn id="128" presetID="10" presetClass="entr" presetSubtype="0" fill="hold" nodeType="withEffect">
                                  <p:stCondLst>
                                    <p:cond delay="100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0"/>
                                        <p:tgtEl>
                                          <p:spTgt spid="35"/>
                                        </p:tgtEl>
                                      </p:cBhvr>
                                    </p:animEffect>
                                  </p:childTnLst>
                                </p:cTn>
                              </p:par>
                              <p:par>
                                <p:cTn id="131" presetID="0" presetClass="path" presetSubtype="0" decel="50000" fill="hold" nodeType="withEffect">
                                  <p:stCondLst>
                                    <p:cond delay="1000"/>
                                  </p:stCondLst>
                                  <p:childTnLst>
                                    <p:animMotion origin="layout" path="M -0.12279 -0.00023 L -2.08333E-7 -3.7037E-6 " pathEditMode="relative" rAng="0" ptsTypes="AA">
                                      <p:cBhvr>
                                        <p:cTn id="132" dur="3000" fill="hold"/>
                                        <p:tgtEl>
                                          <p:spTgt spid="103"/>
                                        </p:tgtEl>
                                        <p:attrNameLst>
                                          <p:attrName>ppt_x</p:attrName>
                                          <p:attrName>ppt_y</p:attrName>
                                        </p:attrNameLst>
                                      </p:cBhvr>
                                      <p:rCtr x="6133" y="0"/>
                                    </p:animMotion>
                                  </p:childTnLst>
                                </p:cTn>
                              </p:par>
                              <p:par>
                                <p:cTn id="133" presetID="0" presetClass="path" presetSubtype="0" decel="50000" fill="hold" nodeType="withEffect">
                                  <p:stCondLst>
                                    <p:cond delay="1000"/>
                                  </p:stCondLst>
                                  <p:childTnLst>
                                    <p:animMotion origin="layout" path="M 0.10873 0.00209 L -3.33333E-6 -3.33333E-6 " pathEditMode="relative" rAng="0" ptsTypes="AA">
                                      <p:cBhvr>
                                        <p:cTn id="134" dur="3000" fill="hold"/>
                                        <p:tgtEl>
                                          <p:spTgt spid="35"/>
                                        </p:tgtEl>
                                        <p:attrNameLst>
                                          <p:attrName>ppt_x</p:attrName>
                                          <p:attrName>ppt_y</p:attrName>
                                        </p:attrNameLst>
                                      </p:cBhvr>
                                      <p:rCtr x="-544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7" grpId="0" animBg="1"/>
      <p:bldP spid="37" grpId="0" animBg="1"/>
      <p:bldP spid="43" grpId="0" animBg="1"/>
      <p:bldP spid="20" grpId="0" animBg="1"/>
      <p:bldP spid="44" grpId="0" animBg="1"/>
      <p:bldP spid="29" grpId="0" animBg="1"/>
      <p:bldP spid="16" grpId="0" animBg="1"/>
      <p:bldP spid="30" grpId="0" animBg="1"/>
      <p:bldP spid="50" grpId="0" animBg="1"/>
      <p:bldP spid="18" grpId="0" animBg="1"/>
      <p:bldP spid="51" grpId="0" animBg="1"/>
      <p:bldP spid="57" grpId="0" animBg="1"/>
      <p:bldP spid="19" grpId="0" animBg="1"/>
      <p:bldP spid="58" grpId="0" animBg="1"/>
      <p:bldP spid="7" grpId="0" animBg="1"/>
      <p:bldP spid="15" grpId="0" animBg="1"/>
      <p:bldP spid="21" grpId="0" animBg="1"/>
      <p:bldP spid="38" grpId="0"/>
      <p:bldP spid="45" grpId="0"/>
      <p:bldP spid="31" grpId="0"/>
      <p:bldP spid="52" grpId="0"/>
      <p:bldP spid="22"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6">
            <a:extLst>
              <a:ext uri="{FF2B5EF4-FFF2-40B4-BE49-F238E27FC236}">
                <a16:creationId xmlns:a16="http://schemas.microsoft.com/office/drawing/2014/main" id="{2891DD58-421C-44F9-939C-D7937FD326A3}"/>
              </a:ext>
            </a:extLst>
          </p:cNvPr>
          <p:cNvGrpSpPr/>
          <p:nvPr/>
        </p:nvGrpSpPr>
        <p:grpSpPr>
          <a:xfrm rot="3197665">
            <a:off x="10421309" y="4786029"/>
            <a:ext cx="2631667" cy="2428228"/>
            <a:chOff x="-4943201" y="1623425"/>
            <a:chExt cx="1901258" cy="1835944"/>
          </a:xfrm>
        </p:grpSpPr>
        <p:grpSp>
          <p:nvGrpSpPr>
            <p:cNvPr id="208" name="Group 207">
              <a:extLst>
                <a:ext uri="{FF2B5EF4-FFF2-40B4-BE49-F238E27FC236}">
                  <a16:creationId xmlns:a16="http://schemas.microsoft.com/office/drawing/2014/main" id="{078DA354-901A-4BCC-9874-74D216B69052}"/>
                </a:ext>
              </a:extLst>
            </p:cNvPr>
            <p:cNvGrpSpPr/>
            <p:nvPr/>
          </p:nvGrpSpPr>
          <p:grpSpPr>
            <a:xfrm>
              <a:off x="-4827378" y="2019376"/>
              <a:ext cx="1785435" cy="1214438"/>
              <a:chOff x="-4827378" y="2019376"/>
              <a:chExt cx="1785435" cy="1214438"/>
            </a:xfrm>
          </p:grpSpPr>
          <p:sp>
            <p:nvSpPr>
              <p:cNvPr id="220" name="Freeform: Shape 219">
                <a:extLst>
                  <a:ext uri="{FF2B5EF4-FFF2-40B4-BE49-F238E27FC236}">
                    <a16:creationId xmlns:a16="http://schemas.microsoft.com/office/drawing/2014/main" id="{EAEC6796-B656-44CE-B223-85B5D7FE18C6}"/>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2925B4D-685C-49E9-BE4A-74C0F72C4DD2}"/>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CAF0073-C035-4568-95D6-74B20FDB26A0}"/>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62446D14-BF30-4682-A80B-2F67965B4C35}"/>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0B3C120E-3E51-4859-B99F-8B70D68A6188}"/>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102E0AF-DA22-4A46-A25D-B5955109FCC8}"/>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566509E-4733-425C-A511-AC9A101E4C3C}"/>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76C299C-1459-4DF6-B358-C71D709AE71E}"/>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B597D3B-4630-486A-B3C7-A9E00702C5A2}"/>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141CE75-4396-4A34-A520-C8DF59803418}"/>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00E1686-37A6-4AF7-869F-5C0E69041E71}"/>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209" name="Freeform: Shape 208">
              <a:extLst>
                <a:ext uri="{FF2B5EF4-FFF2-40B4-BE49-F238E27FC236}">
                  <a16:creationId xmlns:a16="http://schemas.microsoft.com/office/drawing/2014/main" id="{383556A0-FD65-4E92-9E4E-50A2D82EC585}"/>
                </a:ext>
              </a:extLst>
            </p:cNvPr>
            <p:cNvSpPr/>
            <p:nvPr/>
          </p:nvSpPr>
          <p:spPr>
            <a:xfrm>
              <a:off x="-4837910" y="1983353"/>
              <a:ext cx="1585913" cy="1271588"/>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A4F6287-E926-4A78-B985-34FDE05C9D21}"/>
                </a:ext>
              </a:extLst>
            </p:cNvPr>
            <p:cNvSpPr/>
            <p:nvPr/>
          </p:nvSpPr>
          <p:spPr>
            <a:xfrm>
              <a:off x="-4848484" y="1947267"/>
              <a:ext cx="1585913" cy="1328738"/>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3F08045E-83E9-4137-BBAB-E41EFD44AFBC}"/>
                </a:ext>
              </a:extLst>
            </p:cNvPr>
            <p:cNvSpPr/>
            <p:nvPr/>
          </p:nvSpPr>
          <p:spPr>
            <a:xfrm>
              <a:off x="-4858990" y="1911345"/>
              <a:ext cx="1578769" cy="1385888"/>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3F2D81B-FDD8-4A11-9D03-FDCB667C2C06}"/>
                </a:ext>
              </a:extLst>
            </p:cNvPr>
            <p:cNvSpPr/>
            <p:nvPr/>
          </p:nvSpPr>
          <p:spPr>
            <a:xfrm>
              <a:off x="-4869521" y="1875285"/>
              <a:ext cx="1578769" cy="1443038"/>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3ECEB63-59BF-4DFB-9F6E-621BEF6A0C0E}"/>
                </a:ext>
              </a:extLst>
            </p:cNvPr>
            <p:cNvSpPr/>
            <p:nvPr/>
          </p:nvSpPr>
          <p:spPr>
            <a:xfrm>
              <a:off x="-4880068" y="1839390"/>
              <a:ext cx="1571625" cy="1500188"/>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454B567-4645-42F5-A0BC-2FB862E86BBA}"/>
                </a:ext>
              </a:extLst>
            </p:cNvPr>
            <p:cNvSpPr/>
            <p:nvPr/>
          </p:nvSpPr>
          <p:spPr>
            <a:xfrm>
              <a:off x="-4890574" y="1803336"/>
              <a:ext cx="1571625" cy="1557338"/>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1A25C6AE-E321-4B1B-9BC6-422E11E71928}"/>
                </a:ext>
              </a:extLst>
            </p:cNvPr>
            <p:cNvSpPr/>
            <p:nvPr/>
          </p:nvSpPr>
          <p:spPr>
            <a:xfrm>
              <a:off x="-4901088" y="1767297"/>
              <a:ext cx="1564481" cy="1614488"/>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17DF92E-C9B1-4F59-89F9-271C7BF03E2C}"/>
                </a:ext>
              </a:extLst>
            </p:cNvPr>
            <p:cNvSpPr/>
            <p:nvPr/>
          </p:nvSpPr>
          <p:spPr>
            <a:xfrm>
              <a:off x="-4911632" y="1731435"/>
              <a:ext cx="1564481" cy="16716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FEE3A90-7D15-47BE-A09E-93E4CF63616A}"/>
                </a:ext>
              </a:extLst>
            </p:cNvPr>
            <p:cNvSpPr/>
            <p:nvPr/>
          </p:nvSpPr>
          <p:spPr>
            <a:xfrm>
              <a:off x="-4922191" y="1695379"/>
              <a:ext cx="1557338" cy="1728788"/>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842AFAD-A246-471A-BCFA-3AF9E1E661A5}"/>
                </a:ext>
              </a:extLst>
            </p:cNvPr>
            <p:cNvSpPr/>
            <p:nvPr/>
          </p:nvSpPr>
          <p:spPr>
            <a:xfrm>
              <a:off x="-4932750" y="1659370"/>
              <a:ext cx="1557338" cy="1778794"/>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B9C96D6-D1D6-4BB6-962C-ED4C769AE60E}"/>
                </a:ext>
              </a:extLst>
            </p:cNvPr>
            <p:cNvSpPr/>
            <p:nvPr/>
          </p:nvSpPr>
          <p:spPr>
            <a:xfrm>
              <a:off x="-4943201" y="1623425"/>
              <a:ext cx="1550194" cy="1835944"/>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556B51F-9096-E183-378E-976C5D56EC79}"/>
              </a:ext>
            </a:extLst>
          </p:cNvPr>
          <p:cNvGrpSpPr/>
          <p:nvPr/>
        </p:nvGrpSpPr>
        <p:grpSpPr>
          <a:xfrm>
            <a:off x="-2679771" y="-1322777"/>
            <a:ext cx="6089459" cy="6206920"/>
            <a:chOff x="-2678318" y="-1335075"/>
            <a:chExt cx="6089459" cy="6206920"/>
          </a:xfrm>
        </p:grpSpPr>
        <p:grpSp>
          <p:nvGrpSpPr>
            <p:cNvPr id="184" name="Group 183">
              <a:extLst>
                <a:ext uri="{FF2B5EF4-FFF2-40B4-BE49-F238E27FC236}">
                  <a16:creationId xmlns:a16="http://schemas.microsoft.com/office/drawing/2014/main" id="{8D54086F-5203-4E1F-AB2F-8D5E6277D968}"/>
                </a:ext>
              </a:extLst>
            </p:cNvPr>
            <p:cNvGrpSpPr/>
            <p:nvPr/>
          </p:nvGrpSpPr>
          <p:grpSpPr>
            <a:xfrm rot="233296">
              <a:off x="-2327318" y="53763"/>
              <a:ext cx="5738459" cy="4105746"/>
              <a:chOff x="-4827378" y="2019376"/>
              <a:chExt cx="1785435" cy="1214438"/>
            </a:xfrm>
          </p:grpSpPr>
          <p:sp>
            <p:nvSpPr>
              <p:cNvPr id="196" name="Freeform: Shape 195">
                <a:extLst>
                  <a:ext uri="{FF2B5EF4-FFF2-40B4-BE49-F238E27FC236}">
                    <a16:creationId xmlns:a16="http://schemas.microsoft.com/office/drawing/2014/main" id="{8DC55184-439A-4274-96E4-97AC5722BF67}"/>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EBFA3D5-A41A-4222-B0EF-57D3715A7C0A}"/>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4B4955C-DF58-4F4A-A404-620E078C1591}"/>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5B67207-DC36-4CC9-AEF7-DC698553BBFF}"/>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0231F16-601C-406C-815E-B500C310A1C7}"/>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D63B2EE-203A-4467-85B6-5DD68AA1ED02}"/>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47E8E38-77BF-4451-B25A-2E5BB707165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718C228-C206-4554-BD8C-336DE249E3DD}"/>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EF003A1-1560-490F-9B43-C314E948272D}"/>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BD52246-85B7-497D-8391-BFE231A91CAB}"/>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8558AD7-55FF-480E-8199-C2EBE1569423}"/>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E6BB09-1B6E-4FB6-424F-F51211A4F25B}"/>
                </a:ext>
              </a:extLst>
            </p:cNvPr>
            <p:cNvGrpSpPr/>
            <p:nvPr/>
          </p:nvGrpSpPr>
          <p:grpSpPr>
            <a:xfrm>
              <a:off x="-2678318" y="-1335075"/>
              <a:ext cx="5416862" cy="6206920"/>
              <a:chOff x="-2678318" y="-1335075"/>
              <a:chExt cx="5416862" cy="6206920"/>
            </a:xfrm>
          </p:grpSpPr>
          <p:sp>
            <p:nvSpPr>
              <p:cNvPr id="185" name="Freeform: Shape 184">
                <a:extLst>
                  <a:ext uri="{FF2B5EF4-FFF2-40B4-BE49-F238E27FC236}">
                    <a16:creationId xmlns:a16="http://schemas.microsoft.com/office/drawing/2014/main" id="{6EB1D145-97B1-481D-B81D-DAEAA81B9820}"/>
                  </a:ext>
                </a:extLst>
              </p:cNvPr>
              <p:cNvSpPr/>
              <p:nvPr/>
            </p:nvSpPr>
            <p:spPr>
              <a:xfrm rot="233296">
                <a:off x="-2358644" y="-92003"/>
                <a:ext cx="5097188" cy="4298957"/>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62EEC13-8095-4F40-A620-A1BFDFCD29F9}"/>
                  </a:ext>
                </a:extLst>
              </p:cNvPr>
              <p:cNvSpPr/>
              <p:nvPr/>
            </p:nvSpPr>
            <p:spPr>
              <a:xfrm rot="233296">
                <a:off x="-2390830" y="-216247"/>
                <a:ext cx="5097188" cy="4492169"/>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3421827-8E06-45DB-B0F5-95B8B6E374C2}"/>
                  </a:ext>
                </a:extLst>
              </p:cNvPr>
              <p:cNvSpPr/>
              <p:nvPr/>
            </p:nvSpPr>
            <p:spPr>
              <a:xfrm rot="233296">
                <a:off x="-2422808" y="-340703"/>
                <a:ext cx="5074226" cy="4685380"/>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1F4FA0A-7300-4E37-8912-AE3B99280F95}"/>
                  </a:ext>
                </a:extLst>
              </p:cNvPr>
              <p:cNvSpPr/>
              <p:nvPr/>
            </p:nvSpPr>
            <p:spPr>
              <a:xfrm rot="233296">
                <a:off x="-2454861" y="-464851"/>
                <a:ext cx="5074226" cy="4878592"/>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200793F-4B68-4CB4-BB39-D90CC03B5C9A}"/>
                  </a:ext>
                </a:extLst>
              </p:cNvPr>
              <p:cNvSpPr/>
              <p:nvPr/>
            </p:nvSpPr>
            <p:spPr>
              <a:xfrm rot="233296">
                <a:off x="-2486977" y="-589224"/>
                <a:ext cx="5051265" cy="5071803"/>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5DBD664-C952-44C3-9520-3AF8152B5F92}"/>
                  </a:ext>
                </a:extLst>
              </p:cNvPr>
              <p:cNvSpPr/>
              <p:nvPr/>
            </p:nvSpPr>
            <p:spPr>
              <a:xfrm rot="233296">
                <a:off x="-2518951" y="-713346"/>
                <a:ext cx="5051265" cy="5265015"/>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E4C335C-13F3-4248-A19C-381B27C52772}"/>
                  </a:ext>
                </a:extLst>
              </p:cNvPr>
              <p:cNvSpPr/>
              <p:nvPr/>
            </p:nvSpPr>
            <p:spPr>
              <a:xfrm rot="233296">
                <a:off x="-2550928" y="-838198"/>
                <a:ext cx="5028304" cy="5458226"/>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CF3E900-6D8D-4395-A017-AC380A55C174}"/>
                  </a:ext>
                </a:extLst>
              </p:cNvPr>
              <p:cNvSpPr/>
              <p:nvPr/>
            </p:nvSpPr>
            <p:spPr>
              <a:xfrm rot="233296">
                <a:off x="-2583069" y="-961681"/>
                <a:ext cx="5028304" cy="5651438"/>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ADA5E43-8189-41C7-8412-B120EF8E6CB9}"/>
                  </a:ext>
                </a:extLst>
              </p:cNvPr>
              <p:cNvSpPr/>
              <p:nvPr/>
            </p:nvSpPr>
            <p:spPr>
              <a:xfrm rot="233296">
                <a:off x="-2615186" y="-1086600"/>
                <a:ext cx="5005346" cy="5844649"/>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EB9190E-3DA6-4491-A825-DA68FDF7EA46}"/>
                  </a:ext>
                </a:extLst>
              </p:cNvPr>
              <p:cNvSpPr/>
              <p:nvPr/>
            </p:nvSpPr>
            <p:spPr>
              <a:xfrm rot="233296">
                <a:off x="-2646522" y="-1210554"/>
                <a:ext cx="5005346" cy="6013709"/>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C1C561F0-3364-4E3C-92C1-F3921B612E67}"/>
                  </a:ext>
                </a:extLst>
              </p:cNvPr>
              <p:cNvSpPr/>
              <p:nvPr/>
            </p:nvSpPr>
            <p:spPr>
              <a:xfrm rot="233296">
                <a:off x="-2678318" y="-1335075"/>
                <a:ext cx="4982385" cy="6206920"/>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sp>
        <p:nvSpPr>
          <p:cNvPr id="82" name="Oval 81">
            <a:extLst>
              <a:ext uri="{FF2B5EF4-FFF2-40B4-BE49-F238E27FC236}">
                <a16:creationId xmlns:a16="http://schemas.microsoft.com/office/drawing/2014/main" id="{2220AF96-B329-4FB5-B65E-3C0D800E1714}"/>
              </a:ext>
            </a:extLst>
          </p:cNvPr>
          <p:cNvSpPr/>
          <p:nvPr/>
        </p:nvSpPr>
        <p:spPr>
          <a:xfrm>
            <a:off x="7503857" y="1256302"/>
            <a:ext cx="3440566" cy="3342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1" name="Group 10">
            <a:extLst>
              <a:ext uri="{FF2B5EF4-FFF2-40B4-BE49-F238E27FC236}">
                <a16:creationId xmlns:a16="http://schemas.microsoft.com/office/drawing/2014/main" id="{E2F827F5-57DF-491B-9A9A-6C9F3544A4F9}"/>
              </a:ext>
            </a:extLst>
          </p:cNvPr>
          <p:cNvGrpSpPr/>
          <p:nvPr/>
        </p:nvGrpSpPr>
        <p:grpSpPr>
          <a:xfrm>
            <a:off x="7301355" y="5580833"/>
            <a:ext cx="1447965" cy="247697"/>
            <a:chOff x="7301355" y="5580833"/>
            <a:chExt cx="1447965" cy="247697"/>
          </a:xfrm>
        </p:grpSpPr>
        <p:sp>
          <p:nvSpPr>
            <p:cNvPr id="56" name="Freeform: Shape 55">
              <a:extLst>
                <a:ext uri="{FF2B5EF4-FFF2-40B4-BE49-F238E27FC236}">
                  <a16:creationId xmlns:a16="http://schemas.microsoft.com/office/drawing/2014/main" id="{BB809546-DAD8-4FE1-84A2-1CD411F70365}"/>
                </a:ext>
              </a:extLst>
            </p:cNvPr>
            <p:cNvSpPr/>
            <p:nvPr/>
          </p:nvSpPr>
          <p:spPr>
            <a:xfrm>
              <a:off x="7301355" y="5612730"/>
              <a:ext cx="128732" cy="183902"/>
            </a:xfrm>
            <a:custGeom>
              <a:avLst/>
              <a:gdLst>
                <a:gd name="connsiteX0" fmla="*/ 35471 w 248293"/>
                <a:gd name="connsiteY0" fmla="*/ 35471 h 354705"/>
                <a:gd name="connsiteX1" fmla="*/ 35471 w 248293"/>
                <a:gd name="connsiteY1" fmla="*/ 319235 h 354705"/>
                <a:gd name="connsiteX2" fmla="*/ 212823 w 248293"/>
                <a:gd name="connsiteY2" fmla="*/ 319235 h 354705"/>
                <a:gd name="connsiteX3" fmla="*/ 212823 w 248293"/>
                <a:gd name="connsiteY3" fmla="*/ 35471 h 354705"/>
                <a:gd name="connsiteX4" fmla="*/ 35471 w 248293"/>
                <a:gd name="connsiteY4" fmla="*/ 35471 h 354705"/>
                <a:gd name="connsiteX5" fmla="*/ 17735 w 248293"/>
                <a:gd name="connsiteY5" fmla="*/ 0 h 354705"/>
                <a:gd name="connsiteX6" fmla="*/ 230558 w 248293"/>
                <a:gd name="connsiteY6" fmla="*/ 0 h 354705"/>
                <a:gd name="connsiteX7" fmla="*/ 248294 w 248293"/>
                <a:gd name="connsiteY7" fmla="*/ 17735 h 354705"/>
                <a:gd name="connsiteX8" fmla="*/ 248294 w 248293"/>
                <a:gd name="connsiteY8" fmla="*/ 336970 h 354705"/>
                <a:gd name="connsiteX9" fmla="*/ 230558 w 248293"/>
                <a:gd name="connsiteY9" fmla="*/ 354705 h 354705"/>
                <a:gd name="connsiteX10" fmla="*/ 17735 w 248293"/>
                <a:gd name="connsiteY10" fmla="*/ 354705 h 354705"/>
                <a:gd name="connsiteX11" fmla="*/ 0 w 248293"/>
                <a:gd name="connsiteY11" fmla="*/ 336970 h 354705"/>
                <a:gd name="connsiteX12" fmla="*/ 0 w 248293"/>
                <a:gd name="connsiteY12" fmla="*/ 17735 h 354705"/>
                <a:gd name="connsiteX13" fmla="*/ 17735 w 248293"/>
                <a:gd name="connsiteY13" fmla="*/ 0 h 354705"/>
                <a:gd name="connsiteX14" fmla="*/ 124147 w 248293"/>
                <a:gd name="connsiteY14" fmla="*/ 266029 h 354705"/>
                <a:gd name="connsiteX15" fmla="*/ 141882 w 248293"/>
                <a:gd name="connsiteY15" fmla="*/ 283764 h 354705"/>
                <a:gd name="connsiteX16" fmla="*/ 124147 w 248293"/>
                <a:gd name="connsiteY16" fmla="*/ 301499 h 354705"/>
                <a:gd name="connsiteX17" fmla="*/ 106412 w 248293"/>
                <a:gd name="connsiteY17" fmla="*/ 283764 h 354705"/>
                <a:gd name="connsiteX18" fmla="*/ 124147 w 248293"/>
                <a:gd name="connsiteY18" fmla="*/ 266029 h 35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8293" h="354705">
                  <a:moveTo>
                    <a:pt x="35471" y="35471"/>
                  </a:moveTo>
                  <a:lnTo>
                    <a:pt x="35471" y="319235"/>
                  </a:lnTo>
                  <a:lnTo>
                    <a:pt x="212823" y="319235"/>
                  </a:lnTo>
                  <a:lnTo>
                    <a:pt x="212823" y="35471"/>
                  </a:lnTo>
                  <a:lnTo>
                    <a:pt x="35471" y="35471"/>
                  </a:lnTo>
                  <a:close/>
                  <a:moveTo>
                    <a:pt x="17735" y="0"/>
                  </a:moveTo>
                  <a:lnTo>
                    <a:pt x="230558" y="0"/>
                  </a:lnTo>
                  <a:cubicBezTo>
                    <a:pt x="240353" y="0"/>
                    <a:pt x="248294" y="7940"/>
                    <a:pt x="248294" y="17735"/>
                  </a:cubicBezTo>
                  <a:lnTo>
                    <a:pt x="248294" y="336970"/>
                  </a:lnTo>
                  <a:cubicBezTo>
                    <a:pt x="248294" y="346765"/>
                    <a:pt x="240353" y="354705"/>
                    <a:pt x="230558" y="354705"/>
                  </a:cubicBezTo>
                  <a:lnTo>
                    <a:pt x="17735" y="354705"/>
                  </a:lnTo>
                  <a:cubicBezTo>
                    <a:pt x="7940" y="354705"/>
                    <a:pt x="0" y="346765"/>
                    <a:pt x="0" y="336970"/>
                  </a:cubicBezTo>
                  <a:lnTo>
                    <a:pt x="0" y="17735"/>
                  </a:lnTo>
                  <a:cubicBezTo>
                    <a:pt x="0" y="7940"/>
                    <a:pt x="7940" y="0"/>
                    <a:pt x="17735" y="0"/>
                  </a:cubicBezTo>
                  <a:close/>
                  <a:moveTo>
                    <a:pt x="124147" y="266029"/>
                  </a:moveTo>
                  <a:cubicBezTo>
                    <a:pt x="133942" y="266029"/>
                    <a:pt x="141882" y="273969"/>
                    <a:pt x="141882" y="283764"/>
                  </a:cubicBezTo>
                  <a:cubicBezTo>
                    <a:pt x="141882" y="293559"/>
                    <a:pt x="133942" y="301499"/>
                    <a:pt x="124147" y="301499"/>
                  </a:cubicBezTo>
                  <a:cubicBezTo>
                    <a:pt x="114352" y="301499"/>
                    <a:pt x="106412" y="293559"/>
                    <a:pt x="106412" y="283764"/>
                  </a:cubicBezTo>
                  <a:cubicBezTo>
                    <a:pt x="106412" y="273969"/>
                    <a:pt x="114352" y="266029"/>
                    <a:pt x="124147" y="266029"/>
                  </a:cubicBezTo>
                  <a:close/>
                </a:path>
              </a:pathLst>
            </a:custGeom>
            <a:solidFill>
              <a:schemeClr val="accent2"/>
            </a:solidFill>
            <a:ln w="17463" cap="flat">
              <a:noFill/>
              <a:prstDash val="solid"/>
              <a:miter/>
            </a:ln>
          </p:spPr>
          <p:txBody>
            <a:bodyPr rtlCol="0" anchor="ctr"/>
            <a:lstStyle/>
            <a:p>
              <a:endParaRPr lang="en-US">
                <a:solidFill>
                  <a:schemeClr val="tx1">
                    <a:lumMod val="95000"/>
                    <a:lumOff val="5000"/>
                  </a:schemeClr>
                </a:solidFill>
              </a:endParaRPr>
            </a:p>
          </p:txBody>
        </p:sp>
        <p:sp>
          <p:nvSpPr>
            <p:cNvPr id="57" name="TextBox 56">
              <a:extLst>
                <a:ext uri="{FF2B5EF4-FFF2-40B4-BE49-F238E27FC236}">
                  <a16:creationId xmlns:a16="http://schemas.microsoft.com/office/drawing/2014/main" id="{9CF1B9E6-B2CF-4D7B-B8DE-4726960E0E38}"/>
                </a:ext>
              </a:extLst>
            </p:cNvPr>
            <p:cNvSpPr txBox="1"/>
            <p:nvPr/>
          </p:nvSpPr>
          <p:spPr>
            <a:xfrm>
              <a:off x="7462389" y="5580833"/>
              <a:ext cx="1286931" cy="247697"/>
            </a:xfrm>
            <a:prstGeom prst="rect">
              <a:avLst/>
            </a:prstGeom>
            <a:noFill/>
          </p:spPr>
          <p:txBody>
            <a:bodyPr wrap="square" tIns="0"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r>
                <a:rPr lang="en-US" sz="1000" dirty="0">
                  <a:solidFill>
                    <a:schemeClr val="tx2"/>
                  </a:solidFill>
                </a:rPr>
                <a:t>+001 234 567 890</a:t>
              </a:r>
            </a:p>
          </p:txBody>
        </p:sp>
      </p:grpSp>
      <p:grpSp>
        <p:nvGrpSpPr>
          <p:cNvPr id="12" name="Group 11">
            <a:extLst>
              <a:ext uri="{FF2B5EF4-FFF2-40B4-BE49-F238E27FC236}">
                <a16:creationId xmlns:a16="http://schemas.microsoft.com/office/drawing/2014/main" id="{A46FDC2B-C847-44CF-9ACE-3169B891AF8A}"/>
              </a:ext>
            </a:extLst>
          </p:cNvPr>
          <p:cNvGrpSpPr/>
          <p:nvPr/>
        </p:nvGrpSpPr>
        <p:grpSpPr>
          <a:xfrm>
            <a:off x="9152506" y="5580833"/>
            <a:ext cx="1992070" cy="247697"/>
            <a:chOff x="9152506" y="5580833"/>
            <a:chExt cx="1992070" cy="247697"/>
          </a:xfrm>
        </p:grpSpPr>
        <p:sp>
          <p:nvSpPr>
            <p:cNvPr id="58" name="Freeform: Shape 57">
              <a:extLst>
                <a:ext uri="{FF2B5EF4-FFF2-40B4-BE49-F238E27FC236}">
                  <a16:creationId xmlns:a16="http://schemas.microsoft.com/office/drawing/2014/main" id="{258580E4-AF46-4792-AB57-3FF970730377}"/>
                </a:ext>
              </a:extLst>
            </p:cNvPr>
            <p:cNvSpPr/>
            <p:nvPr/>
          </p:nvSpPr>
          <p:spPr>
            <a:xfrm>
              <a:off x="9152506" y="5630454"/>
              <a:ext cx="148456" cy="148454"/>
            </a:xfrm>
            <a:custGeom>
              <a:avLst/>
              <a:gdLst>
                <a:gd name="connsiteX0" fmla="*/ 143168 w 286335"/>
                <a:gd name="connsiteY0" fmla="*/ 286336 h 286335"/>
                <a:gd name="connsiteX1" fmla="*/ 0 w 286335"/>
                <a:gd name="connsiteY1" fmla="*/ 143168 h 286335"/>
                <a:gd name="connsiteX2" fmla="*/ 143168 w 286335"/>
                <a:gd name="connsiteY2" fmla="*/ 0 h 286335"/>
                <a:gd name="connsiteX3" fmla="*/ 286336 w 286335"/>
                <a:gd name="connsiteY3" fmla="*/ 143168 h 286335"/>
                <a:gd name="connsiteX4" fmla="*/ 143168 w 286335"/>
                <a:gd name="connsiteY4" fmla="*/ 286336 h 286335"/>
                <a:gd name="connsiteX5" fmla="*/ 257702 w 286335"/>
                <a:gd name="connsiteY5" fmla="*/ 143168 h 286335"/>
                <a:gd name="connsiteX6" fmla="*/ 143148 w 286335"/>
                <a:gd name="connsiteY6" fmla="*/ 28653 h 286335"/>
                <a:gd name="connsiteX7" fmla="*/ 28634 w 286335"/>
                <a:gd name="connsiteY7" fmla="*/ 143207 h 286335"/>
                <a:gd name="connsiteX8" fmla="*/ 143188 w 286335"/>
                <a:gd name="connsiteY8" fmla="*/ 257722 h 286335"/>
                <a:gd name="connsiteX9" fmla="*/ 200893 w 286335"/>
                <a:gd name="connsiteY9" fmla="*/ 242111 h 286335"/>
                <a:gd name="connsiteX10" fmla="*/ 186462 w 286335"/>
                <a:gd name="connsiteY10" fmla="*/ 217386 h 286335"/>
                <a:gd name="connsiteX11" fmla="*/ 68975 w 286335"/>
                <a:gd name="connsiteY11" fmla="*/ 186487 h 286335"/>
                <a:gd name="connsiteX12" fmla="*/ 99874 w 286335"/>
                <a:gd name="connsiteY12" fmla="*/ 69001 h 286335"/>
                <a:gd name="connsiteX13" fmla="*/ 217361 w 286335"/>
                <a:gd name="connsiteY13" fmla="*/ 99899 h 286335"/>
                <a:gd name="connsiteX14" fmla="*/ 229069 w 286335"/>
                <a:gd name="connsiteY14" fmla="*/ 143168 h 286335"/>
                <a:gd name="connsiteX15" fmla="*/ 229069 w 286335"/>
                <a:gd name="connsiteY15" fmla="*/ 157485 h 286335"/>
                <a:gd name="connsiteX16" fmla="*/ 214752 w 286335"/>
                <a:gd name="connsiteY16" fmla="*/ 171802 h 286335"/>
                <a:gd name="connsiteX17" fmla="*/ 200435 w 286335"/>
                <a:gd name="connsiteY17" fmla="*/ 157485 h 286335"/>
                <a:gd name="connsiteX18" fmla="*/ 200435 w 286335"/>
                <a:gd name="connsiteY18" fmla="*/ 100218 h 286335"/>
                <a:gd name="connsiteX19" fmla="*/ 181050 w 286335"/>
                <a:gd name="connsiteY19" fmla="*/ 100218 h 286335"/>
                <a:gd name="connsiteX20" fmla="*/ 100221 w 286335"/>
                <a:gd name="connsiteY20" fmla="*/ 105282 h 286335"/>
                <a:gd name="connsiteX21" fmla="*/ 105285 w 286335"/>
                <a:gd name="connsiteY21" fmla="*/ 186112 h 286335"/>
                <a:gd name="connsiteX22" fmla="*/ 181995 w 286335"/>
                <a:gd name="connsiteY22" fmla="*/ 185259 h 286335"/>
                <a:gd name="connsiteX23" fmla="*/ 242532 w 286335"/>
                <a:gd name="connsiteY23" fmla="*/ 190236 h 286335"/>
                <a:gd name="connsiteX24" fmla="*/ 257702 w 286335"/>
                <a:gd name="connsiteY24" fmla="*/ 157485 h 286335"/>
                <a:gd name="connsiteX25" fmla="*/ 257702 w 286335"/>
                <a:gd name="connsiteY25" fmla="*/ 143168 h 286335"/>
                <a:gd name="connsiteX26" fmla="*/ 143168 w 286335"/>
                <a:gd name="connsiteY26" fmla="*/ 114534 h 286335"/>
                <a:gd name="connsiteX27" fmla="*/ 171802 w 286335"/>
                <a:gd name="connsiteY27" fmla="*/ 143168 h 286335"/>
                <a:gd name="connsiteX28" fmla="*/ 143168 w 286335"/>
                <a:gd name="connsiteY28" fmla="*/ 171802 h 286335"/>
                <a:gd name="connsiteX29" fmla="*/ 114534 w 286335"/>
                <a:gd name="connsiteY29" fmla="*/ 143168 h 286335"/>
                <a:gd name="connsiteX30" fmla="*/ 143168 w 286335"/>
                <a:gd name="connsiteY30" fmla="*/ 114534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35" h="286335">
                  <a:moveTo>
                    <a:pt x="143168" y="286336"/>
                  </a:moveTo>
                  <a:cubicBezTo>
                    <a:pt x="64096" y="286336"/>
                    <a:pt x="0" y="222240"/>
                    <a:pt x="0" y="143168"/>
                  </a:cubicBezTo>
                  <a:cubicBezTo>
                    <a:pt x="0" y="64096"/>
                    <a:pt x="64096" y="0"/>
                    <a:pt x="143168" y="0"/>
                  </a:cubicBezTo>
                  <a:cubicBezTo>
                    <a:pt x="222240" y="0"/>
                    <a:pt x="286336" y="64096"/>
                    <a:pt x="286336" y="143168"/>
                  </a:cubicBezTo>
                  <a:cubicBezTo>
                    <a:pt x="286336" y="222240"/>
                    <a:pt x="222240" y="286336"/>
                    <a:pt x="143168" y="286336"/>
                  </a:cubicBezTo>
                  <a:close/>
                  <a:moveTo>
                    <a:pt x="257702" y="143168"/>
                  </a:moveTo>
                  <a:cubicBezTo>
                    <a:pt x="257691" y="79912"/>
                    <a:pt x="206404" y="28642"/>
                    <a:pt x="143148" y="28653"/>
                  </a:cubicBezTo>
                  <a:cubicBezTo>
                    <a:pt x="79893" y="28664"/>
                    <a:pt x="28623" y="79952"/>
                    <a:pt x="28634" y="143207"/>
                  </a:cubicBezTo>
                  <a:cubicBezTo>
                    <a:pt x="28644" y="206463"/>
                    <a:pt x="79932" y="257733"/>
                    <a:pt x="143188" y="257722"/>
                  </a:cubicBezTo>
                  <a:cubicBezTo>
                    <a:pt x="163466" y="257718"/>
                    <a:pt x="183379" y="252331"/>
                    <a:pt x="200893" y="242111"/>
                  </a:cubicBezTo>
                  <a:lnTo>
                    <a:pt x="186462" y="217386"/>
                  </a:lnTo>
                  <a:cubicBezTo>
                    <a:pt x="145486" y="241297"/>
                    <a:pt x="92886" y="227463"/>
                    <a:pt x="68975" y="186487"/>
                  </a:cubicBezTo>
                  <a:cubicBezTo>
                    <a:pt x="45065" y="145512"/>
                    <a:pt x="58898" y="92911"/>
                    <a:pt x="99874" y="69001"/>
                  </a:cubicBezTo>
                  <a:cubicBezTo>
                    <a:pt x="140850" y="45090"/>
                    <a:pt x="193450" y="58924"/>
                    <a:pt x="217361" y="99899"/>
                  </a:cubicBezTo>
                  <a:cubicBezTo>
                    <a:pt x="225024" y="113032"/>
                    <a:pt x="229064" y="127963"/>
                    <a:pt x="229069" y="143168"/>
                  </a:cubicBezTo>
                  <a:lnTo>
                    <a:pt x="229069" y="157485"/>
                  </a:lnTo>
                  <a:cubicBezTo>
                    <a:pt x="229069" y="165392"/>
                    <a:pt x="222659" y="171802"/>
                    <a:pt x="214752" y="171802"/>
                  </a:cubicBezTo>
                  <a:cubicBezTo>
                    <a:pt x="206845" y="171802"/>
                    <a:pt x="200435" y="165392"/>
                    <a:pt x="200435" y="157485"/>
                  </a:cubicBezTo>
                  <a:lnTo>
                    <a:pt x="200435" y="100218"/>
                  </a:lnTo>
                  <a:lnTo>
                    <a:pt x="181050" y="100218"/>
                  </a:lnTo>
                  <a:cubicBezTo>
                    <a:pt x="157331" y="79296"/>
                    <a:pt x="121143" y="81563"/>
                    <a:pt x="100221" y="105282"/>
                  </a:cubicBezTo>
                  <a:cubicBezTo>
                    <a:pt x="79299" y="129001"/>
                    <a:pt x="81566" y="165190"/>
                    <a:pt x="105285" y="186112"/>
                  </a:cubicBezTo>
                  <a:cubicBezTo>
                    <a:pt x="127296" y="205527"/>
                    <a:pt x="160421" y="205158"/>
                    <a:pt x="181995" y="185259"/>
                  </a:cubicBezTo>
                  <a:cubicBezTo>
                    <a:pt x="197338" y="203350"/>
                    <a:pt x="224441" y="205579"/>
                    <a:pt x="242532" y="190236"/>
                  </a:cubicBezTo>
                  <a:cubicBezTo>
                    <a:pt x="252153" y="182077"/>
                    <a:pt x="257701" y="170100"/>
                    <a:pt x="257702" y="157485"/>
                  </a:cubicBezTo>
                  <a:lnTo>
                    <a:pt x="257702" y="143168"/>
                  </a:lnTo>
                  <a:close/>
                  <a:moveTo>
                    <a:pt x="143168" y="114534"/>
                  </a:moveTo>
                  <a:cubicBezTo>
                    <a:pt x="158982" y="114534"/>
                    <a:pt x="171802" y="127354"/>
                    <a:pt x="171802" y="143168"/>
                  </a:cubicBezTo>
                  <a:cubicBezTo>
                    <a:pt x="171802" y="158982"/>
                    <a:pt x="158982" y="171802"/>
                    <a:pt x="143168" y="171802"/>
                  </a:cubicBezTo>
                  <a:cubicBezTo>
                    <a:pt x="127354" y="171802"/>
                    <a:pt x="114534" y="158982"/>
                    <a:pt x="114534" y="143168"/>
                  </a:cubicBezTo>
                  <a:cubicBezTo>
                    <a:pt x="114534" y="127354"/>
                    <a:pt x="127354" y="114534"/>
                    <a:pt x="143168" y="114534"/>
                  </a:cubicBezTo>
                  <a:close/>
                </a:path>
              </a:pathLst>
            </a:custGeom>
            <a:solidFill>
              <a:schemeClr val="accent2"/>
            </a:solidFill>
            <a:ln w="14288" cap="flat">
              <a:noFill/>
              <a:prstDash val="solid"/>
              <a:miter/>
            </a:ln>
          </p:spPr>
          <p:txBody>
            <a:bodyPr rtlCol="0" anchor="ctr"/>
            <a:lstStyle/>
            <a:p>
              <a:endParaRPr lang="en-US">
                <a:solidFill>
                  <a:schemeClr val="tx1">
                    <a:lumMod val="95000"/>
                    <a:lumOff val="5000"/>
                  </a:schemeClr>
                </a:solidFill>
              </a:endParaRPr>
            </a:p>
          </p:txBody>
        </p:sp>
        <p:sp>
          <p:nvSpPr>
            <p:cNvPr id="59" name="TextBox 58">
              <a:extLst>
                <a:ext uri="{FF2B5EF4-FFF2-40B4-BE49-F238E27FC236}">
                  <a16:creationId xmlns:a16="http://schemas.microsoft.com/office/drawing/2014/main" id="{E5DCFB57-2F2F-442A-8F92-023E3F089D8C}"/>
                </a:ext>
              </a:extLst>
            </p:cNvPr>
            <p:cNvSpPr txBox="1"/>
            <p:nvPr/>
          </p:nvSpPr>
          <p:spPr>
            <a:xfrm>
              <a:off x="9325633" y="5580833"/>
              <a:ext cx="1818943" cy="247697"/>
            </a:xfrm>
            <a:prstGeom prst="rect">
              <a:avLst/>
            </a:prstGeom>
            <a:noFill/>
          </p:spPr>
          <p:txBody>
            <a:bodyPr wrap="square" tIns="0" rtlCol="0">
              <a:spAutoFit/>
            </a:bodyPr>
            <a:lstStyle>
              <a:defPPr>
                <a:defRPr lang="en-US"/>
              </a:defPPr>
              <a:lvl1pPr lvl="0">
                <a:lnSpc>
                  <a:spcPct val="150000"/>
                </a:lnSpc>
                <a:defRPr sz="800">
                  <a:solidFill>
                    <a:srgbClr val="E7E6E6">
                      <a:lumMod val="50000"/>
                    </a:srgbClr>
                  </a:solidFill>
                  <a:latin typeface="Century Gothic" panose="020B0502020202020204" pitchFamily="34" charset="0"/>
                </a:defRPr>
              </a:lvl1pPr>
            </a:lstStyle>
            <a:p>
              <a:r>
                <a:rPr lang="en-US" sz="1000" dirty="0">
                  <a:solidFill>
                    <a:schemeClr val="tx2"/>
                  </a:solidFill>
                </a:rPr>
                <a:t>yourname@domain.com</a:t>
              </a:r>
            </a:p>
          </p:txBody>
        </p:sp>
      </p:grpSp>
      <p:sp>
        <p:nvSpPr>
          <p:cNvPr id="76" name="TextBox 75">
            <a:extLst>
              <a:ext uri="{FF2B5EF4-FFF2-40B4-BE49-F238E27FC236}">
                <a16:creationId xmlns:a16="http://schemas.microsoft.com/office/drawing/2014/main" id="{8C67EA41-0C00-4128-A167-BDB46FF43F59}"/>
              </a:ext>
            </a:extLst>
          </p:cNvPr>
          <p:cNvSpPr txBox="1"/>
          <p:nvPr/>
        </p:nvSpPr>
        <p:spPr>
          <a:xfrm>
            <a:off x="7593894" y="4348828"/>
            <a:ext cx="3264806" cy="615553"/>
          </a:xfrm>
          <a:prstGeom prst="rect">
            <a:avLst/>
          </a:prstGeom>
          <a:noFill/>
        </p:spPr>
        <p:txBody>
          <a:bodyPr wrap="square">
            <a:spAutoFit/>
          </a:bodyPr>
          <a:lstStyle/>
          <a:p>
            <a:pPr algn="ctr"/>
            <a:r>
              <a:rPr lang="en-US" sz="3400" dirty="0">
                <a:solidFill>
                  <a:schemeClr val="accent2"/>
                </a:solidFill>
                <a:latin typeface="Century Gothic" panose="020B0502020202020204" pitchFamily="34" charset="0"/>
              </a:rPr>
              <a:t>Jesse Roberts</a:t>
            </a:r>
            <a:endParaRPr lang="en-MY" sz="3400" dirty="0">
              <a:solidFill>
                <a:schemeClr val="accent2"/>
              </a:solidFill>
            </a:endParaRPr>
          </a:p>
        </p:txBody>
      </p:sp>
      <p:sp>
        <p:nvSpPr>
          <p:cNvPr id="79" name="Lorem Ipsum is simply dummy text of the printing and typesetting industry. Lorem like Ipsum has been the industry's standard dummy text ever since the 1500s, when an unknown like printer took a galley of type and scrambled it to make a type specimen like book. It has">
            <a:extLst>
              <a:ext uri="{FF2B5EF4-FFF2-40B4-BE49-F238E27FC236}">
                <a16:creationId xmlns:a16="http://schemas.microsoft.com/office/drawing/2014/main" id="{5BD6FE5A-8945-418E-BE63-C7E50CE6C1E8}"/>
              </a:ext>
            </a:extLst>
          </p:cNvPr>
          <p:cNvSpPr txBox="1"/>
          <p:nvPr/>
        </p:nvSpPr>
        <p:spPr>
          <a:xfrm>
            <a:off x="8175491" y="4967664"/>
            <a:ext cx="2097298" cy="3180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b="0">
                <a:solidFill>
                  <a:srgbClr val="8A9AA2"/>
                </a:solidFill>
                <a:latin typeface="Barlow Regular"/>
                <a:ea typeface="Barlow Regular"/>
                <a:cs typeface="Barlow Regular"/>
                <a:sym typeface="Barlow Regular"/>
              </a:defRPr>
            </a:lvl1pPr>
          </a:lstStyle>
          <a:p>
            <a:pPr lvl="0" algn="ctr"/>
            <a:r>
              <a:rPr lang="en-US" sz="1400" b="1" dirty="0">
                <a:solidFill>
                  <a:schemeClr val="tx2"/>
                </a:solidFill>
                <a:latin typeface="Century Gothic" panose="020B0502020202020204" pitchFamily="34" charset="0"/>
              </a:rPr>
              <a:t>PRODUCT MANAGER</a:t>
            </a:r>
          </a:p>
        </p:txBody>
      </p:sp>
      <p:sp>
        <p:nvSpPr>
          <p:cNvPr id="70" name="Flowchart: Connector 69">
            <a:extLst>
              <a:ext uri="{FF2B5EF4-FFF2-40B4-BE49-F238E27FC236}">
                <a16:creationId xmlns:a16="http://schemas.microsoft.com/office/drawing/2014/main" id="{62B01D14-32EE-44F8-902C-4B7BB568DF30}"/>
              </a:ext>
            </a:extLst>
          </p:cNvPr>
          <p:cNvSpPr/>
          <p:nvPr/>
        </p:nvSpPr>
        <p:spPr>
          <a:xfrm>
            <a:off x="7765786" y="1201751"/>
            <a:ext cx="2921020" cy="2920246"/>
          </a:xfrm>
          <a:prstGeom prst="flowChartConnector">
            <a:avLst/>
          </a:prstGeom>
          <a:blipFill dpi="0" rotWithShape="1">
            <a:blip r:embed="rId2"/>
            <a:srcRect/>
            <a:stretch>
              <a:fillRect l="-15203" t="-605" r="-12272" b="-605"/>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Arc 1">
            <a:extLst>
              <a:ext uri="{FF2B5EF4-FFF2-40B4-BE49-F238E27FC236}">
                <a16:creationId xmlns:a16="http://schemas.microsoft.com/office/drawing/2014/main" id="{DAC5490C-F3A0-479F-825F-5DFD3C03A4BE}"/>
              </a:ext>
            </a:extLst>
          </p:cNvPr>
          <p:cNvSpPr/>
          <p:nvPr/>
        </p:nvSpPr>
        <p:spPr>
          <a:xfrm>
            <a:off x="7593893" y="1029471"/>
            <a:ext cx="3264806" cy="3264806"/>
          </a:xfrm>
          <a:prstGeom prst="arc">
            <a:avLst>
              <a:gd name="adj1" fmla="val 8412019"/>
              <a:gd name="adj2" fmla="val 2420662"/>
            </a:avLst>
          </a:prstGeom>
          <a:ln w="19050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orem Ipsum is simply dummy text of the printing and typesetting industry. Lorem like Ipsum has been the industry's standard dummy text ever since the 1500s, when an unknown like printer took a galley of type and scrambled it to make a type specimen like book. It has">
            <a:extLst>
              <a:ext uri="{FF2B5EF4-FFF2-40B4-BE49-F238E27FC236}">
                <a16:creationId xmlns:a16="http://schemas.microsoft.com/office/drawing/2014/main" id="{3BA14AD9-8674-4DE5-AC0D-6F9D4B362483}"/>
              </a:ext>
            </a:extLst>
          </p:cNvPr>
          <p:cNvSpPr txBox="1"/>
          <p:nvPr/>
        </p:nvSpPr>
        <p:spPr>
          <a:xfrm>
            <a:off x="1047424" y="2414092"/>
            <a:ext cx="4846058" cy="10956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b="0">
                <a:solidFill>
                  <a:srgbClr val="8A9AA2"/>
                </a:solidFill>
                <a:latin typeface="Barlow Regular"/>
                <a:ea typeface="Barlow Regular"/>
                <a:cs typeface="Barlow Regular"/>
                <a:sym typeface="Barlow Regular"/>
              </a:defRPr>
            </a:lvl1pPr>
          </a:lstStyle>
          <a:p>
            <a:pPr lvl="0">
              <a:lnSpc>
                <a:spcPts val="2000"/>
              </a:lnSpc>
            </a:pPr>
            <a:r>
              <a:rPr lang="en-US" sz="1100" dirty="0">
                <a:solidFill>
                  <a:schemeClr val="tx2"/>
                </a:solidFill>
                <a:latin typeface="Century Gothic" panose="020B0502020202020204" pitchFamily="34" charset="0"/>
              </a:rPr>
              <a:t>Accomplished product development professional with extensive experience leading teams by example. Contributed to new-hire training by helping the training department develop new materials that increased employee satisfaction and productivity by 30%.</a:t>
            </a:r>
          </a:p>
        </p:txBody>
      </p:sp>
      <p:sp>
        <p:nvSpPr>
          <p:cNvPr id="66" name="TextBox 65">
            <a:extLst>
              <a:ext uri="{FF2B5EF4-FFF2-40B4-BE49-F238E27FC236}">
                <a16:creationId xmlns:a16="http://schemas.microsoft.com/office/drawing/2014/main" id="{EE1B05B4-8C26-4005-9611-9B24CC381E73}"/>
              </a:ext>
            </a:extLst>
          </p:cNvPr>
          <p:cNvSpPr txBox="1"/>
          <p:nvPr/>
        </p:nvSpPr>
        <p:spPr>
          <a:xfrm>
            <a:off x="1047424" y="1065782"/>
            <a:ext cx="4432719" cy="1073884"/>
          </a:xfrm>
          <a:prstGeom prst="rect">
            <a:avLst/>
          </a:prstGeom>
          <a:noFill/>
        </p:spPr>
        <p:txBody>
          <a:bodyPr wrap="square" rtlCol="0">
            <a:spAutoFit/>
          </a:bodyPr>
          <a:lstStyle>
            <a:defPPr>
              <a:defRPr lang="en-US"/>
            </a:defPPr>
            <a:lvl1pPr>
              <a:lnSpc>
                <a:spcPts val="4000"/>
              </a:lnSpc>
              <a:defRPr kumimoji="0" sz="3000" b="1" i="0" u="none" strike="noStrike" cap="none" spc="0" normalizeH="0" baseline="0">
                <a:ln>
                  <a:noFill/>
                </a:ln>
                <a:solidFill>
                  <a:schemeClr val="tx2"/>
                </a:solidFill>
                <a:effectLst/>
                <a:uLnTx/>
                <a:uFillTx/>
                <a:latin typeface="Century Gothic" panose="020B0502020202020204" pitchFamily="34" charset="0"/>
              </a:defRPr>
            </a:lvl1pPr>
          </a:lstStyle>
          <a:p>
            <a:r>
              <a:rPr lang="en-US" dirty="0">
                <a:solidFill>
                  <a:schemeClr val="accent1">
                    <a:lumMod val="60000"/>
                    <a:lumOff val="40000"/>
                  </a:schemeClr>
                </a:solidFill>
              </a:rPr>
              <a:t>AWARDS &amp; RECOGNITION </a:t>
            </a:r>
          </a:p>
        </p:txBody>
      </p:sp>
      <p:sp>
        <p:nvSpPr>
          <p:cNvPr id="21" name="Rectangle: Rounded Corners 20">
            <a:extLst>
              <a:ext uri="{FF2B5EF4-FFF2-40B4-BE49-F238E27FC236}">
                <a16:creationId xmlns:a16="http://schemas.microsoft.com/office/drawing/2014/main" id="{95F68186-168C-45C6-94F9-103BDB234253}"/>
              </a:ext>
            </a:extLst>
          </p:cNvPr>
          <p:cNvSpPr/>
          <p:nvPr/>
        </p:nvSpPr>
        <p:spPr>
          <a:xfrm>
            <a:off x="1147060" y="4325344"/>
            <a:ext cx="2174982" cy="94110"/>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ectangle: Rounded Corners 21">
            <a:extLst>
              <a:ext uri="{FF2B5EF4-FFF2-40B4-BE49-F238E27FC236}">
                <a16:creationId xmlns:a16="http://schemas.microsoft.com/office/drawing/2014/main" id="{EDD641D2-0449-4891-ACF3-0C27743007FE}"/>
              </a:ext>
            </a:extLst>
          </p:cNvPr>
          <p:cNvSpPr/>
          <p:nvPr/>
        </p:nvSpPr>
        <p:spPr>
          <a:xfrm>
            <a:off x="1147059" y="4325344"/>
            <a:ext cx="1602237" cy="941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grpSp>
        <p:nvGrpSpPr>
          <p:cNvPr id="4" name="Group 3">
            <a:extLst>
              <a:ext uri="{FF2B5EF4-FFF2-40B4-BE49-F238E27FC236}">
                <a16:creationId xmlns:a16="http://schemas.microsoft.com/office/drawing/2014/main" id="{673BA03F-4299-4F63-BE19-2FBC5B2A39C2}"/>
              </a:ext>
            </a:extLst>
          </p:cNvPr>
          <p:cNvGrpSpPr/>
          <p:nvPr/>
        </p:nvGrpSpPr>
        <p:grpSpPr>
          <a:xfrm>
            <a:off x="2536015" y="4524730"/>
            <a:ext cx="376452" cy="270539"/>
            <a:chOff x="2536015" y="4524730"/>
            <a:chExt cx="376452" cy="270539"/>
          </a:xfrm>
        </p:grpSpPr>
        <p:sp>
          <p:nvSpPr>
            <p:cNvPr id="23" name="Flowchart: Extract 22">
              <a:extLst>
                <a:ext uri="{FF2B5EF4-FFF2-40B4-BE49-F238E27FC236}">
                  <a16:creationId xmlns:a16="http://schemas.microsoft.com/office/drawing/2014/main" id="{917DA252-AA47-4929-A30B-A4770B0F8CC1}"/>
                </a:ext>
              </a:extLst>
            </p:cNvPr>
            <p:cNvSpPr/>
            <p:nvPr/>
          </p:nvSpPr>
          <p:spPr>
            <a:xfrm>
              <a:off x="2680585" y="4524730"/>
              <a:ext cx="87313" cy="79374"/>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TextBox 24">
              <a:extLst>
                <a:ext uri="{FF2B5EF4-FFF2-40B4-BE49-F238E27FC236}">
                  <a16:creationId xmlns:a16="http://schemas.microsoft.com/office/drawing/2014/main" id="{6ED12C24-F546-4EF4-8AD7-E699E630101A}"/>
                </a:ext>
              </a:extLst>
            </p:cNvPr>
            <p:cNvSpPr txBox="1"/>
            <p:nvPr/>
          </p:nvSpPr>
          <p:spPr>
            <a:xfrm>
              <a:off x="2536015" y="4595214"/>
              <a:ext cx="376452" cy="200055"/>
            </a:xfrm>
            <a:prstGeom prst="rect">
              <a:avLst/>
            </a:prstGeom>
            <a:noFill/>
          </p:spPr>
          <p:txBody>
            <a:bodyPr wrap="square">
              <a:spAutoFit/>
            </a:bodyPr>
            <a:lstStyle/>
            <a:p>
              <a:pPr algn="ctr"/>
              <a:r>
                <a:rPr lang="en-US" sz="700" b="1" dirty="0">
                  <a:solidFill>
                    <a:schemeClr val="accent2"/>
                  </a:solidFill>
                  <a:latin typeface="Century Gothic" panose="020B0502020202020204" pitchFamily="34" charset="0"/>
                </a:rPr>
                <a:t>75%</a:t>
              </a:r>
              <a:endParaRPr lang="en-MY" sz="700" b="1" dirty="0">
                <a:solidFill>
                  <a:schemeClr val="accent2"/>
                </a:solidFill>
              </a:endParaRPr>
            </a:p>
          </p:txBody>
        </p:sp>
      </p:grpSp>
      <p:sp>
        <p:nvSpPr>
          <p:cNvPr id="32" name="TextBox 31">
            <a:extLst>
              <a:ext uri="{FF2B5EF4-FFF2-40B4-BE49-F238E27FC236}">
                <a16:creationId xmlns:a16="http://schemas.microsoft.com/office/drawing/2014/main" id="{47762B4A-75D2-4B5E-8BF7-A48A0535E6F1}"/>
              </a:ext>
            </a:extLst>
          </p:cNvPr>
          <p:cNvSpPr txBox="1"/>
          <p:nvPr/>
        </p:nvSpPr>
        <p:spPr>
          <a:xfrm>
            <a:off x="1061710" y="4012971"/>
            <a:ext cx="2106554" cy="230832"/>
          </a:xfrm>
          <a:prstGeom prst="rect">
            <a:avLst/>
          </a:prstGeom>
          <a:noFill/>
        </p:spPr>
        <p:txBody>
          <a:bodyPr wrap="square">
            <a:spAutoFit/>
          </a:bodyPr>
          <a:lstStyle/>
          <a:p>
            <a:r>
              <a:rPr lang="en-US" sz="900" dirty="0">
                <a:solidFill>
                  <a:schemeClr val="tx2"/>
                </a:solidFill>
                <a:latin typeface="Century Gothic" panose="020B0502020202020204" pitchFamily="34" charset="0"/>
              </a:rPr>
              <a:t>FINANCIAL ANALYSIS</a:t>
            </a:r>
            <a:endParaRPr lang="en-MY" sz="100" dirty="0">
              <a:solidFill>
                <a:schemeClr val="tx2"/>
              </a:solidFill>
            </a:endParaRPr>
          </a:p>
        </p:txBody>
      </p:sp>
      <p:sp>
        <p:nvSpPr>
          <p:cNvPr id="71" name="Rectangle: Rounded Corners 70">
            <a:extLst>
              <a:ext uri="{FF2B5EF4-FFF2-40B4-BE49-F238E27FC236}">
                <a16:creationId xmlns:a16="http://schemas.microsoft.com/office/drawing/2014/main" id="{64492CBB-8ED8-4086-BCF5-E2862D77912E}"/>
              </a:ext>
            </a:extLst>
          </p:cNvPr>
          <p:cNvSpPr/>
          <p:nvPr/>
        </p:nvSpPr>
        <p:spPr>
          <a:xfrm>
            <a:off x="3835396" y="4325344"/>
            <a:ext cx="2174982" cy="94110"/>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Rectangle: Rounded Corners 71">
            <a:extLst>
              <a:ext uri="{FF2B5EF4-FFF2-40B4-BE49-F238E27FC236}">
                <a16:creationId xmlns:a16="http://schemas.microsoft.com/office/drawing/2014/main" id="{524D9506-41F0-41AA-A3F8-A5D1727B6033}"/>
              </a:ext>
            </a:extLst>
          </p:cNvPr>
          <p:cNvSpPr/>
          <p:nvPr/>
        </p:nvSpPr>
        <p:spPr>
          <a:xfrm>
            <a:off x="3835395" y="4325344"/>
            <a:ext cx="1602237" cy="941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69" name="TextBox 68">
            <a:extLst>
              <a:ext uri="{FF2B5EF4-FFF2-40B4-BE49-F238E27FC236}">
                <a16:creationId xmlns:a16="http://schemas.microsoft.com/office/drawing/2014/main" id="{F6D0AAD5-939C-4E80-A467-04027A4CBC50}"/>
              </a:ext>
            </a:extLst>
          </p:cNvPr>
          <p:cNvSpPr txBox="1"/>
          <p:nvPr/>
        </p:nvSpPr>
        <p:spPr>
          <a:xfrm>
            <a:off x="3750046" y="4012971"/>
            <a:ext cx="2106554" cy="230832"/>
          </a:xfrm>
          <a:prstGeom prst="rect">
            <a:avLst/>
          </a:prstGeom>
          <a:noFill/>
        </p:spPr>
        <p:txBody>
          <a:bodyPr wrap="square">
            <a:spAutoFit/>
          </a:bodyPr>
          <a:lstStyle/>
          <a:p>
            <a:r>
              <a:rPr lang="en-US" sz="900" dirty="0">
                <a:solidFill>
                  <a:schemeClr val="tx2"/>
                </a:solidFill>
                <a:latin typeface="Century Gothic" panose="020B0502020202020204" pitchFamily="34" charset="0"/>
              </a:rPr>
              <a:t>PROJECT MANAGEMENT</a:t>
            </a:r>
            <a:endParaRPr lang="en-MY" sz="100" dirty="0">
              <a:solidFill>
                <a:schemeClr val="tx2"/>
              </a:solidFill>
            </a:endParaRPr>
          </a:p>
        </p:txBody>
      </p:sp>
      <p:sp>
        <p:nvSpPr>
          <p:cNvPr id="84" name="Rectangle: Rounded Corners 83">
            <a:extLst>
              <a:ext uri="{FF2B5EF4-FFF2-40B4-BE49-F238E27FC236}">
                <a16:creationId xmlns:a16="http://schemas.microsoft.com/office/drawing/2014/main" id="{8DC8F2E7-FB99-4B86-A5B0-B880A7AE9839}"/>
              </a:ext>
            </a:extLst>
          </p:cNvPr>
          <p:cNvSpPr/>
          <p:nvPr/>
        </p:nvSpPr>
        <p:spPr>
          <a:xfrm>
            <a:off x="1147060" y="5322294"/>
            <a:ext cx="2174982" cy="94110"/>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FD28154B-41F8-4EEE-90B4-F77ECC4A0A13}"/>
              </a:ext>
            </a:extLst>
          </p:cNvPr>
          <p:cNvSpPr/>
          <p:nvPr/>
        </p:nvSpPr>
        <p:spPr>
          <a:xfrm>
            <a:off x="1147059" y="5322294"/>
            <a:ext cx="1602237" cy="941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78" name="TextBox 77">
            <a:extLst>
              <a:ext uri="{FF2B5EF4-FFF2-40B4-BE49-F238E27FC236}">
                <a16:creationId xmlns:a16="http://schemas.microsoft.com/office/drawing/2014/main" id="{2C239658-C320-4B34-A838-D5BFFC02B715}"/>
              </a:ext>
            </a:extLst>
          </p:cNvPr>
          <p:cNvSpPr txBox="1"/>
          <p:nvPr/>
        </p:nvSpPr>
        <p:spPr>
          <a:xfrm>
            <a:off x="1061710" y="5009921"/>
            <a:ext cx="2106554" cy="230832"/>
          </a:xfrm>
          <a:prstGeom prst="rect">
            <a:avLst/>
          </a:prstGeom>
          <a:noFill/>
        </p:spPr>
        <p:txBody>
          <a:bodyPr wrap="square">
            <a:spAutoFit/>
          </a:bodyPr>
          <a:lstStyle/>
          <a:p>
            <a:r>
              <a:rPr lang="en-US" sz="900" dirty="0">
                <a:solidFill>
                  <a:schemeClr val="tx2"/>
                </a:solidFill>
                <a:latin typeface="Century Gothic" panose="020B0502020202020204" pitchFamily="34" charset="0"/>
              </a:rPr>
              <a:t>SOFTWARE ENGINEERING</a:t>
            </a:r>
            <a:endParaRPr lang="en-MY" sz="100" dirty="0">
              <a:solidFill>
                <a:schemeClr val="tx2"/>
              </a:solidFill>
            </a:endParaRPr>
          </a:p>
        </p:txBody>
      </p:sp>
      <p:sp>
        <p:nvSpPr>
          <p:cNvPr id="91" name="Rectangle: Rounded Corners 90">
            <a:extLst>
              <a:ext uri="{FF2B5EF4-FFF2-40B4-BE49-F238E27FC236}">
                <a16:creationId xmlns:a16="http://schemas.microsoft.com/office/drawing/2014/main" id="{E0DA5006-F0AB-4A76-996D-39DF3E2E6086}"/>
              </a:ext>
            </a:extLst>
          </p:cNvPr>
          <p:cNvSpPr/>
          <p:nvPr/>
        </p:nvSpPr>
        <p:spPr>
          <a:xfrm>
            <a:off x="3835396" y="5322294"/>
            <a:ext cx="2174982" cy="94110"/>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2" name="Rectangle: Rounded Corners 91">
            <a:extLst>
              <a:ext uri="{FF2B5EF4-FFF2-40B4-BE49-F238E27FC236}">
                <a16:creationId xmlns:a16="http://schemas.microsoft.com/office/drawing/2014/main" id="{F3A8C9B9-3E5D-41A8-BE50-2974134B9287}"/>
              </a:ext>
            </a:extLst>
          </p:cNvPr>
          <p:cNvSpPr/>
          <p:nvPr/>
        </p:nvSpPr>
        <p:spPr>
          <a:xfrm>
            <a:off x="3835395" y="5322294"/>
            <a:ext cx="1602237" cy="941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latin typeface="Century Gothic" panose="020B0502020202020204" pitchFamily="34" charset="0"/>
            </a:endParaRPr>
          </a:p>
        </p:txBody>
      </p:sp>
      <p:sp>
        <p:nvSpPr>
          <p:cNvPr id="90" name="TextBox 89">
            <a:extLst>
              <a:ext uri="{FF2B5EF4-FFF2-40B4-BE49-F238E27FC236}">
                <a16:creationId xmlns:a16="http://schemas.microsoft.com/office/drawing/2014/main" id="{C991020C-7327-4417-BB59-781B482F9B2B}"/>
              </a:ext>
            </a:extLst>
          </p:cNvPr>
          <p:cNvSpPr txBox="1"/>
          <p:nvPr/>
        </p:nvSpPr>
        <p:spPr>
          <a:xfrm>
            <a:off x="3750046" y="5009921"/>
            <a:ext cx="2106554" cy="230832"/>
          </a:xfrm>
          <a:prstGeom prst="rect">
            <a:avLst/>
          </a:prstGeom>
          <a:noFill/>
        </p:spPr>
        <p:txBody>
          <a:bodyPr wrap="square">
            <a:spAutoFit/>
          </a:bodyPr>
          <a:lstStyle/>
          <a:p>
            <a:r>
              <a:rPr lang="en-US" sz="900" dirty="0">
                <a:solidFill>
                  <a:schemeClr val="tx2"/>
                </a:solidFill>
                <a:latin typeface="Century Gothic" panose="020B0502020202020204" pitchFamily="34" charset="0"/>
              </a:rPr>
              <a:t>PRODUCT DESIGN</a:t>
            </a:r>
            <a:endParaRPr lang="en-MY" sz="100" dirty="0">
              <a:solidFill>
                <a:schemeClr val="tx2"/>
              </a:solidFill>
            </a:endParaRPr>
          </a:p>
        </p:txBody>
      </p:sp>
      <p:grpSp>
        <p:nvGrpSpPr>
          <p:cNvPr id="174" name="Group 173">
            <a:extLst>
              <a:ext uri="{FF2B5EF4-FFF2-40B4-BE49-F238E27FC236}">
                <a16:creationId xmlns:a16="http://schemas.microsoft.com/office/drawing/2014/main" id="{136604C3-6BFE-4B95-9D6D-A25A8A9165A4}"/>
              </a:ext>
            </a:extLst>
          </p:cNvPr>
          <p:cNvGrpSpPr/>
          <p:nvPr/>
        </p:nvGrpSpPr>
        <p:grpSpPr>
          <a:xfrm>
            <a:off x="5224351" y="4484655"/>
            <a:ext cx="376452" cy="270539"/>
            <a:chOff x="2536015" y="4524730"/>
            <a:chExt cx="376452" cy="270539"/>
          </a:xfrm>
        </p:grpSpPr>
        <p:sp>
          <p:nvSpPr>
            <p:cNvPr id="175" name="Flowchart: Extract 174">
              <a:extLst>
                <a:ext uri="{FF2B5EF4-FFF2-40B4-BE49-F238E27FC236}">
                  <a16:creationId xmlns:a16="http://schemas.microsoft.com/office/drawing/2014/main" id="{02F2DB4E-8AD8-44A3-A7CB-BE158CF094E0}"/>
                </a:ext>
              </a:extLst>
            </p:cNvPr>
            <p:cNvSpPr/>
            <p:nvPr/>
          </p:nvSpPr>
          <p:spPr>
            <a:xfrm>
              <a:off x="2680585" y="4524730"/>
              <a:ext cx="87313" cy="79374"/>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6" name="TextBox 175">
              <a:extLst>
                <a:ext uri="{FF2B5EF4-FFF2-40B4-BE49-F238E27FC236}">
                  <a16:creationId xmlns:a16="http://schemas.microsoft.com/office/drawing/2014/main" id="{A167FA82-BB8A-418A-A1F9-77413FDD9327}"/>
                </a:ext>
              </a:extLst>
            </p:cNvPr>
            <p:cNvSpPr txBox="1"/>
            <p:nvPr/>
          </p:nvSpPr>
          <p:spPr>
            <a:xfrm>
              <a:off x="2536015" y="4595214"/>
              <a:ext cx="376452" cy="200055"/>
            </a:xfrm>
            <a:prstGeom prst="rect">
              <a:avLst/>
            </a:prstGeom>
            <a:noFill/>
          </p:spPr>
          <p:txBody>
            <a:bodyPr wrap="square">
              <a:spAutoFit/>
            </a:bodyPr>
            <a:lstStyle/>
            <a:p>
              <a:pPr algn="ctr"/>
              <a:r>
                <a:rPr lang="en-US" sz="700" b="1" dirty="0">
                  <a:solidFill>
                    <a:schemeClr val="accent2"/>
                  </a:solidFill>
                  <a:latin typeface="Century Gothic" panose="020B0502020202020204" pitchFamily="34" charset="0"/>
                </a:rPr>
                <a:t>75%</a:t>
              </a:r>
              <a:endParaRPr lang="en-MY" sz="700" b="1" dirty="0">
                <a:solidFill>
                  <a:schemeClr val="accent2"/>
                </a:solidFill>
              </a:endParaRPr>
            </a:p>
          </p:txBody>
        </p:sp>
      </p:grpSp>
      <p:grpSp>
        <p:nvGrpSpPr>
          <p:cNvPr id="177" name="Group 176">
            <a:extLst>
              <a:ext uri="{FF2B5EF4-FFF2-40B4-BE49-F238E27FC236}">
                <a16:creationId xmlns:a16="http://schemas.microsoft.com/office/drawing/2014/main" id="{411B7975-FE6F-4F65-89DF-3B2B657533EA}"/>
              </a:ext>
            </a:extLst>
          </p:cNvPr>
          <p:cNvGrpSpPr/>
          <p:nvPr/>
        </p:nvGrpSpPr>
        <p:grpSpPr>
          <a:xfrm>
            <a:off x="2532022" y="5485053"/>
            <a:ext cx="376452" cy="270539"/>
            <a:chOff x="2536015" y="4524730"/>
            <a:chExt cx="376452" cy="270539"/>
          </a:xfrm>
        </p:grpSpPr>
        <p:sp>
          <p:nvSpPr>
            <p:cNvPr id="178" name="Flowchart: Extract 177">
              <a:extLst>
                <a:ext uri="{FF2B5EF4-FFF2-40B4-BE49-F238E27FC236}">
                  <a16:creationId xmlns:a16="http://schemas.microsoft.com/office/drawing/2014/main" id="{E6C923BD-6348-48D9-9904-9E2508A1E628}"/>
                </a:ext>
              </a:extLst>
            </p:cNvPr>
            <p:cNvSpPr/>
            <p:nvPr/>
          </p:nvSpPr>
          <p:spPr>
            <a:xfrm>
              <a:off x="2680585" y="4524730"/>
              <a:ext cx="87313" cy="79374"/>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9" name="TextBox 178">
              <a:extLst>
                <a:ext uri="{FF2B5EF4-FFF2-40B4-BE49-F238E27FC236}">
                  <a16:creationId xmlns:a16="http://schemas.microsoft.com/office/drawing/2014/main" id="{EE6FFFFF-76BA-43D2-A633-DB88A6A95C86}"/>
                </a:ext>
              </a:extLst>
            </p:cNvPr>
            <p:cNvSpPr txBox="1"/>
            <p:nvPr/>
          </p:nvSpPr>
          <p:spPr>
            <a:xfrm>
              <a:off x="2536015" y="4595214"/>
              <a:ext cx="376452" cy="200055"/>
            </a:xfrm>
            <a:prstGeom prst="rect">
              <a:avLst/>
            </a:prstGeom>
            <a:noFill/>
          </p:spPr>
          <p:txBody>
            <a:bodyPr wrap="square">
              <a:spAutoFit/>
            </a:bodyPr>
            <a:lstStyle/>
            <a:p>
              <a:pPr algn="ctr"/>
              <a:r>
                <a:rPr lang="en-US" sz="700" b="1" dirty="0">
                  <a:solidFill>
                    <a:schemeClr val="accent2"/>
                  </a:solidFill>
                  <a:latin typeface="Century Gothic" panose="020B0502020202020204" pitchFamily="34" charset="0"/>
                </a:rPr>
                <a:t>75%</a:t>
              </a:r>
              <a:endParaRPr lang="en-MY" sz="700" b="1" dirty="0">
                <a:solidFill>
                  <a:schemeClr val="accent2"/>
                </a:solidFill>
              </a:endParaRPr>
            </a:p>
          </p:txBody>
        </p:sp>
      </p:grpSp>
      <p:grpSp>
        <p:nvGrpSpPr>
          <p:cNvPr id="180" name="Group 179">
            <a:extLst>
              <a:ext uri="{FF2B5EF4-FFF2-40B4-BE49-F238E27FC236}">
                <a16:creationId xmlns:a16="http://schemas.microsoft.com/office/drawing/2014/main" id="{051D8C28-5B33-4E19-A187-7F89AF310253}"/>
              </a:ext>
            </a:extLst>
          </p:cNvPr>
          <p:cNvGrpSpPr/>
          <p:nvPr/>
        </p:nvGrpSpPr>
        <p:grpSpPr>
          <a:xfrm>
            <a:off x="5224351" y="5477460"/>
            <a:ext cx="376452" cy="270539"/>
            <a:chOff x="2536015" y="4524730"/>
            <a:chExt cx="376452" cy="270539"/>
          </a:xfrm>
        </p:grpSpPr>
        <p:sp>
          <p:nvSpPr>
            <p:cNvPr id="181" name="Flowchart: Extract 180">
              <a:extLst>
                <a:ext uri="{FF2B5EF4-FFF2-40B4-BE49-F238E27FC236}">
                  <a16:creationId xmlns:a16="http://schemas.microsoft.com/office/drawing/2014/main" id="{702F91B1-50FF-4B4D-BB41-7A25E467BC7D}"/>
                </a:ext>
              </a:extLst>
            </p:cNvPr>
            <p:cNvSpPr/>
            <p:nvPr/>
          </p:nvSpPr>
          <p:spPr>
            <a:xfrm>
              <a:off x="2680585" y="4524730"/>
              <a:ext cx="87313" cy="79374"/>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2" name="TextBox 181">
              <a:extLst>
                <a:ext uri="{FF2B5EF4-FFF2-40B4-BE49-F238E27FC236}">
                  <a16:creationId xmlns:a16="http://schemas.microsoft.com/office/drawing/2014/main" id="{ECA3D8DD-CFDF-4619-BA30-2B4EE52E9030}"/>
                </a:ext>
              </a:extLst>
            </p:cNvPr>
            <p:cNvSpPr txBox="1"/>
            <p:nvPr/>
          </p:nvSpPr>
          <p:spPr>
            <a:xfrm>
              <a:off x="2536015" y="4595214"/>
              <a:ext cx="376452" cy="200055"/>
            </a:xfrm>
            <a:prstGeom prst="rect">
              <a:avLst/>
            </a:prstGeom>
            <a:noFill/>
          </p:spPr>
          <p:txBody>
            <a:bodyPr wrap="square">
              <a:spAutoFit/>
            </a:bodyPr>
            <a:lstStyle/>
            <a:p>
              <a:pPr algn="ctr"/>
              <a:r>
                <a:rPr lang="en-US" sz="700" b="1" dirty="0">
                  <a:solidFill>
                    <a:schemeClr val="accent2"/>
                  </a:solidFill>
                  <a:latin typeface="Century Gothic" panose="020B0502020202020204" pitchFamily="34" charset="0"/>
                </a:rPr>
                <a:t>75%</a:t>
              </a:r>
              <a:endParaRPr lang="en-MY" sz="700" b="1" dirty="0">
                <a:solidFill>
                  <a:schemeClr val="accent2"/>
                </a:solidFill>
              </a:endParaRPr>
            </a:p>
          </p:txBody>
        </p:sp>
      </p:grpSp>
      <p:sp>
        <p:nvSpPr>
          <p:cNvPr id="150" name="Rounded Rectangle">
            <a:extLst>
              <a:ext uri="{FF2B5EF4-FFF2-40B4-BE49-F238E27FC236}">
                <a16:creationId xmlns:a16="http://schemas.microsoft.com/office/drawing/2014/main" id="{5991838B-4A2E-32DA-5FE8-EB2713AF5FFF}"/>
              </a:ext>
            </a:extLst>
          </p:cNvPr>
          <p:cNvSpPr/>
          <p:nvPr/>
        </p:nvSpPr>
        <p:spPr>
          <a:xfrm>
            <a:off x="203962" y="201311"/>
            <a:ext cx="1935007" cy="308250"/>
          </a:xfrm>
          <a:prstGeom prst="roundRect">
            <a:avLst>
              <a:gd name="adj" fmla="val 50000"/>
            </a:avLst>
          </a:prstGeom>
          <a:solidFill>
            <a:schemeClr val="accent6">
              <a:lumMod val="90000"/>
            </a:schemeClr>
          </a:solidFill>
          <a:ln w="12700" cap="flat">
            <a:noFill/>
            <a:miter lim="400000"/>
          </a:ln>
          <a:effectLst/>
        </p:spPr>
        <p:txBody>
          <a:bodyPr wrap="square" lIns="0" tIns="0" rIns="0" bIns="0" numCol="1" anchor="ctr" anchorCtr="0">
            <a:noAutofit/>
          </a:bodyPr>
          <a:lstStyle/>
          <a:p>
            <a:pPr algn="ctr"/>
            <a:r>
              <a:rPr lang="en-US" sz="1000" spc="300" dirty="0">
                <a:solidFill>
                  <a:schemeClr val="tx2"/>
                </a:solidFill>
                <a:latin typeface="Century Gothic" panose="020B0502020202020204" pitchFamily="34" charset="0"/>
                <a:sym typeface="Montserrat ExtraBold"/>
              </a:rPr>
              <a:t>OVERVIEW</a:t>
            </a:r>
          </a:p>
        </p:txBody>
      </p:sp>
    </p:spTree>
    <p:extLst>
      <p:ext uri="{BB962C8B-B14F-4D97-AF65-F5344CB8AC3E}">
        <p14:creationId xmlns:p14="http://schemas.microsoft.com/office/powerpoint/2010/main" val="384903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1000"/>
                                        <p:tgtEl>
                                          <p:spTgt spid="21"/>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barn(outVertical)">
                                      <p:cBhvr>
                                        <p:cTn id="10" dur="1000"/>
                                        <p:tgtEl>
                                          <p:spTgt spid="71"/>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barn(outVertical)">
                                      <p:cBhvr>
                                        <p:cTn id="13" dur="1000"/>
                                        <p:tgtEl>
                                          <p:spTgt spid="84"/>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barn(outVertical)">
                                      <p:cBhvr>
                                        <p:cTn id="16" dur="1000"/>
                                        <p:tgtEl>
                                          <p:spTgt spid="9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1000"/>
                                        <p:tgtEl>
                                          <p:spTgt spid="69"/>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1000"/>
                                        <p:tgtEl>
                                          <p:spTgt spid="78"/>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17" presetClass="entr" presetSubtype="8" fill="hold" grpId="0" nodeType="withEffect">
                                  <p:stCondLst>
                                    <p:cond delay="10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500" fill="hold"/>
                                        <p:tgtEl>
                                          <p:spTgt spid="22"/>
                                        </p:tgtEl>
                                        <p:attrNameLst>
                                          <p:attrName>ppt_x</p:attrName>
                                        </p:attrNameLst>
                                      </p:cBhvr>
                                      <p:tavLst>
                                        <p:tav tm="0">
                                          <p:val>
                                            <p:strVal val="#ppt_x-#ppt_w/2"/>
                                          </p:val>
                                        </p:tav>
                                        <p:tav tm="100000">
                                          <p:val>
                                            <p:strVal val="#ppt_x"/>
                                          </p:val>
                                        </p:tav>
                                      </p:tavLst>
                                    </p:anim>
                                    <p:anim calcmode="lin" valueType="num">
                                      <p:cBhvr>
                                        <p:cTn id="32" dur="1500" fill="hold"/>
                                        <p:tgtEl>
                                          <p:spTgt spid="22"/>
                                        </p:tgtEl>
                                        <p:attrNameLst>
                                          <p:attrName>ppt_y</p:attrName>
                                        </p:attrNameLst>
                                      </p:cBhvr>
                                      <p:tavLst>
                                        <p:tav tm="0">
                                          <p:val>
                                            <p:strVal val="#ppt_y"/>
                                          </p:val>
                                        </p:tav>
                                        <p:tav tm="100000">
                                          <p:val>
                                            <p:strVal val="#ppt_y"/>
                                          </p:val>
                                        </p:tav>
                                      </p:tavLst>
                                    </p:anim>
                                    <p:anim calcmode="lin" valueType="num">
                                      <p:cBhvr>
                                        <p:cTn id="33" dur="1500" fill="hold"/>
                                        <p:tgtEl>
                                          <p:spTgt spid="22"/>
                                        </p:tgtEl>
                                        <p:attrNameLst>
                                          <p:attrName>ppt_w</p:attrName>
                                        </p:attrNameLst>
                                      </p:cBhvr>
                                      <p:tavLst>
                                        <p:tav tm="0">
                                          <p:val>
                                            <p:fltVal val="0"/>
                                          </p:val>
                                        </p:tav>
                                        <p:tav tm="100000">
                                          <p:val>
                                            <p:strVal val="#ppt_w"/>
                                          </p:val>
                                        </p:tav>
                                      </p:tavLst>
                                    </p:anim>
                                    <p:anim calcmode="lin" valueType="num">
                                      <p:cBhvr>
                                        <p:cTn id="34" dur="1500" fill="hold"/>
                                        <p:tgtEl>
                                          <p:spTgt spid="22"/>
                                        </p:tgtEl>
                                        <p:attrNameLst>
                                          <p:attrName>ppt_h</p:attrName>
                                        </p:attrNameLst>
                                      </p:cBhvr>
                                      <p:tavLst>
                                        <p:tav tm="0">
                                          <p:val>
                                            <p:strVal val="#ppt_h"/>
                                          </p:val>
                                        </p:tav>
                                        <p:tav tm="100000">
                                          <p:val>
                                            <p:strVal val="#ppt_h"/>
                                          </p:val>
                                        </p:tav>
                                      </p:tavLst>
                                    </p:anim>
                                  </p:childTnLst>
                                </p:cTn>
                              </p:par>
                              <p:par>
                                <p:cTn id="35" presetID="17" presetClass="entr" presetSubtype="8" fill="hold" grpId="0" nodeType="withEffect">
                                  <p:stCondLst>
                                    <p:cond delay="1000"/>
                                  </p:stCondLst>
                                  <p:childTnLst>
                                    <p:set>
                                      <p:cBhvr>
                                        <p:cTn id="36" dur="1" fill="hold">
                                          <p:stCondLst>
                                            <p:cond delay="0"/>
                                          </p:stCondLst>
                                        </p:cTn>
                                        <p:tgtEl>
                                          <p:spTgt spid="72"/>
                                        </p:tgtEl>
                                        <p:attrNameLst>
                                          <p:attrName>style.visibility</p:attrName>
                                        </p:attrNameLst>
                                      </p:cBhvr>
                                      <p:to>
                                        <p:strVal val="visible"/>
                                      </p:to>
                                    </p:set>
                                    <p:anim calcmode="lin" valueType="num">
                                      <p:cBhvr>
                                        <p:cTn id="37" dur="1500" fill="hold"/>
                                        <p:tgtEl>
                                          <p:spTgt spid="72"/>
                                        </p:tgtEl>
                                        <p:attrNameLst>
                                          <p:attrName>ppt_x</p:attrName>
                                        </p:attrNameLst>
                                      </p:cBhvr>
                                      <p:tavLst>
                                        <p:tav tm="0">
                                          <p:val>
                                            <p:strVal val="#ppt_x-#ppt_w/2"/>
                                          </p:val>
                                        </p:tav>
                                        <p:tav tm="100000">
                                          <p:val>
                                            <p:strVal val="#ppt_x"/>
                                          </p:val>
                                        </p:tav>
                                      </p:tavLst>
                                    </p:anim>
                                    <p:anim calcmode="lin" valueType="num">
                                      <p:cBhvr>
                                        <p:cTn id="38" dur="1500" fill="hold"/>
                                        <p:tgtEl>
                                          <p:spTgt spid="72"/>
                                        </p:tgtEl>
                                        <p:attrNameLst>
                                          <p:attrName>ppt_y</p:attrName>
                                        </p:attrNameLst>
                                      </p:cBhvr>
                                      <p:tavLst>
                                        <p:tav tm="0">
                                          <p:val>
                                            <p:strVal val="#ppt_y"/>
                                          </p:val>
                                        </p:tav>
                                        <p:tav tm="100000">
                                          <p:val>
                                            <p:strVal val="#ppt_y"/>
                                          </p:val>
                                        </p:tav>
                                      </p:tavLst>
                                    </p:anim>
                                    <p:anim calcmode="lin" valueType="num">
                                      <p:cBhvr>
                                        <p:cTn id="39" dur="1500" fill="hold"/>
                                        <p:tgtEl>
                                          <p:spTgt spid="72"/>
                                        </p:tgtEl>
                                        <p:attrNameLst>
                                          <p:attrName>ppt_w</p:attrName>
                                        </p:attrNameLst>
                                      </p:cBhvr>
                                      <p:tavLst>
                                        <p:tav tm="0">
                                          <p:val>
                                            <p:fltVal val="0"/>
                                          </p:val>
                                        </p:tav>
                                        <p:tav tm="100000">
                                          <p:val>
                                            <p:strVal val="#ppt_w"/>
                                          </p:val>
                                        </p:tav>
                                      </p:tavLst>
                                    </p:anim>
                                    <p:anim calcmode="lin" valueType="num">
                                      <p:cBhvr>
                                        <p:cTn id="40" dur="1500" fill="hold"/>
                                        <p:tgtEl>
                                          <p:spTgt spid="72"/>
                                        </p:tgtEl>
                                        <p:attrNameLst>
                                          <p:attrName>ppt_h</p:attrName>
                                        </p:attrNameLst>
                                      </p:cBhvr>
                                      <p:tavLst>
                                        <p:tav tm="0">
                                          <p:val>
                                            <p:strVal val="#ppt_h"/>
                                          </p:val>
                                        </p:tav>
                                        <p:tav tm="100000">
                                          <p:val>
                                            <p:strVal val="#ppt_h"/>
                                          </p:val>
                                        </p:tav>
                                      </p:tavLst>
                                    </p:anim>
                                  </p:childTnLst>
                                </p:cTn>
                              </p:par>
                              <p:par>
                                <p:cTn id="41" presetID="17" presetClass="entr" presetSubtype="8" fill="hold" grpId="0" nodeType="withEffect">
                                  <p:stCondLst>
                                    <p:cond delay="1000"/>
                                  </p:stCondLst>
                                  <p:childTnLst>
                                    <p:set>
                                      <p:cBhvr>
                                        <p:cTn id="42" dur="1" fill="hold">
                                          <p:stCondLst>
                                            <p:cond delay="0"/>
                                          </p:stCondLst>
                                        </p:cTn>
                                        <p:tgtEl>
                                          <p:spTgt spid="85"/>
                                        </p:tgtEl>
                                        <p:attrNameLst>
                                          <p:attrName>style.visibility</p:attrName>
                                        </p:attrNameLst>
                                      </p:cBhvr>
                                      <p:to>
                                        <p:strVal val="visible"/>
                                      </p:to>
                                    </p:set>
                                    <p:anim calcmode="lin" valueType="num">
                                      <p:cBhvr>
                                        <p:cTn id="43" dur="1500" fill="hold"/>
                                        <p:tgtEl>
                                          <p:spTgt spid="85"/>
                                        </p:tgtEl>
                                        <p:attrNameLst>
                                          <p:attrName>ppt_x</p:attrName>
                                        </p:attrNameLst>
                                      </p:cBhvr>
                                      <p:tavLst>
                                        <p:tav tm="0">
                                          <p:val>
                                            <p:strVal val="#ppt_x-#ppt_w/2"/>
                                          </p:val>
                                        </p:tav>
                                        <p:tav tm="100000">
                                          <p:val>
                                            <p:strVal val="#ppt_x"/>
                                          </p:val>
                                        </p:tav>
                                      </p:tavLst>
                                    </p:anim>
                                    <p:anim calcmode="lin" valueType="num">
                                      <p:cBhvr>
                                        <p:cTn id="44" dur="1500" fill="hold"/>
                                        <p:tgtEl>
                                          <p:spTgt spid="85"/>
                                        </p:tgtEl>
                                        <p:attrNameLst>
                                          <p:attrName>ppt_y</p:attrName>
                                        </p:attrNameLst>
                                      </p:cBhvr>
                                      <p:tavLst>
                                        <p:tav tm="0">
                                          <p:val>
                                            <p:strVal val="#ppt_y"/>
                                          </p:val>
                                        </p:tav>
                                        <p:tav tm="100000">
                                          <p:val>
                                            <p:strVal val="#ppt_y"/>
                                          </p:val>
                                        </p:tav>
                                      </p:tavLst>
                                    </p:anim>
                                    <p:anim calcmode="lin" valueType="num">
                                      <p:cBhvr>
                                        <p:cTn id="45" dur="1500" fill="hold"/>
                                        <p:tgtEl>
                                          <p:spTgt spid="85"/>
                                        </p:tgtEl>
                                        <p:attrNameLst>
                                          <p:attrName>ppt_w</p:attrName>
                                        </p:attrNameLst>
                                      </p:cBhvr>
                                      <p:tavLst>
                                        <p:tav tm="0">
                                          <p:val>
                                            <p:fltVal val="0"/>
                                          </p:val>
                                        </p:tav>
                                        <p:tav tm="100000">
                                          <p:val>
                                            <p:strVal val="#ppt_w"/>
                                          </p:val>
                                        </p:tav>
                                      </p:tavLst>
                                    </p:anim>
                                    <p:anim calcmode="lin" valueType="num">
                                      <p:cBhvr>
                                        <p:cTn id="46" dur="1500" fill="hold"/>
                                        <p:tgtEl>
                                          <p:spTgt spid="85"/>
                                        </p:tgtEl>
                                        <p:attrNameLst>
                                          <p:attrName>ppt_h</p:attrName>
                                        </p:attrNameLst>
                                      </p:cBhvr>
                                      <p:tavLst>
                                        <p:tav tm="0">
                                          <p:val>
                                            <p:strVal val="#ppt_h"/>
                                          </p:val>
                                        </p:tav>
                                        <p:tav tm="100000">
                                          <p:val>
                                            <p:strVal val="#ppt_h"/>
                                          </p:val>
                                        </p:tav>
                                      </p:tavLst>
                                    </p:anim>
                                  </p:childTnLst>
                                </p:cTn>
                              </p:par>
                              <p:par>
                                <p:cTn id="47" presetID="17" presetClass="entr" presetSubtype="8" fill="hold" grpId="0" nodeType="withEffect">
                                  <p:stCondLst>
                                    <p:cond delay="1000"/>
                                  </p:stCondLst>
                                  <p:childTnLst>
                                    <p:set>
                                      <p:cBhvr>
                                        <p:cTn id="48" dur="1" fill="hold">
                                          <p:stCondLst>
                                            <p:cond delay="0"/>
                                          </p:stCondLst>
                                        </p:cTn>
                                        <p:tgtEl>
                                          <p:spTgt spid="92"/>
                                        </p:tgtEl>
                                        <p:attrNameLst>
                                          <p:attrName>style.visibility</p:attrName>
                                        </p:attrNameLst>
                                      </p:cBhvr>
                                      <p:to>
                                        <p:strVal val="visible"/>
                                      </p:to>
                                    </p:set>
                                    <p:anim calcmode="lin" valueType="num">
                                      <p:cBhvr>
                                        <p:cTn id="49" dur="1500" fill="hold"/>
                                        <p:tgtEl>
                                          <p:spTgt spid="92"/>
                                        </p:tgtEl>
                                        <p:attrNameLst>
                                          <p:attrName>ppt_x</p:attrName>
                                        </p:attrNameLst>
                                      </p:cBhvr>
                                      <p:tavLst>
                                        <p:tav tm="0">
                                          <p:val>
                                            <p:strVal val="#ppt_x-#ppt_w/2"/>
                                          </p:val>
                                        </p:tav>
                                        <p:tav tm="100000">
                                          <p:val>
                                            <p:strVal val="#ppt_x"/>
                                          </p:val>
                                        </p:tav>
                                      </p:tavLst>
                                    </p:anim>
                                    <p:anim calcmode="lin" valueType="num">
                                      <p:cBhvr>
                                        <p:cTn id="50" dur="1500" fill="hold"/>
                                        <p:tgtEl>
                                          <p:spTgt spid="92"/>
                                        </p:tgtEl>
                                        <p:attrNameLst>
                                          <p:attrName>ppt_y</p:attrName>
                                        </p:attrNameLst>
                                      </p:cBhvr>
                                      <p:tavLst>
                                        <p:tav tm="0">
                                          <p:val>
                                            <p:strVal val="#ppt_y"/>
                                          </p:val>
                                        </p:tav>
                                        <p:tav tm="100000">
                                          <p:val>
                                            <p:strVal val="#ppt_y"/>
                                          </p:val>
                                        </p:tav>
                                      </p:tavLst>
                                    </p:anim>
                                    <p:anim calcmode="lin" valueType="num">
                                      <p:cBhvr>
                                        <p:cTn id="51" dur="1500" fill="hold"/>
                                        <p:tgtEl>
                                          <p:spTgt spid="92"/>
                                        </p:tgtEl>
                                        <p:attrNameLst>
                                          <p:attrName>ppt_w</p:attrName>
                                        </p:attrNameLst>
                                      </p:cBhvr>
                                      <p:tavLst>
                                        <p:tav tm="0">
                                          <p:val>
                                            <p:fltVal val="0"/>
                                          </p:val>
                                        </p:tav>
                                        <p:tav tm="100000">
                                          <p:val>
                                            <p:strVal val="#ppt_w"/>
                                          </p:val>
                                        </p:tav>
                                      </p:tavLst>
                                    </p:anim>
                                    <p:anim calcmode="lin" valueType="num">
                                      <p:cBhvr>
                                        <p:cTn id="52" dur="1500" fill="hold"/>
                                        <p:tgtEl>
                                          <p:spTgt spid="92"/>
                                        </p:tgtEl>
                                        <p:attrNameLst>
                                          <p:attrName>ppt_h</p:attrName>
                                        </p:attrNameLst>
                                      </p:cBhvr>
                                      <p:tavLst>
                                        <p:tav tm="0">
                                          <p:val>
                                            <p:strVal val="#ppt_h"/>
                                          </p:val>
                                        </p:tav>
                                        <p:tav tm="100000">
                                          <p:val>
                                            <p:strVal val="#ppt_h"/>
                                          </p:val>
                                        </p:tav>
                                      </p:tavLst>
                                    </p:anim>
                                  </p:childTnLst>
                                </p:cTn>
                              </p:par>
                              <p:par>
                                <p:cTn id="53" presetID="12" presetClass="entr" presetSubtype="8"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1000"/>
                                        <p:tgtEl>
                                          <p:spTgt spid="4"/>
                                        </p:tgtEl>
                                        <p:attrNameLst>
                                          <p:attrName>ppt_x</p:attrName>
                                        </p:attrNameLst>
                                      </p:cBhvr>
                                      <p:tavLst>
                                        <p:tav tm="0">
                                          <p:val>
                                            <p:strVal val="#ppt_x-#ppt_w*1.125000"/>
                                          </p:val>
                                        </p:tav>
                                        <p:tav tm="100000">
                                          <p:val>
                                            <p:strVal val="#ppt_x"/>
                                          </p:val>
                                        </p:tav>
                                      </p:tavLst>
                                    </p:anim>
                                    <p:animEffect transition="in" filter="wipe(right)">
                                      <p:cBhvr>
                                        <p:cTn id="56" dur="1000"/>
                                        <p:tgtEl>
                                          <p:spTgt spid="4"/>
                                        </p:tgtEl>
                                      </p:cBhvr>
                                    </p:animEffect>
                                  </p:childTnLst>
                                </p:cTn>
                              </p:par>
                              <p:par>
                                <p:cTn id="57" presetID="12" presetClass="entr" presetSubtype="8" fill="hold" nodeType="withEffect">
                                  <p:stCondLst>
                                    <p:cond delay="1500"/>
                                  </p:stCondLst>
                                  <p:childTnLst>
                                    <p:set>
                                      <p:cBhvr>
                                        <p:cTn id="58" dur="1" fill="hold">
                                          <p:stCondLst>
                                            <p:cond delay="0"/>
                                          </p:stCondLst>
                                        </p:cTn>
                                        <p:tgtEl>
                                          <p:spTgt spid="174"/>
                                        </p:tgtEl>
                                        <p:attrNameLst>
                                          <p:attrName>style.visibility</p:attrName>
                                        </p:attrNameLst>
                                      </p:cBhvr>
                                      <p:to>
                                        <p:strVal val="visible"/>
                                      </p:to>
                                    </p:set>
                                    <p:anim calcmode="lin" valueType="num">
                                      <p:cBhvr additive="base">
                                        <p:cTn id="59" dur="1000"/>
                                        <p:tgtEl>
                                          <p:spTgt spid="174"/>
                                        </p:tgtEl>
                                        <p:attrNameLst>
                                          <p:attrName>ppt_x</p:attrName>
                                        </p:attrNameLst>
                                      </p:cBhvr>
                                      <p:tavLst>
                                        <p:tav tm="0">
                                          <p:val>
                                            <p:strVal val="#ppt_x-#ppt_w*1.125000"/>
                                          </p:val>
                                        </p:tav>
                                        <p:tav tm="100000">
                                          <p:val>
                                            <p:strVal val="#ppt_x"/>
                                          </p:val>
                                        </p:tav>
                                      </p:tavLst>
                                    </p:anim>
                                    <p:animEffect transition="in" filter="wipe(right)">
                                      <p:cBhvr>
                                        <p:cTn id="60" dur="1000"/>
                                        <p:tgtEl>
                                          <p:spTgt spid="174"/>
                                        </p:tgtEl>
                                      </p:cBhvr>
                                    </p:animEffect>
                                  </p:childTnLst>
                                </p:cTn>
                              </p:par>
                              <p:par>
                                <p:cTn id="61" presetID="12" presetClass="entr" presetSubtype="8" fill="hold" nodeType="withEffect">
                                  <p:stCondLst>
                                    <p:cond delay="1500"/>
                                  </p:stCondLst>
                                  <p:childTnLst>
                                    <p:set>
                                      <p:cBhvr>
                                        <p:cTn id="62" dur="1" fill="hold">
                                          <p:stCondLst>
                                            <p:cond delay="0"/>
                                          </p:stCondLst>
                                        </p:cTn>
                                        <p:tgtEl>
                                          <p:spTgt spid="177"/>
                                        </p:tgtEl>
                                        <p:attrNameLst>
                                          <p:attrName>style.visibility</p:attrName>
                                        </p:attrNameLst>
                                      </p:cBhvr>
                                      <p:to>
                                        <p:strVal val="visible"/>
                                      </p:to>
                                    </p:set>
                                    <p:anim calcmode="lin" valueType="num">
                                      <p:cBhvr additive="base">
                                        <p:cTn id="63" dur="1000"/>
                                        <p:tgtEl>
                                          <p:spTgt spid="177"/>
                                        </p:tgtEl>
                                        <p:attrNameLst>
                                          <p:attrName>ppt_x</p:attrName>
                                        </p:attrNameLst>
                                      </p:cBhvr>
                                      <p:tavLst>
                                        <p:tav tm="0">
                                          <p:val>
                                            <p:strVal val="#ppt_x-#ppt_w*1.125000"/>
                                          </p:val>
                                        </p:tav>
                                        <p:tav tm="100000">
                                          <p:val>
                                            <p:strVal val="#ppt_x"/>
                                          </p:val>
                                        </p:tav>
                                      </p:tavLst>
                                    </p:anim>
                                    <p:animEffect transition="in" filter="wipe(right)">
                                      <p:cBhvr>
                                        <p:cTn id="64" dur="1000"/>
                                        <p:tgtEl>
                                          <p:spTgt spid="177"/>
                                        </p:tgtEl>
                                      </p:cBhvr>
                                    </p:animEffect>
                                  </p:childTnLst>
                                </p:cTn>
                              </p:par>
                              <p:par>
                                <p:cTn id="65" presetID="12" presetClass="entr" presetSubtype="8" fill="hold" nodeType="withEffect">
                                  <p:stCondLst>
                                    <p:cond delay="1500"/>
                                  </p:stCondLst>
                                  <p:childTnLst>
                                    <p:set>
                                      <p:cBhvr>
                                        <p:cTn id="66" dur="1" fill="hold">
                                          <p:stCondLst>
                                            <p:cond delay="0"/>
                                          </p:stCondLst>
                                        </p:cTn>
                                        <p:tgtEl>
                                          <p:spTgt spid="180"/>
                                        </p:tgtEl>
                                        <p:attrNameLst>
                                          <p:attrName>style.visibility</p:attrName>
                                        </p:attrNameLst>
                                      </p:cBhvr>
                                      <p:to>
                                        <p:strVal val="visible"/>
                                      </p:to>
                                    </p:set>
                                    <p:anim calcmode="lin" valueType="num">
                                      <p:cBhvr additive="base">
                                        <p:cTn id="67" dur="1000"/>
                                        <p:tgtEl>
                                          <p:spTgt spid="180"/>
                                        </p:tgtEl>
                                        <p:attrNameLst>
                                          <p:attrName>ppt_x</p:attrName>
                                        </p:attrNameLst>
                                      </p:cBhvr>
                                      <p:tavLst>
                                        <p:tav tm="0">
                                          <p:val>
                                            <p:strVal val="#ppt_x-#ppt_w*1.125000"/>
                                          </p:val>
                                        </p:tav>
                                        <p:tav tm="100000">
                                          <p:val>
                                            <p:strVal val="#ppt_x"/>
                                          </p:val>
                                        </p:tav>
                                      </p:tavLst>
                                    </p:anim>
                                    <p:animEffect transition="in" filter="wipe(right)">
                                      <p:cBhvr>
                                        <p:cTn id="68" dur="1000"/>
                                        <p:tgtEl>
                                          <p:spTgt spid="180"/>
                                        </p:tgtEl>
                                      </p:cBhvr>
                                    </p:animEffect>
                                  </p:childTnLst>
                                </p:cTn>
                              </p:par>
                              <p:par>
                                <p:cTn id="69" presetID="12" presetClass="entr" presetSubtype="1" fill="hold" grpId="0" nodeType="withEffect">
                                  <p:stCondLst>
                                    <p:cond delay="100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2000"/>
                                        <p:tgtEl>
                                          <p:spTgt spid="5"/>
                                        </p:tgtEl>
                                        <p:attrNameLst>
                                          <p:attrName>ppt_y</p:attrName>
                                        </p:attrNameLst>
                                      </p:cBhvr>
                                      <p:tavLst>
                                        <p:tav tm="0">
                                          <p:val>
                                            <p:strVal val="#ppt_y-#ppt_h*1.125000"/>
                                          </p:val>
                                        </p:tav>
                                        <p:tav tm="100000">
                                          <p:val>
                                            <p:strVal val="#ppt_y"/>
                                          </p:val>
                                        </p:tav>
                                      </p:tavLst>
                                    </p:anim>
                                    <p:animEffect transition="in" filter="wipe(down)">
                                      <p:cBhvr>
                                        <p:cTn id="72" dur="2000"/>
                                        <p:tgtEl>
                                          <p:spTgt spid="5"/>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circle(out)">
                                      <p:cBhvr>
                                        <p:cTn id="75" dur="2000"/>
                                        <p:tgtEl>
                                          <p:spTgt spid="70"/>
                                        </p:tgtEl>
                                      </p:cBhvr>
                                    </p:animEffect>
                                  </p:childTnLst>
                                </p:cTn>
                              </p:par>
                              <p:par>
                                <p:cTn id="76" presetID="20" presetClass="entr" presetSubtype="0" fill="hold" grpId="0" nodeType="withEffect">
                                  <p:stCondLst>
                                    <p:cond delay="1000"/>
                                  </p:stCondLst>
                                  <p:childTnLst>
                                    <p:set>
                                      <p:cBhvr>
                                        <p:cTn id="77" dur="1" fill="hold">
                                          <p:stCondLst>
                                            <p:cond delay="0"/>
                                          </p:stCondLst>
                                        </p:cTn>
                                        <p:tgtEl>
                                          <p:spTgt spid="2"/>
                                        </p:tgtEl>
                                        <p:attrNameLst>
                                          <p:attrName>style.visibility</p:attrName>
                                        </p:attrNameLst>
                                      </p:cBhvr>
                                      <p:to>
                                        <p:strVal val="visible"/>
                                      </p:to>
                                    </p:set>
                                    <p:animEffect transition="in" filter="wedge">
                                      <p:cBhvr>
                                        <p:cTn id="78" dur="2000"/>
                                        <p:tgtEl>
                                          <p:spTgt spid="2"/>
                                        </p:tgtEl>
                                      </p:cBhvr>
                                    </p:animEffect>
                                  </p:childTnLst>
                                </p:cTn>
                              </p:par>
                              <p:par>
                                <p:cTn id="79" presetID="23" presetClass="entr" presetSubtype="288"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3000" fill="hold"/>
                                        <p:tgtEl>
                                          <p:spTgt spid="6"/>
                                        </p:tgtEl>
                                        <p:attrNameLst>
                                          <p:attrName>ppt_w</p:attrName>
                                        </p:attrNameLst>
                                      </p:cBhvr>
                                      <p:tavLst>
                                        <p:tav tm="0">
                                          <p:val>
                                            <p:strVal val="4/3*#ppt_w"/>
                                          </p:val>
                                        </p:tav>
                                        <p:tav tm="100000">
                                          <p:val>
                                            <p:strVal val="#ppt_w"/>
                                          </p:val>
                                        </p:tav>
                                      </p:tavLst>
                                    </p:anim>
                                    <p:anim calcmode="lin" valueType="num">
                                      <p:cBhvr>
                                        <p:cTn id="82" dur="3000" fill="hold"/>
                                        <p:tgtEl>
                                          <p:spTgt spid="6"/>
                                        </p:tgtEl>
                                        <p:attrNameLst>
                                          <p:attrName>ppt_h</p:attrName>
                                        </p:attrNameLst>
                                      </p:cBhvr>
                                      <p:tavLst>
                                        <p:tav tm="0">
                                          <p:val>
                                            <p:strVal val="4/3*#ppt_h"/>
                                          </p:val>
                                        </p:tav>
                                        <p:tav tm="100000">
                                          <p:val>
                                            <p:strVal val="#ppt_h"/>
                                          </p:val>
                                        </p:tav>
                                      </p:tavLst>
                                    </p:anim>
                                  </p:childTnLst>
                                </p:cTn>
                              </p:par>
                              <p:par>
                                <p:cTn id="83" presetID="8" presetClass="emph" presetSubtype="0" repeatCount="indefinite" autoRev="1" fill="hold" nodeType="withEffect">
                                  <p:stCondLst>
                                    <p:cond delay="0"/>
                                  </p:stCondLst>
                                  <p:endCondLst>
                                    <p:cond evt="onNext" delay="0">
                                      <p:tgtEl>
                                        <p:sldTgt/>
                                      </p:tgtEl>
                                    </p:cond>
                                  </p:endCondLst>
                                  <p:childTnLst>
                                    <p:animRot by="-10800000">
                                      <p:cBhvr>
                                        <p:cTn id="84" dur="60000" fill="hold"/>
                                        <p:tgtEl>
                                          <p:spTgt spid="6"/>
                                        </p:tgtEl>
                                        <p:attrNameLst>
                                          <p:attrName>r</p:attrName>
                                        </p:attrNameLst>
                                      </p:cBhvr>
                                    </p:animRot>
                                  </p:childTnLst>
                                </p:cTn>
                              </p:par>
                              <p:par>
                                <p:cTn id="85" presetID="12" presetClass="entr" presetSubtype="1" fill="hold" grpId="0" nodeType="withEffect">
                                  <p:stCondLst>
                                    <p:cond delay="150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2000"/>
                                        <p:tgtEl>
                                          <p:spTgt spid="76"/>
                                        </p:tgtEl>
                                        <p:attrNameLst>
                                          <p:attrName>ppt_y</p:attrName>
                                        </p:attrNameLst>
                                      </p:cBhvr>
                                      <p:tavLst>
                                        <p:tav tm="0">
                                          <p:val>
                                            <p:strVal val="#ppt_y-#ppt_h*1.125000"/>
                                          </p:val>
                                        </p:tav>
                                        <p:tav tm="100000">
                                          <p:val>
                                            <p:strVal val="#ppt_y"/>
                                          </p:val>
                                        </p:tav>
                                      </p:tavLst>
                                    </p:anim>
                                    <p:animEffect transition="in" filter="wipe(down)">
                                      <p:cBhvr>
                                        <p:cTn id="88" dur="2000"/>
                                        <p:tgtEl>
                                          <p:spTgt spid="76"/>
                                        </p:tgtEl>
                                      </p:cBhvr>
                                    </p:animEffect>
                                  </p:childTnLst>
                                </p:cTn>
                              </p:par>
                              <p:par>
                                <p:cTn id="89" presetID="10" presetClass="entr" presetSubtype="0" fill="hold" grpId="0" nodeType="withEffect">
                                  <p:stCondLst>
                                    <p:cond delay="300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1000"/>
                                        <p:tgtEl>
                                          <p:spTgt spid="79"/>
                                        </p:tgtEl>
                                      </p:cBhvr>
                                    </p:animEffect>
                                  </p:childTnLst>
                                </p:cTn>
                              </p:par>
                              <p:par>
                                <p:cTn id="92" presetID="10" presetClass="entr" presetSubtype="0" fill="hold" nodeType="withEffect">
                                  <p:stCondLst>
                                    <p:cond delay="300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1000"/>
                                        <p:tgtEl>
                                          <p:spTgt spid="11"/>
                                        </p:tgtEl>
                                      </p:cBhvr>
                                    </p:animEffect>
                                  </p:childTnLst>
                                </p:cTn>
                              </p:par>
                              <p:par>
                                <p:cTn id="95" presetID="10" presetClass="entr" presetSubtype="0" fill="hold" nodeType="withEffect">
                                  <p:stCondLst>
                                    <p:cond delay="300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1000"/>
                                        <p:tgtEl>
                                          <p:spTgt spid="12"/>
                                        </p:tgtEl>
                                      </p:cBhvr>
                                    </p:animEffect>
                                  </p:childTnLst>
                                </p:cTn>
                              </p:par>
                              <p:par>
                                <p:cTn id="98" presetID="22" presetClass="entr" presetSubtype="2" fill="hold" nodeType="withEffect">
                                  <p:stCondLst>
                                    <p:cond delay="1500"/>
                                  </p:stCondLst>
                                  <p:childTnLst>
                                    <p:set>
                                      <p:cBhvr>
                                        <p:cTn id="99" dur="1" fill="hold">
                                          <p:stCondLst>
                                            <p:cond delay="0"/>
                                          </p:stCondLst>
                                        </p:cTn>
                                        <p:tgtEl>
                                          <p:spTgt spid="207"/>
                                        </p:tgtEl>
                                        <p:attrNameLst>
                                          <p:attrName>style.visibility</p:attrName>
                                        </p:attrNameLst>
                                      </p:cBhvr>
                                      <p:to>
                                        <p:strVal val="visible"/>
                                      </p:to>
                                    </p:set>
                                    <p:animEffect transition="in" filter="wipe(right)">
                                      <p:cBhvr>
                                        <p:cTn id="100" dur="3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9" grpId="0"/>
      <p:bldP spid="70" grpId="0" animBg="1"/>
      <p:bldP spid="2" grpId="0" animBg="1"/>
      <p:bldP spid="5" grpId="0"/>
      <p:bldP spid="21" grpId="0" animBg="1"/>
      <p:bldP spid="22" grpId="0" animBg="1"/>
      <p:bldP spid="32" grpId="0"/>
      <p:bldP spid="71" grpId="0" animBg="1"/>
      <p:bldP spid="72" grpId="0" animBg="1"/>
      <p:bldP spid="69" grpId="0"/>
      <p:bldP spid="84" grpId="0" animBg="1"/>
      <p:bldP spid="85" grpId="0" animBg="1"/>
      <p:bldP spid="78" grpId="0"/>
      <p:bldP spid="91" grpId="0" animBg="1"/>
      <p:bldP spid="92" grpId="0" animBg="1"/>
      <p:bldP spid="90" grpId="0"/>
    </p:bldLst>
  </p:timing>
</p:sld>
</file>

<file path=ppt/theme/theme1.xml><?xml version="1.0" encoding="utf-8"?>
<a:theme xmlns:a="http://schemas.openxmlformats.org/drawingml/2006/main" name="Office Theme">
  <a:themeElements>
    <a:clrScheme name="Custom 62">
      <a:dk1>
        <a:sysClr val="windowText" lastClr="000000"/>
      </a:dk1>
      <a:lt1>
        <a:sysClr val="window" lastClr="FFFFFF"/>
      </a:lt1>
      <a:dk2>
        <a:srgbClr val="44546A"/>
      </a:dk2>
      <a:lt2>
        <a:srgbClr val="F5F5F5"/>
      </a:lt2>
      <a:accent1>
        <a:srgbClr val="404754"/>
      </a:accent1>
      <a:accent2>
        <a:srgbClr val="3089FC"/>
      </a:accent2>
      <a:accent3>
        <a:srgbClr val="58B8FA"/>
      </a:accent3>
      <a:accent4>
        <a:srgbClr val="31E3CA"/>
      </a:accent4>
      <a:accent5>
        <a:srgbClr val="1EC0C4"/>
      </a:accent5>
      <a:accent6>
        <a:srgbClr val="F5F5F5"/>
      </a:accent6>
      <a:hlink>
        <a:srgbClr val="E7E6E6"/>
      </a:hlink>
      <a:folHlink>
        <a:srgbClr val="E7E6E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9334</TotalTime>
  <Words>3824</Words>
  <Application>Microsoft Macintosh PowerPoint</Application>
  <PresentationFormat>Widescreen</PresentationFormat>
  <Paragraphs>1601</Paragraphs>
  <Slides>36</Slides>
  <Notes>6</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36</vt:i4>
      </vt:variant>
    </vt:vector>
  </HeadingPairs>
  <TitlesOfParts>
    <vt:vector size="44" baseType="lpstr">
      <vt:lpstr>Arial</vt:lpstr>
      <vt:lpstr>Calibri</vt:lpstr>
      <vt:lpstr>Calibri Light</vt:lpstr>
      <vt:lpstr>Century Gothic</vt:lpstr>
      <vt:lpstr>Lato</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Report</dc:title>
  <dc:subject>Quarterly Report</dc:subject>
  <dc:creator>You Exec (https://youexec.com/resources)</dc:creator>
  <cp:keywords>You Exec (https://youexec.com/resources)</cp:keywords>
  <dc:description>You Exec (https://youexec.com/resources)</dc:description>
  <cp:lastModifiedBy>Microsoft Office User</cp:lastModifiedBy>
  <cp:revision>1326</cp:revision>
  <dcterms:created xsi:type="dcterms:W3CDTF">2021-12-25T08:36:08Z</dcterms:created>
  <dcterms:modified xsi:type="dcterms:W3CDTF">2022-04-07T21:06:52Z</dcterms:modified>
  <cp:category>You Exec (https://youexec.com/resources)</cp:category>
</cp:coreProperties>
</file>